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56" r:id="rId3"/>
    <p:sldId id="266" r:id="rId4"/>
    <p:sldId id="263" r:id="rId5"/>
    <p:sldId id="261" r:id="rId6"/>
    <p:sldId id="259" r:id="rId7"/>
    <p:sldId id="258" r:id="rId8"/>
  </p:sldIdLst>
  <p:sldSz cx="9144000" cy="6858000" type="screen4x3"/>
  <p:notesSz cx="7010400" cy="92233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DOT User" initials="USDOT" lastIdx="10" clrIdx="0"/>
  <p:cmAuthor id="1" name="michelle.hershman" initials="m" lastIdx="1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2109" autoAdjust="0"/>
  </p:normalViewPr>
  <p:slideViewPr>
    <p:cSldViewPr>
      <p:cViewPr>
        <p:scale>
          <a:sx n="80" d="100"/>
          <a:sy n="80" d="100"/>
        </p:scale>
        <p:origin x="-158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117B68A-DC4B-42A3-86B3-11EF7A1BD26A}"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22FEB206-47B2-4E4C-B649-4F80CD3CB7E6}">
      <dgm:prSet phldrT="[Text]" custT="1"/>
      <dgm:spPr/>
      <dgm:t>
        <a:bodyPr/>
        <a:lstStyle/>
        <a:p>
          <a:r>
            <a:rPr lang="en-US" sz="2000" b="1" dirty="0" smtClean="0">
              <a:latin typeface="Arial" pitchFamily="34" charset="0"/>
              <a:cs typeface="Arial" pitchFamily="34" charset="0"/>
            </a:rPr>
            <a:t>Public </a:t>
          </a:r>
        </a:p>
        <a:p>
          <a:r>
            <a:rPr lang="en-US" sz="2000" b="1" dirty="0" smtClean="0">
              <a:latin typeface="Arial" pitchFamily="34" charset="0"/>
              <a:cs typeface="Arial" pitchFamily="34" charset="0"/>
            </a:rPr>
            <a:t>Transportation</a:t>
          </a:r>
          <a:endParaRPr lang="en-US" sz="2000" b="1" dirty="0">
            <a:latin typeface="Arial" pitchFamily="34" charset="0"/>
            <a:cs typeface="Arial" pitchFamily="34" charset="0"/>
          </a:endParaRPr>
        </a:p>
      </dgm:t>
    </dgm:pt>
    <dgm:pt modelId="{851CB5D6-35E6-4D23-8D3D-681BA4226D2C}" type="parTrans" cxnId="{00EE0C8B-0B00-41A2-ADE7-973C0D16CB21}">
      <dgm:prSet/>
      <dgm:spPr/>
      <dgm:t>
        <a:bodyPr/>
        <a:lstStyle/>
        <a:p>
          <a:endParaRPr lang="en-US"/>
        </a:p>
      </dgm:t>
    </dgm:pt>
    <dgm:pt modelId="{A1A1A3AC-9E0B-49B8-A808-2949B5B01560}" type="sibTrans" cxnId="{00EE0C8B-0B00-41A2-ADE7-973C0D16CB21}">
      <dgm:prSet/>
      <dgm:spPr/>
      <dgm:t>
        <a:bodyPr/>
        <a:lstStyle/>
        <a:p>
          <a:endParaRPr lang="en-US"/>
        </a:p>
      </dgm:t>
    </dgm:pt>
    <dgm:pt modelId="{BBA5EBA0-8493-4802-B513-572A69DF497A}">
      <dgm:prSet phldrT="[Text]" custT="1"/>
      <dgm:spPr/>
      <dgm:t>
        <a:bodyPr/>
        <a:lstStyle/>
        <a:p>
          <a:r>
            <a:rPr lang="en-US" sz="1800" b="1" dirty="0" smtClean="0">
              <a:latin typeface="Arial" pitchFamily="34" charset="0"/>
              <a:cs typeface="Arial" pitchFamily="34" charset="0"/>
            </a:rPr>
            <a:t>Demand Response Service</a:t>
          </a:r>
          <a:endParaRPr lang="en-US" sz="1800" b="1" dirty="0">
            <a:latin typeface="Arial" pitchFamily="34" charset="0"/>
            <a:cs typeface="Arial" pitchFamily="34" charset="0"/>
          </a:endParaRPr>
        </a:p>
      </dgm:t>
    </dgm:pt>
    <dgm:pt modelId="{F388F6FB-8E2A-4ACD-B6E3-2FD36D5E959D}" type="parTrans" cxnId="{53BBFB76-1CE1-4A76-94D1-1C1CD52894DA}">
      <dgm:prSet/>
      <dgm:spPr/>
      <dgm:t>
        <a:bodyPr/>
        <a:lstStyle/>
        <a:p>
          <a:endParaRPr lang="en-US"/>
        </a:p>
      </dgm:t>
    </dgm:pt>
    <dgm:pt modelId="{DCFB0874-BFDE-46B9-BE2C-80EC7865019D}" type="sibTrans" cxnId="{53BBFB76-1CE1-4A76-94D1-1C1CD52894DA}">
      <dgm:prSet/>
      <dgm:spPr/>
      <dgm:t>
        <a:bodyPr/>
        <a:lstStyle/>
        <a:p>
          <a:endParaRPr lang="en-US"/>
        </a:p>
      </dgm:t>
    </dgm:pt>
    <dgm:pt modelId="{5704EB82-87F2-44C4-8B78-42D9EE3DE69E}">
      <dgm:prSet phldrT="[Text]" custT="1"/>
      <dgm:spPr/>
      <dgm:t>
        <a:bodyPr/>
        <a:lstStyle/>
        <a:p>
          <a:pPr algn="l"/>
          <a:r>
            <a:rPr lang="en-US" sz="1100" b="1" dirty="0" smtClean="0">
              <a:latin typeface="Arial" pitchFamily="34" charset="0"/>
              <a:cs typeface="Arial" pitchFamily="34" charset="0"/>
            </a:rPr>
            <a:t>Special Transportation: </a:t>
          </a:r>
          <a:r>
            <a:rPr lang="en-US" sz="1100" b="0" dirty="0" smtClean="0">
              <a:latin typeface="Arial" pitchFamily="34" charset="0"/>
              <a:cs typeface="Arial" pitchFamily="34" charset="0"/>
            </a:rPr>
            <a:t>“</a:t>
          </a:r>
          <a:r>
            <a:rPr lang="en-US" sz="1100" dirty="0" smtClean="0">
              <a:latin typeface="Arial" pitchFamily="34" charset="0"/>
              <a:cs typeface="Arial" pitchFamily="34" charset="0"/>
            </a:rPr>
            <a:t>demand response… that is regular and continuous and is a type of ‘public transportation.’” 49 C.F.R. Section 604.3(u).</a:t>
          </a:r>
          <a:endParaRPr lang="en-US" sz="1100" dirty="0">
            <a:latin typeface="Arial" pitchFamily="34" charset="0"/>
            <a:cs typeface="Arial" pitchFamily="34" charset="0"/>
          </a:endParaRPr>
        </a:p>
      </dgm:t>
    </dgm:pt>
    <dgm:pt modelId="{529D78F3-4D0C-4001-95F6-61946F4153F6}" type="parTrans" cxnId="{F87260CF-B355-42B3-9747-BD2843654815}">
      <dgm:prSet/>
      <dgm:spPr/>
      <dgm:t>
        <a:bodyPr/>
        <a:lstStyle/>
        <a:p>
          <a:endParaRPr lang="en-US"/>
        </a:p>
      </dgm:t>
    </dgm:pt>
    <dgm:pt modelId="{6DFB9C5A-9008-4A13-8943-DF8E0CAE3291}" type="sibTrans" cxnId="{F87260CF-B355-42B3-9747-BD2843654815}">
      <dgm:prSet/>
      <dgm:spPr/>
      <dgm:t>
        <a:bodyPr/>
        <a:lstStyle/>
        <a:p>
          <a:endParaRPr lang="en-US"/>
        </a:p>
      </dgm:t>
    </dgm:pt>
    <dgm:pt modelId="{0DCD056B-EC9C-4E6A-B549-694511AB80B6}">
      <dgm:prSet phldrT="[Text]" custT="1"/>
      <dgm:spPr/>
      <dgm:t>
        <a:bodyPr/>
        <a:lstStyle/>
        <a:p>
          <a:r>
            <a:rPr lang="en-US" sz="1800" b="1" dirty="0" smtClean="0">
              <a:latin typeface="Arial" pitchFamily="34" charset="0"/>
              <a:cs typeface="Arial" pitchFamily="34" charset="0"/>
            </a:rPr>
            <a:t>Fixed Route Service</a:t>
          </a:r>
          <a:endParaRPr lang="en-US" sz="1800" b="1" dirty="0">
            <a:latin typeface="Arial" pitchFamily="34" charset="0"/>
            <a:cs typeface="Arial" pitchFamily="34" charset="0"/>
          </a:endParaRPr>
        </a:p>
      </dgm:t>
    </dgm:pt>
    <dgm:pt modelId="{89AB835C-6770-48B1-804E-2270F36930D2}" type="parTrans" cxnId="{E41414D1-0C39-4C04-A06B-AB211BCF13DD}">
      <dgm:prSet/>
      <dgm:spPr/>
      <dgm:t>
        <a:bodyPr/>
        <a:lstStyle/>
        <a:p>
          <a:endParaRPr lang="en-US"/>
        </a:p>
      </dgm:t>
    </dgm:pt>
    <dgm:pt modelId="{8CDFC0EA-7775-4F44-BCDD-0890CFDD5357}" type="sibTrans" cxnId="{E41414D1-0C39-4C04-A06B-AB211BCF13DD}">
      <dgm:prSet/>
      <dgm:spPr/>
      <dgm:t>
        <a:bodyPr/>
        <a:lstStyle/>
        <a:p>
          <a:endParaRPr lang="en-US"/>
        </a:p>
      </dgm:t>
    </dgm:pt>
    <dgm:pt modelId="{671B0F8A-BE78-415C-A2E9-C365D963A130}">
      <dgm:prSet phldrT="[Text]" custT="1"/>
      <dgm:spPr/>
      <dgm:t>
        <a:bodyPr/>
        <a:lstStyle/>
        <a:p>
          <a:pPr algn="l"/>
          <a:r>
            <a:rPr lang="en-US" sz="1000" b="1" dirty="0" smtClean="0">
              <a:latin typeface="Arial" pitchFamily="34" charset="0"/>
              <a:cs typeface="Arial" pitchFamily="34" charset="0"/>
            </a:rPr>
            <a:t>Complimentary </a:t>
          </a:r>
          <a:r>
            <a:rPr lang="en-US" sz="1000" b="1" dirty="0" err="1" smtClean="0">
              <a:latin typeface="Arial" pitchFamily="34" charset="0"/>
              <a:cs typeface="Arial" pitchFamily="34" charset="0"/>
            </a:rPr>
            <a:t>Paratransit</a:t>
          </a:r>
          <a:r>
            <a:rPr lang="en-US" sz="1000" b="1" dirty="0" smtClean="0">
              <a:latin typeface="Arial" pitchFamily="34" charset="0"/>
              <a:cs typeface="Arial" pitchFamily="34" charset="0"/>
            </a:rPr>
            <a:t> Service: “</a:t>
          </a:r>
          <a:r>
            <a:rPr lang="en-US" sz="1000" dirty="0" smtClean="0">
              <a:latin typeface="Arial" pitchFamily="34" charset="0"/>
              <a:cs typeface="Arial" pitchFamily="34" charset="0"/>
            </a:rPr>
            <a:t>comparable transportation service required by the ADA for individuals with disabilities who are unable to use fixed route transportation systems</a:t>
          </a:r>
          <a:r>
            <a:rPr lang="en-US" sz="1200" dirty="0" smtClean="0">
              <a:latin typeface="Arial" pitchFamily="34" charset="0"/>
              <a:cs typeface="Arial" pitchFamily="34" charset="0"/>
            </a:rPr>
            <a:t>.” </a:t>
          </a:r>
          <a:r>
            <a:rPr lang="en-US" sz="1200" b="0" dirty="0" smtClean="0">
              <a:latin typeface="Arial" pitchFamily="34" charset="0"/>
              <a:cs typeface="Arial" pitchFamily="34" charset="0"/>
            </a:rPr>
            <a:t>49 C.F.R. Section 37.3</a:t>
          </a:r>
          <a:endParaRPr lang="en-US" sz="1200" dirty="0">
            <a:latin typeface="Arial" pitchFamily="34" charset="0"/>
            <a:cs typeface="Arial" pitchFamily="34" charset="0"/>
          </a:endParaRPr>
        </a:p>
      </dgm:t>
    </dgm:pt>
    <dgm:pt modelId="{12B97185-6E25-4C22-BE55-AFCE8B56353B}" type="parTrans" cxnId="{BC8E8F86-7CAE-43F3-89B1-A5BCB21E8DE4}">
      <dgm:prSet/>
      <dgm:spPr/>
      <dgm:t>
        <a:bodyPr/>
        <a:lstStyle/>
        <a:p>
          <a:endParaRPr lang="en-US"/>
        </a:p>
      </dgm:t>
    </dgm:pt>
    <dgm:pt modelId="{3358A715-77EC-4E41-B7A8-25E230D8E6E9}" type="sibTrans" cxnId="{BC8E8F86-7CAE-43F3-89B1-A5BCB21E8DE4}">
      <dgm:prSet/>
      <dgm:spPr/>
      <dgm:t>
        <a:bodyPr/>
        <a:lstStyle/>
        <a:p>
          <a:endParaRPr lang="en-US"/>
        </a:p>
      </dgm:t>
    </dgm:pt>
    <dgm:pt modelId="{9B0AD3DA-65E5-4A8D-9EC2-AF00A66E99C0}">
      <dgm:prSet phldrT="[Text]" custT="1"/>
      <dgm:spPr/>
      <dgm:t>
        <a:bodyPr/>
        <a:lstStyle/>
        <a:p>
          <a:pPr algn="l"/>
          <a:r>
            <a:rPr lang="en-US" sz="1100" b="1" dirty="0" smtClean="0">
              <a:latin typeface="Arial" pitchFamily="34" charset="0"/>
              <a:cs typeface="Arial" pitchFamily="34" charset="0"/>
            </a:rPr>
            <a:t>Special Transportation: </a:t>
          </a:r>
          <a:r>
            <a:rPr lang="en-US" sz="1100" b="0" dirty="0" smtClean="0">
              <a:latin typeface="Arial" pitchFamily="34" charset="0"/>
              <a:cs typeface="Arial" pitchFamily="34" charset="0"/>
            </a:rPr>
            <a:t>“…</a:t>
          </a:r>
          <a:r>
            <a:rPr lang="en-US" sz="1100" dirty="0" err="1" smtClean="0">
              <a:latin typeface="Arial" pitchFamily="34" charset="0"/>
              <a:cs typeface="Arial" pitchFamily="34" charset="0"/>
            </a:rPr>
            <a:t>paratransit</a:t>
          </a:r>
          <a:r>
            <a:rPr lang="en-US" sz="1100" dirty="0" smtClean="0">
              <a:latin typeface="Arial" pitchFamily="34" charset="0"/>
              <a:cs typeface="Arial" pitchFamily="34" charset="0"/>
            </a:rPr>
            <a:t> that is regular and continuous and is a type of ‘public transportation.’” 49 C.F.R. Section 604.3(u).</a:t>
          </a:r>
          <a:endParaRPr lang="en-US" sz="1100" dirty="0"/>
        </a:p>
      </dgm:t>
    </dgm:pt>
    <dgm:pt modelId="{4CCB2F8F-9C40-431F-8B76-6F758448F057}" type="parTrans" cxnId="{005BA77C-FA4B-4066-9F6A-FEBBF7C0C406}">
      <dgm:prSet/>
      <dgm:spPr/>
      <dgm:t>
        <a:bodyPr/>
        <a:lstStyle/>
        <a:p>
          <a:endParaRPr lang="en-US"/>
        </a:p>
      </dgm:t>
    </dgm:pt>
    <dgm:pt modelId="{787433BD-2750-4161-9407-2EA3EE99CCD0}" type="sibTrans" cxnId="{005BA77C-FA4B-4066-9F6A-FEBBF7C0C406}">
      <dgm:prSet/>
      <dgm:spPr/>
      <dgm:t>
        <a:bodyPr/>
        <a:lstStyle/>
        <a:p>
          <a:endParaRPr lang="en-US"/>
        </a:p>
      </dgm:t>
    </dgm:pt>
    <dgm:pt modelId="{D52E228F-ABB2-44FC-9770-19CD225B39E4}">
      <dgm:prSet phldrT="[Text]" custT="1"/>
      <dgm:spPr/>
      <dgm:t>
        <a:bodyPr/>
        <a:lstStyle/>
        <a:p>
          <a:pPr algn="l"/>
          <a:r>
            <a:rPr lang="en-US" sz="1100" b="1" dirty="0" smtClean="0">
              <a:latin typeface="Arial" pitchFamily="34" charset="0"/>
              <a:cs typeface="Arial" pitchFamily="34" charset="0"/>
            </a:rPr>
            <a:t>Subscription Service: </a:t>
          </a:r>
          <a:r>
            <a:rPr lang="en-US" sz="1000" dirty="0" smtClean="0">
              <a:latin typeface="Arial" pitchFamily="34" charset="0"/>
              <a:cs typeface="Arial" pitchFamily="34" charset="0"/>
            </a:rPr>
            <a:t>This  component may not absorb more than 50% of available capacity on  the total system unless excess non-subscription capacity is available.</a:t>
          </a:r>
          <a:r>
            <a:rPr lang="en-US" sz="1000" i="1" dirty="0" smtClean="0">
              <a:latin typeface="Arial" pitchFamily="34" charset="0"/>
              <a:cs typeface="Arial" pitchFamily="34" charset="0"/>
            </a:rPr>
            <a:t> </a:t>
          </a:r>
          <a:r>
            <a:rPr lang="en-US" sz="1000" dirty="0" smtClean="0">
              <a:latin typeface="Arial" pitchFamily="34" charset="0"/>
              <a:cs typeface="Arial" pitchFamily="34" charset="0"/>
            </a:rPr>
            <a:t>49 C.F.R. Section 37.133</a:t>
          </a:r>
          <a:endParaRPr lang="en-US" sz="1000" dirty="0">
            <a:latin typeface="Arial" pitchFamily="34" charset="0"/>
            <a:cs typeface="Arial" pitchFamily="34" charset="0"/>
          </a:endParaRPr>
        </a:p>
      </dgm:t>
    </dgm:pt>
    <dgm:pt modelId="{DB1689C8-DB7F-4016-BB72-873EEAFDE7AF}" type="parTrans" cxnId="{1CB69974-669A-4866-A0DC-7E39D3253DF6}">
      <dgm:prSet/>
      <dgm:spPr/>
      <dgm:t>
        <a:bodyPr/>
        <a:lstStyle/>
        <a:p>
          <a:endParaRPr lang="en-US"/>
        </a:p>
      </dgm:t>
    </dgm:pt>
    <dgm:pt modelId="{66DE36DE-101D-4B01-ADAD-C0D2BBD56F0E}" type="sibTrans" cxnId="{1CB69974-669A-4866-A0DC-7E39D3253DF6}">
      <dgm:prSet/>
      <dgm:spPr/>
      <dgm:t>
        <a:bodyPr/>
        <a:lstStyle/>
        <a:p>
          <a:endParaRPr lang="en-US"/>
        </a:p>
      </dgm:t>
    </dgm:pt>
    <dgm:pt modelId="{CB9DC252-3788-4283-999B-4C997E77ED3A}">
      <dgm:prSet phldrT="[Text]" custT="1"/>
      <dgm:spPr/>
      <dgm:t>
        <a:bodyPr/>
        <a:lstStyle/>
        <a:p>
          <a:pPr algn="l"/>
          <a:r>
            <a:rPr lang="en-US" sz="1000" b="1" dirty="0" smtClean="0">
              <a:latin typeface="Arial" pitchFamily="34" charset="0"/>
              <a:cs typeface="Arial" pitchFamily="34" charset="0"/>
            </a:rPr>
            <a:t>Designated  or Specified Public Transportation</a:t>
          </a:r>
          <a:r>
            <a:rPr lang="en-US" sz="900" b="1" dirty="0" smtClean="0">
              <a:latin typeface="Arial" pitchFamily="34" charset="0"/>
              <a:cs typeface="Arial" pitchFamily="34" charset="0"/>
            </a:rPr>
            <a:t>: </a:t>
          </a:r>
          <a:r>
            <a:rPr lang="en-US" sz="900" b="0" dirty="0" smtClean="0">
              <a:latin typeface="Arial" pitchFamily="34" charset="0"/>
              <a:cs typeface="Arial" pitchFamily="34" charset="0"/>
            </a:rPr>
            <a:t>“transportation provided by a public entity….by bus, rail, or other conveyance (other than by… aircraft or intercity or commuter rail…) that provides the general public with general or special service, including charter service, on a regular and continuing basis.” 49 C.F.R. Section 37.3</a:t>
          </a:r>
          <a:endParaRPr lang="en-US" sz="900" dirty="0"/>
        </a:p>
      </dgm:t>
    </dgm:pt>
    <dgm:pt modelId="{4BCF5C98-E91D-43FD-87DC-D3BD8798F6CC}" type="parTrans" cxnId="{952EB243-22F3-42CF-BEA4-F55985D42CD2}">
      <dgm:prSet/>
      <dgm:spPr/>
      <dgm:t>
        <a:bodyPr/>
        <a:lstStyle/>
        <a:p>
          <a:endParaRPr lang="en-US"/>
        </a:p>
      </dgm:t>
    </dgm:pt>
    <dgm:pt modelId="{7C8928BA-0357-471C-9733-3CEB23B47033}" type="sibTrans" cxnId="{952EB243-22F3-42CF-BEA4-F55985D42CD2}">
      <dgm:prSet/>
      <dgm:spPr/>
      <dgm:t>
        <a:bodyPr/>
        <a:lstStyle/>
        <a:p>
          <a:endParaRPr lang="en-US"/>
        </a:p>
      </dgm:t>
    </dgm:pt>
    <dgm:pt modelId="{88FF7A0E-66F6-4D6D-A9F9-C01456AF0828}" type="pres">
      <dgm:prSet presAssocID="{D117B68A-DC4B-42A3-86B3-11EF7A1BD26A}" presName="hierChild1" presStyleCnt="0">
        <dgm:presLayoutVars>
          <dgm:chPref val="1"/>
          <dgm:dir/>
          <dgm:animOne val="branch"/>
          <dgm:animLvl val="lvl"/>
          <dgm:resizeHandles/>
        </dgm:presLayoutVars>
      </dgm:prSet>
      <dgm:spPr/>
      <dgm:t>
        <a:bodyPr/>
        <a:lstStyle/>
        <a:p>
          <a:endParaRPr lang="en-US"/>
        </a:p>
      </dgm:t>
    </dgm:pt>
    <dgm:pt modelId="{6431541D-2567-4D31-9502-5994ABBC24B4}" type="pres">
      <dgm:prSet presAssocID="{22FEB206-47B2-4E4C-B649-4F80CD3CB7E6}" presName="hierRoot1" presStyleCnt="0"/>
      <dgm:spPr/>
    </dgm:pt>
    <dgm:pt modelId="{14F6D6FD-F38B-45D4-ACA7-69C40BD76652}" type="pres">
      <dgm:prSet presAssocID="{22FEB206-47B2-4E4C-B649-4F80CD3CB7E6}" presName="composite" presStyleCnt="0"/>
      <dgm:spPr/>
    </dgm:pt>
    <dgm:pt modelId="{3CCED3AD-FB4A-4BE3-88D9-9A4120FD6198}" type="pres">
      <dgm:prSet presAssocID="{22FEB206-47B2-4E4C-B649-4F80CD3CB7E6}" presName="background" presStyleLbl="node0" presStyleIdx="0" presStyleCnt="1"/>
      <dgm:spPr/>
    </dgm:pt>
    <dgm:pt modelId="{CDD494DC-351F-4EE4-892F-D253A481FCBE}" type="pres">
      <dgm:prSet presAssocID="{22FEB206-47B2-4E4C-B649-4F80CD3CB7E6}" presName="text" presStyleLbl="fgAcc0" presStyleIdx="0" presStyleCnt="1" custScaleX="116476" custLinFactNeighborX="-870" custLinFactNeighborY="3487">
        <dgm:presLayoutVars>
          <dgm:chPref val="3"/>
        </dgm:presLayoutVars>
      </dgm:prSet>
      <dgm:spPr/>
      <dgm:t>
        <a:bodyPr/>
        <a:lstStyle/>
        <a:p>
          <a:endParaRPr lang="en-US"/>
        </a:p>
      </dgm:t>
    </dgm:pt>
    <dgm:pt modelId="{1A9427DD-D78E-49E8-8C90-C18E8B4D923D}" type="pres">
      <dgm:prSet presAssocID="{22FEB206-47B2-4E4C-B649-4F80CD3CB7E6}" presName="hierChild2" presStyleCnt="0"/>
      <dgm:spPr/>
    </dgm:pt>
    <dgm:pt modelId="{76E1F9D6-0AB4-4E03-933B-6AE73BF13085}" type="pres">
      <dgm:prSet presAssocID="{F388F6FB-8E2A-4ACD-B6E3-2FD36D5E959D}" presName="Name10" presStyleLbl="parChTrans1D2" presStyleIdx="0" presStyleCnt="2"/>
      <dgm:spPr/>
      <dgm:t>
        <a:bodyPr/>
        <a:lstStyle/>
        <a:p>
          <a:endParaRPr lang="en-US"/>
        </a:p>
      </dgm:t>
    </dgm:pt>
    <dgm:pt modelId="{F0554168-58BB-487D-B84F-2279CDFAA303}" type="pres">
      <dgm:prSet presAssocID="{BBA5EBA0-8493-4802-B513-572A69DF497A}" presName="hierRoot2" presStyleCnt="0"/>
      <dgm:spPr/>
    </dgm:pt>
    <dgm:pt modelId="{F2F322F3-0AD7-4CA1-AF8C-9A362820AC8C}" type="pres">
      <dgm:prSet presAssocID="{BBA5EBA0-8493-4802-B513-572A69DF497A}" presName="composite2" presStyleCnt="0"/>
      <dgm:spPr/>
    </dgm:pt>
    <dgm:pt modelId="{98BCB71B-7A37-4E54-8CFF-D36370BEC0FC}" type="pres">
      <dgm:prSet presAssocID="{BBA5EBA0-8493-4802-B513-572A69DF497A}" presName="background2" presStyleLbl="node2" presStyleIdx="0" presStyleCnt="2"/>
      <dgm:spPr>
        <a:solidFill>
          <a:srgbClr val="FF0000"/>
        </a:solidFill>
      </dgm:spPr>
      <dgm:t>
        <a:bodyPr/>
        <a:lstStyle/>
        <a:p>
          <a:endParaRPr lang="en-US"/>
        </a:p>
      </dgm:t>
    </dgm:pt>
    <dgm:pt modelId="{4CD88187-EF4F-4A7E-B029-9A1401A66B59}" type="pres">
      <dgm:prSet presAssocID="{BBA5EBA0-8493-4802-B513-572A69DF497A}" presName="text2" presStyleLbl="fgAcc2" presStyleIdx="0" presStyleCnt="2">
        <dgm:presLayoutVars>
          <dgm:chPref val="3"/>
        </dgm:presLayoutVars>
      </dgm:prSet>
      <dgm:spPr/>
      <dgm:t>
        <a:bodyPr/>
        <a:lstStyle/>
        <a:p>
          <a:endParaRPr lang="en-US"/>
        </a:p>
      </dgm:t>
    </dgm:pt>
    <dgm:pt modelId="{1E200DAF-138A-4B59-BF34-D9F3CC1440FE}" type="pres">
      <dgm:prSet presAssocID="{BBA5EBA0-8493-4802-B513-572A69DF497A}" presName="hierChild3" presStyleCnt="0"/>
      <dgm:spPr/>
    </dgm:pt>
    <dgm:pt modelId="{6FC4B6B2-8D50-4553-996A-FF4EE8D8E9E8}" type="pres">
      <dgm:prSet presAssocID="{529D78F3-4D0C-4001-95F6-61946F4153F6}" presName="Name17" presStyleLbl="parChTrans1D3" presStyleIdx="0" presStyleCnt="2"/>
      <dgm:spPr/>
      <dgm:t>
        <a:bodyPr/>
        <a:lstStyle/>
        <a:p>
          <a:endParaRPr lang="en-US"/>
        </a:p>
      </dgm:t>
    </dgm:pt>
    <dgm:pt modelId="{EF6A1C5C-25CA-467A-9F85-7A617C77228A}" type="pres">
      <dgm:prSet presAssocID="{5704EB82-87F2-44C4-8B78-42D9EE3DE69E}" presName="hierRoot3" presStyleCnt="0"/>
      <dgm:spPr/>
    </dgm:pt>
    <dgm:pt modelId="{6D6E3755-9B93-4E78-853E-21526753A861}" type="pres">
      <dgm:prSet presAssocID="{5704EB82-87F2-44C4-8B78-42D9EE3DE69E}" presName="composite3" presStyleCnt="0"/>
      <dgm:spPr/>
    </dgm:pt>
    <dgm:pt modelId="{9A332E9F-A69B-45EF-8D03-29F3026A9D98}" type="pres">
      <dgm:prSet presAssocID="{5704EB82-87F2-44C4-8B78-42D9EE3DE69E}" presName="background3" presStyleLbl="node3" presStyleIdx="0" presStyleCnt="2"/>
      <dgm:spPr/>
    </dgm:pt>
    <dgm:pt modelId="{F8764103-EE17-4462-9981-E8FC7079E878}" type="pres">
      <dgm:prSet presAssocID="{5704EB82-87F2-44C4-8B78-42D9EE3DE69E}" presName="text3" presStyleLbl="fgAcc3" presStyleIdx="0" presStyleCnt="2">
        <dgm:presLayoutVars>
          <dgm:chPref val="3"/>
        </dgm:presLayoutVars>
      </dgm:prSet>
      <dgm:spPr/>
      <dgm:t>
        <a:bodyPr/>
        <a:lstStyle/>
        <a:p>
          <a:endParaRPr lang="en-US"/>
        </a:p>
      </dgm:t>
    </dgm:pt>
    <dgm:pt modelId="{CFC67442-6916-4415-9E62-AD5E7578AAB1}" type="pres">
      <dgm:prSet presAssocID="{5704EB82-87F2-44C4-8B78-42D9EE3DE69E}" presName="hierChild4" presStyleCnt="0"/>
      <dgm:spPr/>
    </dgm:pt>
    <dgm:pt modelId="{33A7E72A-3E8A-4469-8186-15609DC888B3}" type="pres">
      <dgm:prSet presAssocID="{89AB835C-6770-48B1-804E-2270F36930D2}" presName="Name10" presStyleLbl="parChTrans1D2" presStyleIdx="1" presStyleCnt="2"/>
      <dgm:spPr/>
      <dgm:t>
        <a:bodyPr/>
        <a:lstStyle/>
        <a:p>
          <a:endParaRPr lang="en-US"/>
        </a:p>
      </dgm:t>
    </dgm:pt>
    <dgm:pt modelId="{313C783B-E9F2-4140-ACB2-9031F951441A}" type="pres">
      <dgm:prSet presAssocID="{0DCD056B-EC9C-4E6A-B549-694511AB80B6}" presName="hierRoot2" presStyleCnt="0"/>
      <dgm:spPr/>
    </dgm:pt>
    <dgm:pt modelId="{F8278F2A-21F1-4AC1-87DD-690998306138}" type="pres">
      <dgm:prSet presAssocID="{0DCD056B-EC9C-4E6A-B549-694511AB80B6}" presName="composite2" presStyleCnt="0"/>
      <dgm:spPr/>
    </dgm:pt>
    <dgm:pt modelId="{37588D6A-66B7-40C3-ACB7-15021FDA318B}" type="pres">
      <dgm:prSet presAssocID="{0DCD056B-EC9C-4E6A-B549-694511AB80B6}" presName="background2" presStyleLbl="node2" presStyleIdx="1" presStyleCnt="2"/>
      <dgm:spPr/>
    </dgm:pt>
    <dgm:pt modelId="{241439CD-8265-4967-9671-9E2531431015}" type="pres">
      <dgm:prSet presAssocID="{0DCD056B-EC9C-4E6A-B549-694511AB80B6}" presName="text2" presStyleLbl="fgAcc2" presStyleIdx="1" presStyleCnt="2">
        <dgm:presLayoutVars>
          <dgm:chPref val="3"/>
        </dgm:presLayoutVars>
      </dgm:prSet>
      <dgm:spPr/>
      <dgm:t>
        <a:bodyPr/>
        <a:lstStyle/>
        <a:p>
          <a:endParaRPr lang="en-US"/>
        </a:p>
      </dgm:t>
    </dgm:pt>
    <dgm:pt modelId="{A30FBCE8-DA9B-43BD-A313-F15950EBF36D}" type="pres">
      <dgm:prSet presAssocID="{0DCD056B-EC9C-4E6A-B549-694511AB80B6}" presName="hierChild3" presStyleCnt="0"/>
      <dgm:spPr/>
    </dgm:pt>
    <dgm:pt modelId="{734EFFE3-8F51-4073-8C9D-F9D1FED05186}" type="pres">
      <dgm:prSet presAssocID="{12B97185-6E25-4C22-BE55-AFCE8B56353B}" presName="Name17" presStyleLbl="parChTrans1D3" presStyleIdx="1" presStyleCnt="2"/>
      <dgm:spPr/>
      <dgm:t>
        <a:bodyPr/>
        <a:lstStyle/>
        <a:p>
          <a:endParaRPr lang="en-US"/>
        </a:p>
      </dgm:t>
    </dgm:pt>
    <dgm:pt modelId="{66434A79-2628-4A4F-85AB-9C017A600D88}" type="pres">
      <dgm:prSet presAssocID="{671B0F8A-BE78-415C-A2E9-C365D963A130}" presName="hierRoot3" presStyleCnt="0"/>
      <dgm:spPr/>
    </dgm:pt>
    <dgm:pt modelId="{78B716AF-9765-476E-B557-7B7E5305B213}" type="pres">
      <dgm:prSet presAssocID="{671B0F8A-BE78-415C-A2E9-C365D963A130}" presName="composite3" presStyleCnt="0"/>
      <dgm:spPr/>
    </dgm:pt>
    <dgm:pt modelId="{F1388757-23A0-46CB-BD9A-1B6DE059D15B}" type="pres">
      <dgm:prSet presAssocID="{671B0F8A-BE78-415C-A2E9-C365D963A130}" presName="background3" presStyleLbl="node3" presStyleIdx="1" presStyleCnt="2"/>
      <dgm:spPr/>
    </dgm:pt>
    <dgm:pt modelId="{C8619371-015A-429E-97B4-69DE1611CC8B}" type="pres">
      <dgm:prSet presAssocID="{671B0F8A-BE78-415C-A2E9-C365D963A130}" presName="text3" presStyleLbl="fgAcc3" presStyleIdx="1" presStyleCnt="2" custScaleX="124386" custScaleY="106777" custLinFactNeighborX="-644">
        <dgm:presLayoutVars>
          <dgm:chPref val="3"/>
        </dgm:presLayoutVars>
      </dgm:prSet>
      <dgm:spPr/>
      <dgm:t>
        <a:bodyPr/>
        <a:lstStyle/>
        <a:p>
          <a:endParaRPr lang="en-US"/>
        </a:p>
      </dgm:t>
    </dgm:pt>
    <dgm:pt modelId="{94AB9568-8580-4DEB-BFC2-2B6F286E6941}" type="pres">
      <dgm:prSet presAssocID="{671B0F8A-BE78-415C-A2E9-C365D963A130}" presName="hierChild4" presStyleCnt="0"/>
      <dgm:spPr/>
    </dgm:pt>
    <dgm:pt modelId="{37C38C2A-0994-492B-98F3-7425847BF77A}" type="pres">
      <dgm:prSet presAssocID="{DB1689C8-DB7F-4016-BB72-873EEAFDE7AF}" presName="Name23" presStyleLbl="parChTrans1D4" presStyleIdx="0" presStyleCnt="3"/>
      <dgm:spPr/>
      <dgm:t>
        <a:bodyPr/>
        <a:lstStyle/>
        <a:p>
          <a:endParaRPr lang="en-US"/>
        </a:p>
      </dgm:t>
    </dgm:pt>
    <dgm:pt modelId="{A772C7B8-B5BA-40F8-B8F7-8AD62715A91A}" type="pres">
      <dgm:prSet presAssocID="{D52E228F-ABB2-44FC-9770-19CD225B39E4}" presName="hierRoot4" presStyleCnt="0"/>
      <dgm:spPr/>
    </dgm:pt>
    <dgm:pt modelId="{9CD9FDF3-8CAA-49C2-911C-DDE1042B8683}" type="pres">
      <dgm:prSet presAssocID="{D52E228F-ABB2-44FC-9770-19CD225B39E4}" presName="composite4" presStyleCnt="0"/>
      <dgm:spPr/>
    </dgm:pt>
    <dgm:pt modelId="{B9F03F45-5894-4D4C-93D7-CFFF2ED21774}" type="pres">
      <dgm:prSet presAssocID="{D52E228F-ABB2-44FC-9770-19CD225B39E4}" presName="background4" presStyleLbl="node4" presStyleIdx="0" presStyleCnt="3"/>
      <dgm:spPr/>
    </dgm:pt>
    <dgm:pt modelId="{0D688BAF-2C96-4741-A0A8-5E3B151EF586}" type="pres">
      <dgm:prSet presAssocID="{D52E228F-ABB2-44FC-9770-19CD225B39E4}" presName="text4" presStyleLbl="fgAcc4" presStyleIdx="0" presStyleCnt="3">
        <dgm:presLayoutVars>
          <dgm:chPref val="3"/>
        </dgm:presLayoutVars>
      </dgm:prSet>
      <dgm:spPr/>
      <dgm:t>
        <a:bodyPr/>
        <a:lstStyle/>
        <a:p>
          <a:endParaRPr lang="en-US"/>
        </a:p>
      </dgm:t>
    </dgm:pt>
    <dgm:pt modelId="{03D25EA1-C129-4746-B426-A247EFDCBFF5}" type="pres">
      <dgm:prSet presAssocID="{D52E228F-ABB2-44FC-9770-19CD225B39E4}" presName="hierChild5" presStyleCnt="0"/>
      <dgm:spPr/>
    </dgm:pt>
    <dgm:pt modelId="{8654E351-0DBA-4E41-93FC-A3E5BD37DA4A}" type="pres">
      <dgm:prSet presAssocID="{4CCB2F8F-9C40-431F-8B76-6F758448F057}" presName="Name23" presStyleLbl="parChTrans1D4" presStyleIdx="1" presStyleCnt="3"/>
      <dgm:spPr/>
      <dgm:t>
        <a:bodyPr/>
        <a:lstStyle/>
        <a:p>
          <a:endParaRPr lang="en-US"/>
        </a:p>
      </dgm:t>
    </dgm:pt>
    <dgm:pt modelId="{D5FEE386-CF38-4ED1-8C5C-8ECDB0B2555F}" type="pres">
      <dgm:prSet presAssocID="{9B0AD3DA-65E5-4A8D-9EC2-AF00A66E99C0}" presName="hierRoot4" presStyleCnt="0"/>
      <dgm:spPr/>
    </dgm:pt>
    <dgm:pt modelId="{BA7C6A69-808C-4937-99B3-92BA7D1A8065}" type="pres">
      <dgm:prSet presAssocID="{9B0AD3DA-65E5-4A8D-9EC2-AF00A66E99C0}" presName="composite4" presStyleCnt="0"/>
      <dgm:spPr/>
    </dgm:pt>
    <dgm:pt modelId="{8FAE55B8-265F-455C-8485-52D6BDC85E73}" type="pres">
      <dgm:prSet presAssocID="{9B0AD3DA-65E5-4A8D-9EC2-AF00A66E99C0}" presName="background4" presStyleLbl="node4" presStyleIdx="1" presStyleCnt="3"/>
      <dgm:spPr/>
    </dgm:pt>
    <dgm:pt modelId="{94B3C655-6C86-46DF-A4A7-63275E855DB3}" type="pres">
      <dgm:prSet presAssocID="{9B0AD3DA-65E5-4A8D-9EC2-AF00A66E99C0}" presName="text4" presStyleLbl="fgAcc4" presStyleIdx="1" presStyleCnt="3">
        <dgm:presLayoutVars>
          <dgm:chPref val="3"/>
        </dgm:presLayoutVars>
      </dgm:prSet>
      <dgm:spPr/>
      <dgm:t>
        <a:bodyPr/>
        <a:lstStyle/>
        <a:p>
          <a:endParaRPr lang="en-US"/>
        </a:p>
      </dgm:t>
    </dgm:pt>
    <dgm:pt modelId="{C4B4C980-8A00-453E-B802-10E4A1F96E1D}" type="pres">
      <dgm:prSet presAssocID="{9B0AD3DA-65E5-4A8D-9EC2-AF00A66E99C0}" presName="hierChild5" presStyleCnt="0"/>
      <dgm:spPr/>
    </dgm:pt>
    <dgm:pt modelId="{85C0201C-EB21-4D79-BBBB-3891F6AACCD1}" type="pres">
      <dgm:prSet presAssocID="{4BCF5C98-E91D-43FD-87DC-D3BD8798F6CC}" presName="Name23" presStyleLbl="parChTrans1D4" presStyleIdx="2" presStyleCnt="3"/>
      <dgm:spPr/>
      <dgm:t>
        <a:bodyPr/>
        <a:lstStyle/>
        <a:p>
          <a:endParaRPr lang="en-US"/>
        </a:p>
      </dgm:t>
    </dgm:pt>
    <dgm:pt modelId="{E31F10F0-4807-4AAC-BB30-526F21D17505}" type="pres">
      <dgm:prSet presAssocID="{CB9DC252-3788-4283-999B-4C997E77ED3A}" presName="hierRoot4" presStyleCnt="0"/>
      <dgm:spPr/>
    </dgm:pt>
    <dgm:pt modelId="{D3799460-7974-476A-9699-1BCB663F56E5}" type="pres">
      <dgm:prSet presAssocID="{CB9DC252-3788-4283-999B-4C997E77ED3A}" presName="composite4" presStyleCnt="0"/>
      <dgm:spPr/>
    </dgm:pt>
    <dgm:pt modelId="{9FEDD4F1-9265-4FCF-B312-59AEBE39F2ED}" type="pres">
      <dgm:prSet presAssocID="{CB9DC252-3788-4283-999B-4C997E77ED3A}" presName="background4" presStyleLbl="node4" presStyleIdx="2" presStyleCnt="3"/>
      <dgm:spPr/>
    </dgm:pt>
    <dgm:pt modelId="{098EC3FD-5297-455C-98EE-19AADBBA1351}" type="pres">
      <dgm:prSet presAssocID="{CB9DC252-3788-4283-999B-4C997E77ED3A}" presName="text4" presStyleLbl="fgAcc4" presStyleIdx="2" presStyleCnt="3" custScaleX="119579" custScaleY="119191">
        <dgm:presLayoutVars>
          <dgm:chPref val="3"/>
        </dgm:presLayoutVars>
      </dgm:prSet>
      <dgm:spPr/>
      <dgm:t>
        <a:bodyPr/>
        <a:lstStyle/>
        <a:p>
          <a:endParaRPr lang="en-US"/>
        </a:p>
      </dgm:t>
    </dgm:pt>
    <dgm:pt modelId="{CFB975DB-6BAF-4B6C-93DD-AA6E00B34F13}" type="pres">
      <dgm:prSet presAssocID="{CB9DC252-3788-4283-999B-4C997E77ED3A}" presName="hierChild5" presStyleCnt="0"/>
      <dgm:spPr/>
    </dgm:pt>
  </dgm:ptLst>
  <dgm:cxnLst>
    <dgm:cxn modelId="{4BCCDFD9-4073-4A6B-85DB-22A8472E308B}" type="presOf" srcId="{4BCF5C98-E91D-43FD-87DC-D3BD8798F6CC}" destId="{85C0201C-EB21-4D79-BBBB-3891F6AACCD1}" srcOrd="0" destOrd="0" presId="urn:microsoft.com/office/officeart/2005/8/layout/hierarchy1"/>
    <dgm:cxn modelId="{BC8E8F86-7CAE-43F3-89B1-A5BCB21E8DE4}" srcId="{0DCD056B-EC9C-4E6A-B549-694511AB80B6}" destId="{671B0F8A-BE78-415C-A2E9-C365D963A130}" srcOrd="0" destOrd="0" parTransId="{12B97185-6E25-4C22-BE55-AFCE8B56353B}" sibTransId="{3358A715-77EC-4E41-B7A8-25E230D8E6E9}"/>
    <dgm:cxn modelId="{11BA5D8F-DB27-4485-98B4-BAB2607BE020}" type="presOf" srcId="{DB1689C8-DB7F-4016-BB72-873EEAFDE7AF}" destId="{37C38C2A-0994-492B-98F3-7425847BF77A}" srcOrd="0" destOrd="0" presId="urn:microsoft.com/office/officeart/2005/8/layout/hierarchy1"/>
    <dgm:cxn modelId="{CB930A48-EC40-4824-ABBE-9B1836E51CED}" type="presOf" srcId="{22FEB206-47B2-4E4C-B649-4F80CD3CB7E6}" destId="{CDD494DC-351F-4EE4-892F-D253A481FCBE}" srcOrd="0" destOrd="0" presId="urn:microsoft.com/office/officeart/2005/8/layout/hierarchy1"/>
    <dgm:cxn modelId="{E73FBC86-1CC8-48A0-8665-EBACF16C8D0D}" type="presOf" srcId="{D52E228F-ABB2-44FC-9770-19CD225B39E4}" destId="{0D688BAF-2C96-4741-A0A8-5E3B151EF586}" srcOrd="0" destOrd="0" presId="urn:microsoft.com/office/officeart/2005/8/layout/hierarchy1"/>
    <dgm:cxn modelId="{E41414D1-0C39-4C04-A06B-AB211BCF13DD}" srcId="{22FEB206-47B2-4E4C-B649-4F80CD3CB7E6}" destId="{0DCD056B-EC9C-4E6A-B549-694511AB80B6}" srcOrd="1" destOrd="0" parTransId="{89AB835C-6770-48B1-804E-2270F36930D2}" sibTransId="{8CDFC0EA-7775-4F44-BCDD-0890CFDD5357}"/>
    <dgm:cxn modelId="{4DF252F1-3A97-426F-BC17-055F9F361014}" type="presOf" srcId="{12B97185-6E25-4C22-BE55-AFCE8B56353B}" destId="{734EFFE3-8F51-4073-8C9D-F9D1FED05186}" srcOrd="0" destOrd="0" presId="urn:microsoft.com/office/officeart/2005/8/layout/hierarchy1"/>
    <dgm:cxn modelId="{00EE0C8B-0B00-41A2-ADE7-973C0D16CB21}" srcId="{D117B68A-DC4B-42A3-86B3-11EF7A1BD26A}" destId="{22FEB206-47B2-4E4C-B649-4F80CD3CB7E6}" srcOrd="0" destOrd="0" parTransId="{851CB5D6-35E6-4D23-8D3D-681BA4226D2C}" sibTransId="{A1A1A3AC-9E0B-49B8-A808-2949B5B01560}"/>
    <dgm:cxn modelId="{9948DC90-0303-42B2-9C70-DAB7948D8C07}" type="presOf" srcId="{D117B68A-DC4B-42A3-86B3-11EF7A1BD26A}" destId="{88FF7A0E-66F6-4D6D-A9F9-C01456AF0828}" srcOrd="0" destOrd="0" presId="urn:microsoft.com/office/officeart/2005/8/layout/hierarchy1"/>
    <dgm:cxn modelId="{635E943A-038E-4362-826B-72F8CF7BB4E7}" type="presOf" srcId="{0DCD056B-EC9C-4E6A-B549-694511AB80B6}" destId="{241439CD-8265-4967-9671-9E2531431015}" srcOrd="0" destOrd="0" presId="urn:microsoft.com/office/officeart/2005/8/layout/hierarchy1"/>
    <dgm:cxn modelId="{9FB4BD1B-5D95-4F6D-A534-C4066AC0661C}" type="presOf" srcId="{BBA5EBA0-8493-4802-B513-572A69DF497A}" destId="{4CD88187-EF4F-4A7E-B029-9A1401A66B59}" srcOrd="0" destOrd="0" presId="urn:microsoft.com/office/officeart/2005/8/layout/hierarchy1"/>
    <dgm:cxn modelId="{3B7A1016-4CD5-4824-9EB8-42319BBDA689}" type="presOf" srcId="{671B0F8A-BE78-415C-A2E9-C365D963A130}" destId="{C8619371-015A-429E-97B4-69DE1611CC8B}" srcOrd="0" destOrd="0" presId="urn:microsoft.com/office/officeart/2005/8/layout/hierarchy1"/>
    <dgm:cxn modelId="{53BBFB76-1CE1-4A76-94D1-1C1CD52894DA}" srcId="{22FEB206-47B2-4E4C-B649-4F80CD3CB7E6}" destId="{BBA5EBA0-8493-4802-B513-572A69DF497A}" srcOrd="0" destOrd="0" parTransId="{F388F6FB-8E2A-4ACD-B6E3-2FD36D5E959D}" sibTransId="{DCFB0874-BFDE-46B9-BE2C-80EC7865019D}"/>
    <dgm:cxn modelId="{952EB243-22F3-42CF-BEA4-F55985D42CD2}" srcId="{671B0F8A-BE78-415C-A2E9-C365D963A130}" destId="{CB9DC252-3788-4283-999B-4C997E77ED3A}" srcOrd="2" destOrd="0" parTransId="{4BCF5C98-E91D-43FD-87DC-D3BD8798F6CC}" sibTransId="{7C8928BA-0357-471C-9733-3CEB23B47033}"/>
    <dgm:cxn modelId="{F87260CF-B355-42B3-9747-BD2843654815}" srcId="{BBA5EBA0-8493-4802-B513-572A69DF497A}" destId="{5704EB82-87F2-44C4-8B78-42D9EE3DE69E}" srcOrd="0" destOrd="0" parTransId="{529D78F3-4D0C-4001-95F6-61946F4153F6}" sibTransId="{6DFB9C5A-9008-4A13-8943-DF8E0CAE3291}"/>
    <dgm:cxn modelId="{0FD353D9-7BE2-4AE3-90D0-742F8E072963}" type="presOf" srcId="{5704EB82-87F2-44C4-8B78-42D9EE3DE69E}" destId="{F8764103-EE17-4462-9981-E8FC7079E878}" srcOrd="0" destOrd="0" presId="urn:microsoft.com/office/officeart/2005/8/layout/hierarchy1"/>
    <dgm:cxn modelId="{3C2BA72C-791C-4E2A-A66E-DEA236909C35}" type="presOf" srcId="{9B0AD3DA-65E5-4A8D-9EC2-AF00A66E99C0}" destId="{94B3C655-6C86-46DF-A4A7-63275E855DB3}" srcOrd="0" destOrd="0" presId="urn:microsoft.com/office/officeart/2005/8/layout/hierarchy1"/>
    <dgm:cxn modelId="{58A08686-BB17-4F37-B50C-1F6F69372F58}" type="presOf" srcId="{529D78F3-4D0C-4001-95F6-61946F4153F6}" destId="{6FC4B6B2-8D50-4553-996A-FF4EE8D8E9E8}" srcOrd="0" destOrd="0" presId="urn:microsoft.com/office/officeart/2005/8/layout/hierarchy1"/>
    <dgm:cxn modelId="{005BA77C-FA4B-4066-9F6A-FEBBF7C0C406}" srcId="{671B0F8A-BE78-415C-A2E9-C365D963A130}" destId="{9B0AD3DA-65E5-4A8D-9EC2-AF00A66E99C0}" srcOrd="1" destOrd="0" parTransId="{4CCB2F8F-9C40-431F-8B76-6F758448F057}" sibTransId="{787433BD-2750-4161-9407-2EA3EE99CCD0}"/>
    <dgm:cxn modelId="{9A82EB09-3202-4412-9FB2-2CA4B5178ABC}" type="presOf" srcId="{F388F6FB-8E2A-4ACD-B6E3-2FD36D5E959D}" destId="{76E1F9D6-0AB4-4E03-933B-6AE73BF13085}" srcOrd="0" destOrd="0" presId="urn:microsoft.com/office/officeart/2005/8/layout/hierarchy1"/>
    <dgm:cxn modelId="{698538B3-9B8C-4C43-A547-AAD21C59DD3C}" type="presOf" srcId="{CB9DC252-3788-4283-999B-4C997E77ED3A}" destId="{098EC3FD-5297-455C-98EE-19AADBBA1351}" srcOrd="0" destOrd="0" presId="urn:microsoft.com/office/officeart/2005/8/layout/hierarchy1"/>
    <dgm:cxn modelId="{51F29FE0-32F4-459A-BC8B-5BC2BCAEB152}" type="presOf" srcId="{89AB835C-6770-48B1-804E-2270F36930D2}" destId="{33A7E72A-3E8A-4469-8186-15609DC888B3}" srcOrd="0" destOrd="0" presId="urn:microsoft.com/office/officeart/2005/8/layout/hierarchy1"/>
    <dgm:cxn modelId="{1CB69974-669A-4866-A0DC-7E39D3253DF6}" srcId="{671B0F8A-BE78-415C-A2E9-C365D963A130}" destId="{D52E228F-ABB2-44FC-9770-19CD225B39E4}" srcOrd="0" destOrd="0" parTransId="{DB1689C8-DB7F-4016-BB72-873EEAFDE7AF}" sibTransId="{66DE36DE-101D-4B01-ADAD-C0D2BBD56F0E}"/>
    <dgm:cxn modelId="{9D8D1F46-FE30-45D2-B8BE-51AF176EFB31}" type="presOf" srcId="{4CCB2F8F-9C40-431F-8B76-6F758448F057}" destId="{8654E351-0DBA-4E41-93FC-A3E5BD37DA4A}" srcOrd="0" destOrd="0" presId="urn:microsoft.com/office/officeart/2005/8/layout/hierarchy1"/>
    <dgm:cxn modelId="{C5A0F381-330F-4A60-BAAB-7B9300AFE366}" type="presParOf" srcId="{88FF7A0E-66F6-4D6D-A9F9-C01456AF0828}" destId="{6431541D-2567-4D31-9502-5994ABBC24B4}" srcOrd="0" destOrd="0" presId="urn:microsoft.com/office/officeart/2005/8/layout/hierarchy1"/>
    <dgm:cxn modelId="{FB02B843-D5E6-4FED-8480-A82E9B9F529D}" type="presParOf" srcId="{6431541D-2567-4D31-9502-5994ABBC24B4}" destId="{14F6D6FD-F38B-45D4-ACA7-69C40BD76652}" srcOrd="0" destOrd="0" presId="urn:microsoft.com/office/officeart/2005/8/layout/hierarchy1"/>
    <dgm:cxn modelId="{910CC773-C1B3-4317-BB54-B13A68680790}" type="presParOf" srcId="{14F6D6FD-F38B-45D4-ACA7-69C40BD76652}" destId="{3CCED3AD-FB4A-4BE3-88D9-9A4120FD6198}" srcOrd="0" destOrd="0" presId="urn:microsoft.com/office/officeart/2005/8/layout/hierarchy1"/>
    <dgm:cxn modelId="{1EA63DC0-2B6B-4AA0-BBAF-FBF4B954D706}" type="presParOf" srcId="{14F6D6FD-F38B-45D4-ACA7-69C40BD76652}" destId="{CDD494DC-351F-4EE4-892F-D253A481FCBE}" srcOrd="1" destOrd="0" presId="urn:microsoft.com/office/officeart/2005/8/layout/hierarchy1"/>
    <dgm:cxn modelId="{23FC7566-8428-4632-AE00-ABE85B8720C3}" type="presParOf" srcId="{6431541D-2567-4D31-9502-5994ABBC24B4}" destId="{1A9427DD-D78E-49E8-8C90-C18E8B4D923D}" srcOrd="1" destOrd="0" presId="urn:microsoft.com/office/officeart/2005/8/layout/hierarchy1"/>
    <dgm:cxn modelId="{3D1F98D4-9C50-4E70-910F-0B5ED27BEB40}" type="presParOf" srcId="{1A9427DD-D78E-49E8-8C90-C18E8B4D923D}" destId="{76E1F9D6-0AB4-4E03-933B-6AE73BF13085}" srcOrd="0" destOrd="0" presId="urn:microsoft.com/office/officeart/2005/8/layout/hierarchy1"/>
    <dgm:cxn modelId="{B7D37CF5-D9AC-4313-9187-7643D885B657}" type="presParOf" srcId="{1A9427DD-D78E-49E8-8C90-C18E8B4D923D}" destId="{F0554168-58BB-487D-B84F-2279CDFAA303}" srcOrd="1" destOrd="0" presId="urn:microsoft.com/office/officeart/2005/8/layout/hierarchy1"/>
    <dgm:cxn modelId="{F166C195-D022-4158-8B42-33DC9892FF7B}" type="presParOf" srcId="{F0554168-58BB-487D-B84F-2279CDFAA303}" destId="{F2F322F3-0AD7-4CA1-AF8C-9A362820AC8C}" srcOrd="0" destOrd="0" presId="urn:microsoft.com/office/officeart/2005/8/layout/hierarchy1"/>
    <dgm:cxn modelId="{1BD641F8-E90B-47AA-A889-050388031F64}" type="presParOf" srcId="{F2F322F3-0AD7-4CA1-AF8C-9A362820AC8C}" destId="{98BCB71B-7A37-4E54-8CFF-D36370BEC0FC}" srcOrd="0" destOrd="0" presId="urn:microsoft.com/office/officeart/2005/8/layout/hierarchy1"/>
    <dgm:cxn modelId="{8A02C9E1-F2B7-40C2-9E9E-C1DF2977B69A}" type="presParOf" srcId="{F2F322F3-0AD7-4CA1-AF8C-9A362820AC8C}" destId="{4CD88187-EF4F-4A7E-B029-9A1401A66B59}" srcOrd="1" destOrd="0" presId="urn:microsoft.com/office/officeart/2005/8/layout/hierarchy1"/>
    <dgm:cxn modelId="{4F2932D2-87BE-4479-ACDA-4D8DE145C3E6}" type="presParOf" srcId="{F0554168-58BB-487D-B84F-2279CDFAA303}" destId="{1E200DAF-138A-4B59-BF34-D9F3CC1440FE}" srcOrd="1" destOrd="0" presId="urn:microsoft.com/office/officeart/2005/8/layout/hierarchy1"/>
    <dgm:cxn modelId="{779C3B40-2EEA-4E95-83E6-323386D1C76F}" type="presParOf" srcId="{1E200DAF-138A-4B59-BF34-D9F3CC1440FE}" destId="{6FC4B6B2-8D50-4553-996A-FF4EE8D8E9E8}" srcOrd="0" destOrd="0" presId="urn:microsoft.com/office/officeart/2005/8/layout/hierarchy1"/>
    <dgm:cxn modelId="{CA000ECB-D20A-4A23-B928-A460828D974C}" type="presParOf" srcId="{1E200DAF-138A-4B59-BF34-D9F3CC1440FE}" destId="{EF6A1C5C-25CA-467A-9F85-7A617C77228A}" srcOrd="1" destOrd="0" presId="urn:microsoft.com/office/officeart/2005/8/layout/hierarchy1"/>
    <dgm:cxn modelId="{D6A70CEA-F50E-4BCC-AD00-FFE8363C69CD}" type="presParOf" srcId="{EF6A1C5C-25CA-467A-9F85-7A617C77228A}" destId="{6D6E3755-9B93-4E78-853E-21526753A861}" srcOrd="0" destOrd="0" presId="urn:microsoft.com/office/officeart/2005/8/layout/hierarchy1"/>
    <dgm:cxn modelId="{01653345-5946-405C-9691-3812795CE759}" type="presParOf" srcId="{6D6E3755-9B93-4E78-853E-21526753A861}" destId="{9A332E9F-A69B-45EF-8D03-29F3026A9D98}" srcOrd="0" destOrd="0" presId="urn:microsoft.com/office/officeart/2005/8/layout/hierarchy1"/>
    <dgm:cxn modelId="{D385A9B5-5882-472B-A307-C42621E73468}" type="presParOf" srcId="{6D6E3755-9B93-4E78-853E-21526753A861}" destId="{F8764103-EE17-4462-9981-E8FC7079E878}" srcOrd="1" destOrd="0" presId="urn:microsoft.com/office/officeart/2005/8/layout/hierarchy1"/>
    <dgm:cxn modelId="{6589B23A-A5DD-4401-81CC-4B657F7F9C23}" type="presParOf" srcId="{EF6A1C5C-25CA-467A-9F85-7A617C77228A}" destId="{CFC67442-6916-4415-9E62-AD5E7578AAB1}" srcOrd="1" destOrd="0" presId="urn:microsoft.com/office/officeart/2005/8/layout/hierarchy1"/>
    <dgm:cxn modelId="{D3ABCBCF-83FA-4957-A01E-33299302A663}" type="presParOf" srcId="{1A9427DD-D78E-49E8-8C90-C18E8B4D923D}" destId="{33A7E72A-3E8A-4469-8186-15609DC888B3}" srcOrd="2" destOrd="0" presId="urn:microsoft.com/office/officeart/2005/8/layout/hierarchy1"/>
    <dgm:cxn modelId="{C24F2F90-EB4D-4EBC-BF9C-F47155004492}" type="presParOf" srcId="{1A9427DD-D78E-49E8-8C90-C18E8B4D923D}" destId="{313C783B-E9F2-4140-ACB2-9031F951441A}" srcOrd="3" destOrd="0" presId="urn:microsoft.com/office/officeart/2005/8/layout/hierarchy1"/>
    <dgm:cxn modelId="{97476030-6A54-47E9-971B-6E750CDAD8C1}" type="presParOf" srcId="{313C783B-E9F2-4140-ACB2-9031F951441A}" destId="{F8278F2A-21F1-4AC1-87DD-690998306138}" srcOrd="0" destOrd="0" presId="urn:microsoft.com/office/officeart/2005/8/layout/hierarchy1"/>
    <dgm:cxn modelId="{93D1F606-5114-4DA8-8FAB-157DBCF4624F}" type="presParOf" srcId="{F8278F2A-21F1-4AC1-87DD-690998306138}" destId="{37588D6A-66B7-40C3-ACB7-15021FDA318B}" srcOrd="0" destOrd="0" presId="urn:microsoft.com/office/officeart/2005/8/layout/hierarchy1"/>
    <dgm:cxn modelId="{9FBFC400-6C24-4687-8E8E-CD93079CAD3E}" type="presParOf" srcId="{F8278F2A-21F1-4AC1-87DD-690998306138}" destId="{241439CD-8265-4967-9671-9E2531431015}" srcOrd="1" destOrd="0" presId="urn:microsoft.com/office/officeart/2005/8/layout/hierarchy1"/>
    <dgm:cxn modelId="{8B2AE26F-C0C5-4174-B5C5-F2BF89CFC53D}" type="presParOf" srcId="{313C783B-E9F2-4140-ACB2-9031F951441A}" destId="{A30FBCE8-DA9B-43BD-A313-F15950EBF36D}" srcOrd="1" destOrd="0" presId="urn:microsoft.com/office/officeart/2005/8/layout/hierarchy1"/>
    <dgm:cxn modelId="{FB1FF3DD-397E-440D-88E3-1DD94C48ABD1}" type="presParOf" srcId="{A30FBCE8-DA9B-43BD-A313-F15950EBF36D}" destId="{734EFFE3-8F51-4073-8C9D-F9D1FED05186}" srcOrd="0" destOrd="0" presId="urn:microsoft.com/office/officeart/2005/8/layout/hierarchy1"/>
    <dgm:cxn modelId="{8E9952D6-DD3B-4BAB-A951-01448A110498}" type="presParOf" srcId="{A30FBCE8-DA9B-43BD-A313-F15950EBF36D}" destId="{66434A79-2628-4A4F-85AB-9C017A600D88}" srcOrd="1" destOrd="0" presId="urn:microsoft.com/office/officeart/2005/8/layout/hierarchy1"/>
    <dgm:cxn modelId="{EB525DF8-30E2-4948-AFA0-0E3194A2FD50}" type="presParOf" srcId="{66434A79-2628-4A4F-85AB-9C017A600D88}" destId="{78B716AF-9765-476E-B557-7B7E5305B213}" srcOrd="0" destOrd="0" presId="urn:microsoft.com/office/officeart/2005/8/layout/hierarchy1"/>
    <dgm:cxn modelId="{56B2ABA2-D816-490B-9C88-67F497EA93A7}" type="presParOf" srcId="{78B716AF-9765-476E-B557-7B7E5305B213}" destId="{F1388757-23A0-46CB-BD9A-1B6DE059D15B}" srcOrd="0" destOrd="0" presId="urn:microsoft.com/office/officeart/2005/8/layout/hierarchy1"/>
    <dgm:cxn modelId="{1FE0C2AC-E3B3-41DB-92CC-6C739A5EDDEF}" type="presParOf" srcId="{78B716AF-9765-476E-B557-7B7E5305B213}" destId="{C8619371-015A-429E-97B4-69DE1611CC8B}" srcOrd="1" destOrd="0" presId="urn:microsoft.com/office/officeart/2005/8/layout/hierarchy1"/>
    <dgm:cxn modelId="{EC74557E-8176-49A9-BCC1-24A3DE3ED79A}" type="presParOf" srcId="{66434A79-2628-4A4F-85AB-9C017A600D88}" destId="{94AB9568-8580-4DEB-BFC2-2B6F286E6941}" srcOrd="1" destOrd="0" presId="urn:microsoft.com/office/officeart/2005/8/layout/hierarchy1"/>
    <dgm:cxn modelId="{4610CF88-7318-4060-93A5-B2ED29024F09}" type="presParOf" srcId="{94AB9568-8580-4DEB-BFC2-2B6F286E6941}" destId="{37C38C2A-0994-492B-98F3-7425847BF77A}" srcOrd="0" destOrd="0" presId="urn:microsoft.com/office/officeart/2005/8/layout/hierarchy1"/>
    <dgm:cxn modelId="{F1801F8E-D7C3-41EA-8F34-6A580B13B469}" type="presParOf" srcId="{94AB9568-8580-4DEB-BFC2-2B6F286E6941}" destId="{A772C7B8-B5BA-40F8-B8F7-8AD62715A91A}" srcOrd="1" destOrd="0" presId="urn:microsoft.com/office/officeart/2005/8/layout/hierarchy1"/>
    <dgm:cxn modelId="{10361BBA-EC7B-4408-9E34-8CFDD66BD435}" type="presParOf" srcId="{A772C7B8-B5BA-40F8-B8F7-8AD62715A91A}" destId="{9CD9FDF3-8CAA-49C2-911C-DDE1042B8683}" srcOrd="0" destOrd="0" presId="urn:microsoft.com/office/officeart/2005/8/layout/hierarchy1"/>
    <dgm:cxn modelId="{9B429255-136A-412B-A6DE-C60DBAEE2AD9}" type="presParOf" srcId="{9CD9FDF3-8CAA-49C2-911C-DDE1042B8683}" destId="{B9F03F45-5894-4D4C-93D7-CFFF2ED21774}" srcOrd="0" destOrd="0" presId="urn:microsoft.com/office/officeart/2005/8/layout/hierarchy1"/>
    <dgm:cxn modelId="{4ED9AA27-671D-40F4-B4FD-DDD77C84C3B6}" type="presParOf" srcId="{9CD9FDF3-8CAA-49C2-911C-DDE1042B8683}" destId="{0D688BAF-2C96-4741-A0A8-5E3B151EF586}" srcOrd="1" destOrd="0" presId="urn:microsoft.com/office/officeart/2005/8/layout/hierarchy1"/>
    <dgm:cxn modelId="{5264507D-4118-40C1-A710-B81269CCA418}" type="presParOf" srcId="{A772C7B8-B5BA-40F8-B8F7-8AD62715A91A}" destId="{03D25EA1-C129-4746-B426-A247EFDCBFF5}" srcOrd="1" destOrd="0" presId="urn:microsoft.com/office/officeart/2005/8/layout/hierarchy1"/>
    <dgm:cxn modelId="{6E6A6112-9AA8-4FF6-B30C-FE99BB3733BB}" type="presParOf" srcId="{94AB9568-8580-4DEB-BFC2-2B6F286E6941}" destId="{8654E351-0DBA-4E41-93FC-A3E5BD37DA4A}" srcOrd="2" destOrd="0" presId="urn:microsoft.com/office/officeart/2005/8/layout/hierarchy1"/>
    <dgm:cxn modelId="{FDC30CF0-46E3-4BD7-823C-F35089281B13}" type="presParOf" srcId="{94AB9568-8580-4DEB-BFC2-2B6F286E6941}" destId="{D5FEE386-CF38-4ED1-8C5C-8ECDB0B2555F}" srcOrd="3" destOrd="0" presId="urn:microsoft.com/office/officeart/2005/8/layout/hierarchy1"/>
    <dgm:cxn modelId="{2DF4F57E-915A-4604-BB65-3C2BBC00A6FA}" type="presParOf" srcId="{D5FEE386-CF38-4ED1-8C5C-8ECDB0B2555F}" destId="{BA7C6A69-808C-4937-99B3-92BA7D1A8065}" srcOrd="0" destOrd="0" presId="urn:microsoft.com/office/officeart/2005/8/layout/hierarchy1"/>
    <dgm:cxn modelId="{B85778DD-F191-4492-9EA2-2BC4C4529C9C}" type="presParOf" srcId="{BA7C6A69-808C-4937-99B3-92BA7D1A8065}" destId="{8FAE55B8-265F-455C-8485-52D6BDC85E73}" srcOrd="0" destOrd="0" presId="urn:microsoft.com/office/officeart/2005/8/layout/hierarchy1"/>
    <dgm:cxn modelId="{8DDBFC93-04B2-48BD-90C7-8533FB40E360}" type="presParOf" srcId="{BA7C6A69-808C-4937-99B3-92BA7D1A8065}" destId="{94B3C655-6C86-46DF-A4A7-63275E855DB3}" srcOrd="1" destOrd="0" presId="urn:microsoft.com/office/officeart/2005/8/layout/hierarchy1"/>
    <dgm:cxn modelId="{0D9FCE52-DBD5-4709-8890-417CDAAD389D}" type="presParOf" srcId="{D5FEE386-CF38-4ED1-8C5C-8ECDB0B2555F}" destId="{C4B4C980-8A00-453E-B802-10E4A1F96E1D}" srcOrd="1" destOrd="0" presId="urn:microsoft.com/office/officeart/2005/8/layout/hierarchy1"/>
    <dgm:cxn modelId="{3D6244D8-3BA2-456D-B1CC-6080F3F18382}" type="presParOf" srcId="{94AB9568-8580-4DEB-BFC2-2B6F286E6941}" destId="{85C0201C-EB21-4D79-BBBB-3891F6AACCD1}" srcOrd="4" destOrd="0" presId="urn:microsoft.com/office/officeart/2005/8/layout/hierarchy1"/>
    <dgm:cxn modelId="{F2229E61-BC64-4539-B198-AA65A58BEDC8}" type="presParOf" srcId="{94AB9568-8580-4DEB-BFC2-2B6F286E6941}" destId="{E31F10F0-4807-4AAC-BB30-526F21D17505}" srcOrd="5" destOrd="0" presId="urn:microsoft.com/office/officeart/2005/8/layout/hierarchy1"/>
    <dgm:cxn modelId="{D6660971-2A7B-45EF-97D1-2E8549784EC1}" type="presParOf" srcId="{E31F10F0-4807-4AAC-BB30-526F21D17505}" destId="{D3799460-7974-476A-9699-1BCB663F56E5}" srcOrd="0" destOrd="0" presId="urn:microsoft.com/office/officeart/2005/8/layout/hierarchy1"/>
    <dgm:cxn modelId="{B00AB3D5-F141-4AA6-9AE0-F469B9442B07}" type="presParOf" srcId="{D3799460-7974-476A-9699-1BCB663F56E5}" destId="{9FEDD4F1-9265-4FCF-B312-59AEBE39F2ED}" srcOrd="0" destOrd="0" presId="urn:microsoft.com/office/officeart/2005/8/layout/hierarchy1"/>
    <dgm:cxn modelId="{D80ACC61-ADF2-4328-881D-67D1896B8C9B}" type="presParOf" srcId="{D3799460-7974-476A-9699-1BCB663F56E5}" destId="{098EC3FD-5297-455C-98EE-19AADBBA1351}" srcOrd="1" destOrd="0" presId="urn:microsoft.com/office/officeart/2005/8/layout/hierarchy1"/>
    <dgm:cxn modelId="{D8996B3D-27AC-410F-9F82-D9528F16FC9D}" type="presParOf" srcId="{E31F10F0-4807-4AAC-BB30-526F21D17505}" destId="{CFB975DB-6BAF-4B6C-93DD-AA6E00B34F13}"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C0201C-EB21-4D79-BBBB-3891F6AACCD1}">
      <dsp:nvSpPr>
        <dsp:cNvPr id="0" name=""/>
        <dsp:cNvSpPr/>
      </dsp:nvSpPr>
      <dsp:spPr>
        <a:xfrm>
          <a:off x="4367823" y="4552345"/>
          <a:ext cx="2209523" cy="523010"/>
        </a:xfrm>
        <a:custGeom>
          <a:avLst/>
          <a:gdLst/>
          <a:ahLst/>
          <a:cxnLst/>
          <a:rect l="0" t="0" r="0" b="0"/>
          <a:pathLst>
            <a:path>
              <a:moveTo>
                <a:pt x="0" y="0"/>
              </a:moveTo>
              <a:lnTo>
                <a:pt x="0" y="356416"/>
              </a:lnTo>
              <a:lnTo>
                <a:pt x="2209523" y="356416"/>
              </a:lnTo>
              <a:lnTo>
                <a:pt x="2209523" y="52301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654E351-0DBA-4E41-93FC-A3E5BD37DA4A}">
      <dsp:nvSpPr>
        <dsp:cNvPr id="0" name=""/>
        <dsp:cNvSpPr/>
      </dsp:nvSpPr>
      <dsp:spPr>
        <a:xfrm>
          <a:off x="4203358" y="4552345"/>
          <a:ext cx="164465" cy="523010"/>
        </a:xfrm>
        <a:custGeom>
          <a:avLst/>
          <a:gdLst/>
          <a:ahLst/>
          <a:cxnLst/>
          <a:rect l="0" t="0" r="0" b="0"/>
          <a:pathLst>
            <a:path>
              <a:moveTo>
                <a:pt x="164465" y="0"/>
              </a:moveTo>
              <a:lnTo>
                <a:pt x="164465" y="356416"/>
              </a:lnTo>
              <a:lnTo>
                <a:pt x="0" y="356416"/>
              </a:lnTo>
              <a:lnTo>
                <a:pt x="0" y="52301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7C38C2A-0994-492B-98F3-7425847BF77A}">
      <dsp:nvSpPr>
        <dsp:cNvPr id="0" name=""/>
        <dsp:cNvSpPr/>
      </dsp:nvSpPr>
      <dsp:spPr>
        <a:xfrm>
          <a:off x="2005416" y="4552345"/>
          <a:ext cx="2362407" cy="523010"/>
        </a:xfrm>
        <a:custGeom>
          <a:avLst/>
          <a:gdLst/>
          <a:ahLst/>
          <a:cxnLst/>
          <a:rect l="0" t="0" r="0" b="0"/>
          <a:pathLst>
            <a:path>
              <a:moveTo>
                <a:pt x="2362407" y="0"/>
              </a:moveTo>
              <a:lnTo>
                <a:pt x="2362407" y="356416"/>
              </a:lnTo>
              <a:lnTo>
                <a:pt x="0" y="356416"/>
              </a:lnTo>
              <a:lnTo>
                <a:pt x="0" y="52301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34EFFE3-8F51-4073-8C9D-F9D1FED05186}">
      <dsp:nvSpPr>
        <dsp:cNvPr id="0" name=""/>
        <dsp:cNvSpPr/>
      </dsp:nvSpPr>
      <dsp:spPr>
        <a:xfrm>
          <a:off x="4322103" y="2810015"/>
          <a:ext cx="91440" cy="523010"/>
        </a:xfrm>
        <a:custGeom>
          <a:avLst/>
          <a:gdLst/>
          <a:ahLst/>
          <a:cxnLst/>
          <a:rect l="0" t="0" r="0" b="0"/>
          <a:pathLst>
            <a:path>
              <a:moveTo>
                <a:pt x="57301" y="0"/>
              </a:moveTo>
              <a:lnTo>
                <a:pt x="57301" y="356416"/>
              </a:lnTo>
              <a:lnTo>
                <a:pt x="45720" y="356416"/>
              </a:lnTo>
              <a:lnTo>
                <a:pt x="45720" y="52301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3A7E72A-3E8A-4469-8186-15609DC888B3}">
      <dsp:nvSpPr>
        <dsp:cNvPr id="0" name=""/>
        <dsp:cNvSpPr/>
      </dsp:nvSpPr>
      <dsp:spPr>
        <a:xfrm>
          <a:off x="3155154" y="1184893"/>
          <a:ext cx="1224250" cy="483191"/>
        </a:xfrm>
        <a:custGeom>
          <a:avLst/>
          <a:gdLst/>
          <a:ahLst/>
          <a:cxnLst/>
          <a:rect l="0" t="0" r="0" b="0"/>
          <a:pathLst>
            <a:path>
              <a:moveTo>
                <a:pt x="0" y="0"/>
              </a:moveTo>
              <a:lnTo>
                <a:pt x="0" y="316597"/>
              </a:lnTo>
              <a:lnTo>
                <a:pt x="1224250" y="316597"/>
              </a:lnTo>
              <a:lnTo>
                <a:pt x="1224250" y="48319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FC4B6B2-8D50-4553-996A-FF4EE8D8E9E8}">
      <dsp:nvSpPr>
        <dsp:cNvPr id="0" name=""/>
        <dsp:cNvSpPr/>
      </dsp:nvSpPr>
      <dsp:spPr>
        <a:xfrm>
          <a:off x="1916473" y="2810015"/>
          <a:ext cx="91440" cy="523010"/>
        </a:xfrm>
        <a:custGeom>
          <a:avLst/>
          <a:gdLst/>
          <a:ahLst/>
          <a:cxnLst/>
          <a:rect l="0" t="0" r="0" b="0"/>
          <a:pathLst>
            <a:path>
              <a:moveTo>
                <a:pt x="45720" y="0"/>
              </a:moveTo>
              <a:lnTo>
                <a:pt x="45720" y="52301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6E1F9D6-0AB4-4E03-933B-6AE73BF13085}">
      <dsp:nvSpPr>
        <dsp:cNvPr id="0" name=""/>
        <dsp:cNvSpPr/>
      </dsp:nvSpPr>
      <dsp:spPr>
        <a:xfrm>
          <a:off x="1962193" y="1184893"/>
          <a:ext cx="1192960" cy="483191"/>
        </a:xfrm>
        <a:custGeom>
          <a:avLst/>
          <a:gdLst/>
          <a:ahLst/>
          <a:cxnLst/>
          <a:rect l="0" t="0" r="0" b="0"/>
          <a:pathLst>
            <a:path>
              <a:moveTo>
                <a:pt x="1192960" y="0"/>
              </a:moveTo>
              <a:lnTo>
                <a:pt x="1192960" y="316597"/>
              </a:lnTo>
              <a:lnTo>
                <a:pt x="0" y="316597"/>
              </a:lnTo>
              <a:lnTo>
                <a:pt x="0" y="48319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CCED3AD-FB4A-4BE3-88D9-9A4120FD6198}">
      <dsp:nvSpPr>
        <dsp:cNvPr id="0" name=""/>
        <dsp:cNvSpPr/>
      </dsp:nvSpPr>
      <dsp:spPr>
        <a:xfrm>
          <a:off x="2107850" y="42962"/>
          <a:ext cx="2094606" cy="114193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DD494DC-351F-4EE4-892F-D253A481FCBE}">
      <dsp:nvSpPr>
        <dsp:cNvPr id="0" name=""/>
        <dsp:cNvSpPr/>
      </dsp:nvSpPr>
      <dsp:spPr>
        <a:xfrm>
          <a:off x="2307663" y="232784"/>
          <a:ext cx="2094606" cy="114193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latin typeface="Arial" pitchFamily="34" charset="0"/>
              <a:cs typeface="Arial" pitchFamily="34" charset="0"/>
            </a:rPr>
            <a:t>Public </a:t>
          </a:r>
        </a:p>
        <a:p>
          <a:pPr lvl="0" algn="ctr" defTabSz="889000">
            <a:lnSpc>
              <a:spcPct val="90000"/>
            </a:lnSpc>
            <a:spcBef>
              <a:spcPct val="0"/>
            </a:spcBef>
            <a:spcAft>
              <a:spcPct val="35000"/>
            </a:spcAft>
          </a:pPr>
          <a:r>
            <a:rPr lang="en-US" sz="2000" b="1" kern="1200" dirty="0" smtClean="0">
              <a:latin typeface="Arial" pitchFamily="34" charset="0"/>
              <a:cs typeface="Arial" pitchFamily="34" charset="0"/>
            </a:rPr>
            <a:t>Transportation</a:t>
          </a:r>
          <a:endParaRPr lang="en-US" sz="2000" b="1" kern="1200" dirty="0">
            <a:latin typeface="Arial" pitchFamily="34" charset="0"/>
            <a:cs typeface="Arial" pitchFamily="34" charset="0"/>
          </a:endParaRPr>
        </a:p>
      </dsp:txBody>
      <dsp:txXfrm>
        <a:off x="2341109" y="266230"/>
        <a:ext cx="2027714" cy="1075038"/>
      </dsp:txXfrm>
    </dsp:sp>
    <dsp:sp modelId="{98BCB71B-7A37-4E54-8CFF-D36370BEC0FC}">
      <dsp:nvSpPr>
        <dsp:cNvPr id="0" name=""/>
        <dsp:cNvSpPr/>
      </dsp:nvSpPr>
      <dsp:spPr>
        <a:xfrm>
          <a:off x="1063035" y="1668084"/>
          <a:ext cx="1798316" cy="1141930"/>
        </a:xfrm>
        <a:prstGeom prst="roundRect">
          <a:avLst>
            <a:gd name="adj" fmla="val 10000"/>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D88187-EF4F-4A7E-B029-9A1401A66B59}">
      <dsp:nvSpPr>
        <dsp:cNvPr id="0" name=""/>
        <dsp:cNvSpPr/>
      </dsp:nvSpPr>
      <dsp:spPr>
        <a:xfrm>
          <a:off x="1262848" y="1857906"/>
          <a:ext cx="1798316" cy="114193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latin typeface="Arial" pitchFamily="34" charset="0"/>
              <a:cs typeface="Arial" pitchFamily="34" charset="0"/>
            </a:rPr>
            <a:t>Demand Response Service</a:t>
          </a:r>
          <a:endParaRPr lang="en-US" sz="1800" b="1" kern="1200" dirty="0">
            <a:latin typeface="Arial" pitchFamily="34" charset="0"/>
            <a:cs typeface="Arial" pitchFamily="34" charset="0"/>
          </a:endParaRPr>
        </a:p>
      </dsp:txBody>
      <dsp:txXfrm>
        <a:off x="1296294" y="1891352"/>
        <a:ext cx="1731424" cy="1075038"/>
      </dsp:txXfrm>
    </dsp:sp>
    <dsp:sp modelId="{9A332E9F-A69B-45EF-8D03-29F3026A9D98}">
      <dsp:nvSpPr>
        <dsp:cNvPr id="0" name=""/>
        <dsp:cNvSpPr/>
      </dsp:nvSpPr>
      <dsp:spPr>
        <a:xfrm>
          <a:off x="1063035" y="3333025"/>
          <a:ext cx="1798316" cy="114193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8764103-EE17-4462-9981-E8FC7079E878}">
      <dsp:nvSpPr>
        <dsp:cNvPr id="0" name=""/>
        <dsp:cNvSpPr/>
      </dsp:nvSpPr>
      <dsp:spPr>
        <a:xfrm>
          <a:off x="1262848" y="3522847"/>
          <a:ext cx="1798316" cy="114193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en-US" sz="1100" b="1" kern="1200" dirty="0" smtClean="0">
              <a:latin typeface="Arial" pitchFamily="34" charset="0"/>
              <a:cs typeface="Arial" pitchFamily="34" charset="0"/>
            </a:rPr>
            <a:t>Special Transportation: </a:t>
          </a:r>
          <a:r>
            <a:rPr lang="en-US" sz="1100" b="0" kern="1200" dirty="0" smtClean="0">
              <a:latin typeface="Arial" pitchFamily="34" charset="0"/>
              <a:cs typeface="Arial" pitchFamily="34" charset="0"/>
            </a:rPr>
            <a:t>“</a:t>
          </a:r>
          <a:r>
            <a:rPr lang="en-US" sz="1100" kern="1200" dirty="0" smtClean="0">
              <a:latin typeface="Arial" pitchFamily="34" charset="0"/>
              <a:cs typeface="Arial" pitchFamily="34" charset="0"/>
            </a:rPr>
            <a:t>demand response… that is regular and continuous and is a type of ‘public transportation.’” 49 C.F.R. Section 604.3(u).</a:t>
          </a:r>
          <a:endParaRPr lang="en-US" sz="1100" kern="1200" dirty="0">
            <a:latin typeface="Arial" pitchFamily="34" charset="0"/>
            <a:cs typeface="Arial" pitchFamily="34" charset="0"/>
          </a:endParaRPr>
        </a:p>
      </dsp:txBody>
      <dsp:txXfrm>
        <a:off x="1296294" y="3556293"/>
        <a:ext cx="1731424" cy="1075038"/>
      </dsp:txXfrm>
    </dsp:sp>
    <dsp:sp modelId="{37588D6A-66B7-40C3-ACB7-15021FDA318B}">
      <dsp:nvSpPr>
        <dsp:cNvPr id="0" name=""/>
        <dsp:cNvSpPr/>
      </dsp:nvSpPr>
      <dsp:spPr>
        <a:xfrm>
          <a:off x="3480246" y="1668084"/>
          <a:ext cx="1798316" cy="114193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41439CD-8265-4967-9671-9E2531431015}">
      <dsp:nvSpPr>
        <dsp:cNvPr id="0" name=""/>
        <dsp:cNvSpPr/>
      </dsp:nvSpPr>
      <dsp:spPr>
        <a:xfrm>
          <a:off x="3680059" y="1857906"/>
          <a:ext cx="1798316" cy="114193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latin typeface="Arial" pitchFamily="34" charset="0"/>
              <a:cs typeface="Arial" pitchFamily="34" charset="0"/>
            </a:rPr>
            <a:t>Fixed Route Service</a:t>
          </a:r>
          <a:endParaRPr lang="en-US" sz="1800" b="1" kern="1200" dirty="0">
            <a:latin typeface="Arial" pitchFamily="34" charset="0"/>
            <a:cs typeface="Arial" pitchFamily="34" charset="0"/>
          </a:endParaRPr>
        </a:p>
      </dsp:txBody>
      <dsp:txXfrm>
        <a:off x="3713505" y="1891352"/>
        <a:ext cx="1731424" cy="1075038"/>
      </dsp:txXfrm>
    </dsp:sp>
    <dsp:sp modelId="{F1388757-23A0-46CB-BD9A-1B6DE059D15B}">
      <dsp:nvSpPr>
        <dsp:cNvPr id="0" name=""/>
        <dsp:cNvSpPr/>
      </dsp:nvSpPr>
      <dsp:spPr>
        <a:xfrm>
          <a:off x="3249396" y="3333025"/>
          <a:ext cx="2236853" cy="121931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8619371-015A-429E-97B4-69DE1611CC8B}">
      <dsp:nvSpPr>
        <dsp:cNvPr id="0" name=""/>
        <dsp:cNvSpPr/>
      </dsp:nvSpPr>
      <dsp:spPr>
        <a:xfrm>
          <a:off x="3449209" y="3522847"/>
          <a:ext cx="2236853" cy="121931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l" defTabSz="444500">
            <a:lnSpc>
              <a:spcPct val="90000"/>
            </a:lnSpc>
            <a:spcBef>
              <a:spcPct val="0"/>
            </a:spcBef>
            <a:spcAft>
              <a:spcPct val="35000"/>
            </a:spcAft>
          </a:pPr>
          <a:r>
            <a:rPr lang="en-US" sz="1000" b="1" kern="1200" dirty="0" smtClean="0">
              <a:latin typeface="Arial" pitchFamily="34" charset="0"/>
              <a:cs typeface="Arial" pitchFamily="34" charset="0"/>
            </a:rPr>
            <a:t>Complimentary </a:t>
          </a:r>
          <a:r>
            <a:rPr lang="en-US" sz="1000" b="1" kern="1200" dirty="0" err="1" smtClean="0">
              <a:latin typeface="Arial" pitchFamily="34" charset="0"/>
              <a:cs typeface="Arial" pitchFamily="34" charset="0"/>
            </a:rPr>
            <a:t>Paratransit</a:t>
          </a:r>
          <a:r>
            <a:rPr lang="en-US" sz="1000" b="1" kern="1200" dirty="0" smtClean="0">
              <a:latin typeface="Arial" pitchFamily="34" charset="0"/>
              <a:cs typeface="Arial" pitchFamily="34" charset="0"/>
            </a:rPr>
            <a:t> Service: “</a:t>
          </a:r>
          <a:r>
            <a:rPr lang="en-US" sz="1000" kern="1200" dirty="0" smtClean="0">
              <a:latin typeface="Arial" pitchFamily="34" charset="0"/>
              <a:cs typeface="Arial" pitchFamily="34" charset="0"/>
            </a:rPr>
            <a:t>comparable transportation service required by the ADA for individuals with disabilities who are unable to use fixed route transportation systems</a:t>
          </a:r>
          <a:r>
            <a:rPr lang="en-US" sz="1200" kern="1200" dirty="0" smtClean="0">
              <a:latin typeface="Arial" pitchFamily="34" charset="0"/>
              <a:cs typeface="Arial" pitchFamily="34" charset="0"/>
            </a:rPr>
            <a:t>.” </a:t>
          </a:r>
          <a:r>
            <a:rPr lang="en-US" sz="1200" b="0" kern="1200" dirty="0" smtClean="0">
              <a:latin typeface="Arial" pitchFamily="34" charset="0"/>
              <a:cs typeface="Arial" pitchFamily="34" charset="0"/>
            </a:rPr>
            <a:t>49 C.F.R. Section 37.3</a:t>
          </a:r>
          <a:endParaRPr lang="en-US" sz="1200" kern="1200" dirty="0">
            <a:latin typeface="Arial" pitchFamily="34" charset="0"/>
            <a:cs typeface="Arial" pitchFamily="34" charset="0"/>
          </a:endParaRPr>
        </a:p>
      </dsp:txBody>
      <dsp:txXfrm>
        <a:off x="3484922" y="3558560"/>
        <a:ext cx="2165427" cy="1147893"/>
      </dsp:txXfrm>
    </dsp:sp>
    <dsp:sp modelId="{B9F03F45-5894-4D4C-93D7-CFFF2ED21774}">
      <dsp:nvSpPr>
        <dsp:cNvPr id="0" name=""/>
        <dsp:cNvSpPr/>
      </dsp:nvSpPr>
      <dsp:spPr>
        <a:xfrm>
          <a:off x="1106258" y="5075355"/>
          <a:ext cx="1798316" cy="114193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D688BAF-2C96-4741-A0A8-5E3B151EF586}">
      <dsp:nvSpPr>
        <dsp:cNvPr id="0" name=""/>
        <dsp:cNvSpPr/>
      </dsp:nvSpPr>
      <dsp:spPr>
        <a:xfrm>
          <a:off x="1306071" y="5265177"/>
          <a:ext cx="1798316" cy="114193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en-US" sz="1100" b="1" kern="1200" dirty="0" smtClean="0">
              <a:latin typeface="Arial" pitchFamily="34" charset="0"/>
              <a:cs typeface="Arial" pitchFamily="34" charset="0"/>
            </a:rPr>
            <a:t>Subscription Service: </a:t>
          </a:r>
          <a:r>
            <a:rPr lang="en-US" sz="1000" kern="1200" dirty="0" smtClean="0">
              <a:latin typeface="Arial" pitchFamily="34" charset="0"/>
              <a:cs typeface="Arial" pitchFamily="34" charset="0"/>
            </a:rPr>
            <a:t>This  component may not absorb more than 50% of available capacity on  the total system unless excess non-subscription capacity is available.</a:t>
          </a:r>
          <a:r>
            <a:rPr lang="en-US" sz="1000" i="1" kern="1200" dirty="0" smtClean="0">
              <a:latin typeface="Arial" pitchFamily="34" charset="0"/>
              <a:cs typeface="Arial" pitchFamily="34" charset="0"/>
            </a:rPr>
            <a:t> </a:t>
          </a:r>
          <a:r>
            <a:rPr lang="en-US" sz="1000" kern="1200" dirty="0" smtClean="0">
              <a:latin typeface="Arial" pitchFamily="34" charset="0"/>
              <a:cs typeface="Arial" pitchFamily="34" charset="0"/>
            </a:rPr>
            <a:t>49 C.F.R. Section 37.133</a:t>
          </a:r>
          <a:endParaRPr lang="en-US" sz="1000" kern="1200" dirty="0">
            <a:latin typeface="Arial" pitchFamily="34" charset="0"/>
            <a:cs typeface="Arial" pitchFamily="34" charset="0"/>
          </a:endParaRPr>
        </a:p>
      </dsp:txBody>
      <dsp:txXfrm>
        <a:off x="1339517" y="5298623"/>
        <a:ext cx="1731424" cy="1075038"/>
      </dsp:txXfrm>
    </dsp:sp>
    <dsp:sp modelId="{8FAE55B8-265F-455C-8485-52D6BDC85E73}">
      <dsp:nvSpPr>
        <dsp:cNvPr id="0" name=""/>
        <dsp:cNvSpPr/>
      </dsp:nvSpPr>
      <dsp:spPr>
        <a:xfrm>
          <a:off x="3304200" y="5075355"/>
          <a:ext cx="1798316" cy="114193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4B3C655-6C86-46DF-A4A7-63275E855DB3}">
      <dsp:nvSpPr>
        <dsp:cNvPr id="0" name=""/>
        <dsp:cNvSpPr/>
      </dsp:nvSpPr>
      <dsp:spPr>
        <a:xfrm>
          <a:off x="3504013" y="5265177"/>
          <a:ext cx="1798316" cy="114193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en-US" sz="1100" b="1" kern="1200" dirty="0" smtClean="0">
              <a:latin typeface="Arial" pitchFamily="34" charset="0"/>
              <a:cs typeface="Arial" pitchFamily="34" charset="0"/>
            </a:rPr>
            <a:t>Special Transportation: </a:t>
          </a:r>
          <a:r>
            <a:rPr lang="en-US" sz="1100" b="0" kern="1200" dirty="0" smtClean="0">
              <a:latin typeface="Arial" pitchFamily="34" charset="0"/>
              <a:cs typeface="Arial" pitchFamily="34" charset="0"/>
            </a:rPr>
            <a:t>“…</a:t>
          </a:r>
          <a:r>
            <a:rPr lang="en-US" sz="1100" kern="1200" dirty="0" err="1" smtClean="0">
              <a:latin typeface="Arial" pitchFamily="34" charset="0"/>
              <a:cs typeface="Arial" pitchFamily="34" charset="0"/>
            </a:rPr>
            <a:t>paratransit</a:t>
          </a:r>
          <a:r>
            <a:rPr lang="en-US" sz="1100" kern="1200" dirty="0" smtClean="0">
              <a:latin typeface="Arial" pitchFamily="34" charset="0"/>
              <a:cs typeface="Arial" pitchFamily="34" charset="0"/>
            </a:rPr>
            <a:t> that is regular and continuous and is a type of ‘public transportation.’” 49 C.F.R. Section 604.3(u).</a:t>
          </a:r>
          <a:endParaRPr lang="en-US" sz="1100" kern="1200" dirty="0"/>
        </a:p>
      </dsp:txBody>
      <dsp:txXfrm>
        <a:off x="3537459" y="5298623"/>
        <a:ext cx="1731424" cy="1075038"/>
      </dsp:txXfrm>
    </dsp:sp>
    <dsp:sp modelId="{9FEDD4F1-9265-4FCF-B312-59AEBE39F2ED}">
      <dsp:nvSpPr>
        <dsp:cNvPr id="0" name=""/>
        <dsp:cNvSpPr/>
      </dsp:nvSpPr>
      <dsp:spPr>
        <a:xfrm>
          <a:off x="5502142" y="5075355"/>
          <a:ext cx="2150408" cy="13610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98EC3FD-5297-455C-98EE-19AADBBA1351}">
      <dsp:nvSpPr>
        <dsp:cNvPr id="0" name=""/>
        <dsp:cNvSpPr/>
      </dsp:nvSpPr>
      <dsp:spPr>
        <a:xfrm>
          <a:off x="5701955" y="5265177"/>
          <a:ext cx="2150408" cy="136107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l" defTabSz="444500">
            <a:lnSpc>
              <a:spcPct val="90000"/>
            </a:lnSpc>
            <a:spcBef>
              <a:spcPct val="0"/>
            </a:spcBef>
            <a:spcAft>
              <a:spcPct val="35000"/>
            </a:spcAft>
          </a:pPr>
          <a:r>
            <a:rPr lang="en-US" sz="1000" b="1" kern="1200" dirty="0" smtClean="0">
              <a:latin typeface="Arial" pitchFamily="34" charset="0"/>
              <a:cs typeface="Arial" pitchFamily="34" charset="0"/>
            </a:rPr>
            <a:t>Designated  or Specified Public Transportation</a:t>
          </a:r>
          <a:r>
            <a:rPr lang="en-US" sz="900" b="1" kern="1200" dirty="0" smtClean="0">
              <a:latin typeface="Arial" pitchFamily="34" charset="0"/>
              <a:cs typeface="Arial" pitchFamily="34" charset="0"/>
            </a:rPr>
            <a:t>: </a:t>
          </a:r>
          <a:r>
            <a:rPr lang="en-US" sz="900" b="0" kern="1200" dirty="0" smtClean="0">
              <a:latin typeface="Arial" pitchFamily="34" charset="0"/>
              <a:cs typeface="Arial" pitchFamily="34" charset="0"/>
            </a:rPr>
            <a:t>“transportation provided by a public entity….by bus, rail, or other conveyance (other than by… aircraft or intercity or commuter rail…) that provides the general public with general or special service, including charter service, on a regular and continuing basis.” 49 C.F.R. Section 37.3</a:t>
          </a:r>
          <a:endParaRPr lang="en-US" sz="900" kern="1200" dirty="0"/>
        </a:p>
      </dsp:txBody>
      <dsp:txXfrm>
        <a:off x="5741820" y="5305042"/>
        <a:ext cx="2070678" cy="128134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B567D8-730F-4EBC-9258-89CA17522069}" type="datetimeFigureOut">
              <a:rPr lang="en-US" smtClean="0"/>
              <a:t>1/26/2016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0177F5-F999-4504-B620-1F0F127C7C47}" type="slidenum">
              <a:rPr lang="en-US" smtClean="0"/>
              <a:t>‹#›</a:t>
            </a:fld>
            <a:endParaRPr lang="en-US"/>
          </a:p>
        </p:txBody>
      </p:sp>
    </p:spTree>
    <p:extLst>
      <p:ext uri="{BB962C8B-B14F-4D97-AF65-F5344CB8AC3E}">
        <p14:creationId xmlns:p14="http://schemas.microsoft.com/office/powerpoint/2010/main" val="2200649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B567D8-730F-4EBC-9258-89CA17522069}" type="datetimeFigureOut">
              <a:rPr lang="en-US" smtClean="0"/>
              <a:t>1/26/2016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0177F5-F999-4504-B620-1F0F127C7C47}" type="slidenum">
              <a:rPr lang="en-US" smtClean="0"/>
              <a:t>‹#›</a:t>
            </a:fld>
            <a:endParaRPr lang="en-US"/>
          </a:p>
        </p:txBody>
      </p:sp>
    </p:spTree>
    <p:extLst>
      <p:ext uri="{BB962C8B-B14F-4D97-AF65-F5344CB8AC3E}">
        <p14:creationId xmlns:p14="http://schemas.microsoft.com/office/powerpoint/2010/main" val="3438918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B567D8-730F-4EBC-9258-89CA17522069}" type="datetimeFigureOut">
              <a:rPr lang="en-US" smtClean="0"/>
              <a:t>1/26/2016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0177F5-F999-4504-B620-1F0F127C7C47}" type="slidenum">
              <a:rPr lang="en-US" smtClean="0"/>
              <a:t>‹#›</a:t>
            </a:fld>
            <a:endParaRPr lang="en-US"/>
          </a:p>
        </p:txBody>
      </p:sp>
    </p:spTree>
    <p:extLst>
      <p:ext uri="{BB962C8B-B14F-4D97-AF65-F5344CB8AC3E}">
        <p14:creationId xmlns:p14="http://schemas.microsoft.com/office/powerpoint/2010/main" val="3990297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B567D8-730F-4EBC-9258-89CA17522069}" type="datetimeFigureOut">
              <a:rPr lang="en-US" smtClean="0"/>
              <a:t>1/26/2016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0177F5-F999-4504-B620-1F0F127C7C47}" type="slidenum">
              <a:rPr lang="en-US" smtClean="0"/>
              <a:t>‹#›</a:t>
            </a:fld>
            <a:endParaRPr lang="en-US"/>
          </a:p>
        </p:txBody>
      </p:sp>
    </p:spTree>
    <p:extLst>
      <p:ext uri="{BB962C8B-B14F-4D97-AF65-F5344CB8AC3E}">
        <p14:creationId xmlns:p14="http://schemas.microsoft.com/office/powerpoint/2010/main" val="3276175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B567D8-730F-4EBC-9258-89CA17522069}" type="datetimeFigureOut">
              <a:rPr lang="en-US" smtClean="0"/>
              <a:t>1/26/2016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0177F5-F999-4504-B620-1F0F127C7C47}" type="slidenum">
              <a:rPr lang="en-US" smtClean="0"/>
              <a:t>‹#›</a:t>
            </a:fld>
            <a:endParaRPr lang="en-US"/>
          </a:p>
        </p:txBody>
      </p:sp>
    </p:spTree>
    <p:extLst>
      <p:ext uri="{BB962C8B-B14F-4D97-AF65-F5344CB8AC3E}">
        <p14:creationId xmlns:p14="http://schemas.microsoft.com/office/powerpoint/2010/main" val="1204099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B567D8-730F-4EBC-9258-89CA17522069}" type="datetimeFigureOut">
              <a:rPr lang="en-US" smtClean="0"/>
              <a:t>1/26/2016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0177F5-F999-4504-B620-1F0F127C7C47}" type="slidenum">
              <a:rPr lang="en-US" smtClean="0"/>
              <a:t>‹#›</a:t>
            </a:fld>
            <a:endParaRPr lang="en-US"/>
          </a:p>
        </p:txBody>
      </p:sp>
    </p:spTree>
    <p:extLst>
      <p:ext uri="{BB962C8B-B14F-4D97-AF65-F5344CB8AC3E}">
        <p14:creationId xmlns:p14="http://schemas.microsoft.com/office/powerpoint/2010/main" val="4172182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B567D8-730F-4EBC-9258-89CA17522069}" type="datetimeFigureOut">
              <a:rPr lang="en-US" smtClean="0"/>
              <a:t>1/26/2016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0177F5-F999-4504-B620-1F0F127C7C47}" type="slidenum">
              <a:rPr lang="en-US" smtClean="0"/>
              <a:t>‹#›</a:t>
            </a:fld>
            <a:endParaRPr lang="en-US"/>
          </a:p>
        </p:txBody>
      </p:sp>
    </p:spTree>
    <p:extLst>
      <p:ext uri="{BB962C8B-B14F-4D97-AF65-F5344CB8AC3E}">
        <p14:creationId xmlns:p14="http://schemas.microsoft.com/office/powerpoint/2010/main" val="675975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B567D8-730F-4EBC-9258-89CA17522069}" type="datetimeFigureOut">
              <a:rPr lang="en-US" smtClean="0"/>
              <a:t>1/26/2016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0177F5-F999-4504-B620-1F0F127C7C47}" type="slidenum">
              <a:rPr lang="en-US" smtClean="0"/>
              <a:t>‹#›</a:t>
            </a:fld>
            <a:endParaRPr lang="en-US"/>
          </a:p>
        </p:txBody>
      </p:sp>
    </p:spTree>
    <p:extLst>
      <p:ext uri="{BB962C8B-B14F-4D97-AF65-F5344CB8AC3E}">
        <p14:creationId xmlns:p14="http://schemas.microsoft.com/office/powerpoint/2010/main" val="3906153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B567D8-730F-4EBC-9258-89CA17522069}" type="datetimeFigureOut">
              <a:rPr lang="en-US" smtClean="0"/>
              <a:t>1/26/2016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0177F5-F999-4504-B620-1F0F127C7C47}" type="slidenum">
              <a:rPr lang="en-US" smtClean="0"/>
              <a:t>‹#›</a:t>
            </a:fld>
            <a:endParaRPr lang="en-US"/>
          </a:p>
        </p:txBody>
      </p:sp>
    </p:spTree>
    <p:extLst>
      <p:ext uri="{BB962C8B-B14F-4D97-AF65-F5344CB8AC3E}">
        <p14:creationId xmlns:p14="http://schemas.microsoft.com/office/powerpoint/2010/main" val="1948631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B567D8-730F-4EBC-9258-89CA17522069}" type="datetimeFigureOut">
              <a:rPr lang="en-US" smtClean="0"/>
              <a:t>1/26/2016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0177F5-F999-4504-B620-1F0F127C7C47}" type="slidenum">
              <a:rPr lang="en-US" smtClean="0"/>
              <a:t>‹#›</a:t>
            </a:fld>
            <a:endParaRPr lang="en-US"/>
          </a:p>
        </p:txBody>
      </p:sp>
    </p:spTree>
    <p:extLst>
      <p:ext uri="{BB962C8B-B14F-4D97-AF65-F5344CB8AC3E}">
        <p14:creationId xmlns:p14="http://schemas.microsoft.com/office/powerpoint/2010/main" val="34402366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B567D8-730F-4EBC-9258-89CA17522069}" type="datetimeFigureOut">
              <a:rPr lang="en-US" smtClean="0"/>
              <a:t>1/26/2016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0177F5-F999-4504-B620-1F0F127C7C47}" type="slidenum">
              <a:rPr lang="en-US" smtClean="0"/>
              <a:t>‹#›</a:t>
            </a:fld>
            <a:endParaRPr lang="en-US"/>
          </a:p>
        </p:txBody>
      </p:sp>
    </p:spTree>
    <p:extLst>
      <p:ext uri="{BB962C8B-B14F-4D97-AF65-F5344CB8AC3E}">
        <p14:creationId xmlns:p14="http://schemas.microsoft.com/office/powerpoint/2010/main" val="2946285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B567D8-730F-4EBC-9258-89CA17522069}" type="datetimeFigureOut">
              <a:rPr lang="en-US" smtClean="0"/>
              <a:t>1/26/2016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0177F5-F999-4504-B620-1F0F127C7C47}" type="slidenum">
              <a:rPr lang="en-US" smtClean="0"/>
              <a:t>‹#›</a:t>
            </a:fld>
            <a:endParaRPr lang="en-US"/>
          </a:p>
        </p:txBody>
      </p:sp>
    </p:spTree>
    <p:extLst>
      <p:ext uri="{BB962C8B-B14F-4D97-AF65-F5344CB8AC3E}">
        <p14:creationId xmlns:p14="http://schemas.microsoft.com/office/powerpoint/2010/main" val="8863982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09800"/>
            <a:ext cx="8229600" cy="1143000"/>
          </a:xfrm>
        </p:spPr>
        <p:txBody>
          <a:bodyPr>
            <a:noAutofit/>
          </a:bodyPr>
          <a:lstStyle/>
          <a:p>
            <a:r>
              <a:rPr lang="en-US" sz="4800" b="1" dirty="0" smtClean="0">
                <a:effectLst>
                  <a:outerShdw blurRad="38100" dist="38100" dir="2700000" algn="tl">
                    <a:srgbClr val="000000">
                      <a:alpha val="43137"/>
                    </a:srgbClr>
                  </a:outerShdw>
                </a:effectLst>
                <a:latin typeface="Arial" pitchFamily="34" charset="0"/>
                <a:cs typeface="Arial" pitchFamily="34" charset="0"/>
              </a:rPr>
              <a:t>Demand Response Service </a:t>
            </a:r>
            <a:br>
              <a:rPr lang="en-US" sz="4800" b="1" dirty="0" smtClean="0">
                <a:effectLst>
                  <a:outerShdw blurRad="38100" dist="38100" dir="2700000" algn="tl">
                    <a:srgbClr val="000000">
                      <a:alpha val="43137"/>
                    </a:srgbClr>
                  </a:outerShdw>
                </a:effectLst>
                <a:latin typeface="Arial" pitchFamily="34" charset="0"/>
                <a:cs typeface="Arial" pitchFamily="34" charset="0"/>
              </a:rPr>
            </a:br>
            <a:r>
              <a:rPr lang="en-US" sz="4800" b="1" dirty="0" smtClean="0">
                <a:effectLst>
                  <a:outerShdw blurRad="38100" dist="38100" dir="2700000" algn="tl">
                    <a:srgbClr val="000000">
                      <a:alpha val="43137"/>
                    </a:srgbClr>
                  </a:outerShdw>
                </a:effectLst>
                <a:latin typeface="Arial" pitchFamily="34" charset="0"/>
                <a:cs typeface="Arial" pitchFamily="34" charset="0"/>
              </a:rPr>
              <a:t>Explained</a:t>
            </a:r>
            <a:endParaRPr lang="en-US" sz="4800" b="1" dirty="0">
              <a:effectLst>
                <a:outerShdw blurRad="38100" dist="38100" dir="2700000" algn="tl">
                  <a:srgbClr val="000000">
                    <a:alpha val="43137"/>
                  </a:srgbClr>
                </a:outerShdw>
              </a:effectLst>
              <a:latin typeface="Arial" pitchFamily="34" charset="0"/>
              <a:cs typeface="Arial" pitchFamily="34" charset="0"/>
            </a:endParaRPr>
          </a:p>
        </p:txBody>
      </p:sp>
      <p:sp>
        <p:nvSpPr>
          <p:cNvPr id="4" name="TextBox 3"/>
          <p:cNvSpPr txBox="1"/>
          <p:nvPr/>
        </p:nvSpPr>
        <p:spPr>
          <a:xfrm>
            <a:off x="6629400" y="6019800"/>
            <a:ext cx="1543371" cy="369332"/>
          </a:xfrm>
          <a:prstGeom prst="rect">
            <a:avLst/>
          </a:prstGeom>
          <a:noFill/>
        </p:spPr>
        <p:txBody>
          <a:bodyPr wrap="none" rtlCol="0">
            <a:spAutoFit/>
          </a:bodyPr>
          <a:lstStyle/>
          <a:p>
            <a:r>
              <a:rPr lang="en-US" dirty="0" smtClean="0"/>
              <a:t>February 2013</a:t>
            </a:r>
            <a:endParaRPr lang="en-US" dirty="0"/>
          </a:p>
        </p:txBody>
      </p:sp>
    </p:spTree>
    <p:extLst>
      <p:ext uri="{BB962C8B-B14F-4D97-AF65-F5344CB8AC3E}">
        <p14:creationId xmlns:p14="http://schemas.microsoft.com/office/powerpoint/2010/main" val="500545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28600"/>
            <a:ext cx="7772400" cy="685800"/>
          </a:xfrm>
        </p:spPr>
        <p:txBody>
          <a:bodyPr>
            <a:normAutofit/>
          </a:bodyPr>
          <a:lstStyle/>
          <a:p>
            <a:r>
              <a:rPr lang="en-US" sz="2400" b="1" u="sng" dirty="0" smtClean="0">
                <a:latin typeface="Arial" pitchFamily="34" charset="0"/>
                <a:cs typeface="Arial" pitchFamily="34" charset="0"/>
              </a:rPr>
              <a:t>Demand Response Service Definitions</a:t>
            </a:r>
            <a:endParaRPr lang="en-US" sz="2400" b="1" u="sng" dirty="0">
              <a:latin typeface="Arial" pitchFamily="34" charset="0"/>
              <a:cs typeface="Arial" pitchFamily="34" charset="0"/>
            </a:endParaRPr>
          </a:p>
        </p:txBody>
      </p:sp>
      <p:sp>
        <p:nvSpPr>
          <p:cNvPr id="3" name="Subtitle 2"/>
          <p:cNvSpPr>
            <a:spLocks noGrp="1"/>
          </p:cNvSpPr>
          <p:nvPr>
            <p:ph type="subTitle" idx="1"/>
          </p:nvPr>
        </p:nvSpPr>
        <p:spPr>
          <a:xfrm>
            <a:off x="533400" y="1066800"/>
            <a:ext cx="7924800" cy="5562600"/>
          </a:xfrm>
        </p:spPr>
        <p:txBody>
          <a:bodyPr>
            <a:normAutofit fontScale="25000" lnSpcReduction="20000"/>
          </a:bodyPr>
          <a:lstStyle/>
          <a:p>
            <a:pPr algn="l"/>
            <a:r>
              <a:rPr lang="en-US" sz="5600" b="1" u="sng" dirty="0" smtClean="0">
                <a:solidFill>
                  <a:schemeClr val="tx1"/>
                </a:solidFill>
                <a:latin typeface="Arial" pitchFamily="34" charset="0"/>
                <a:cs typeface="Arial" pitchFamily="34" charset="0"/>
              </a:rPr>
              <a:t>Basic Definition of Demand Response Service</a:t>
            </a:r>
            <a:r>
              <a:rPr lang="en-US" sz="5600" b="1" dirty="0">
                <a:solidFill>
                  <a:schemeClr val="tx1"/>
                </a:solidFill>
                <a:latin typeface="Arial" pitchFamily="34" charset="0"/>
                <a:cs typeface="Arial" pitchFamily="34" charset="0"/>
              </a:rPr>
              <a:t> </a:t>
            </a:r>
            <a:r>
              <a:rPr lang="en-US" sz="5600" b="1" dirty="0" smtClean="0">
                <a:solidFill>
                  <a:schemeClr val="tx1"/>
                </a:solidFill>
                <a:latin typeface="Arial" pitchFamily="34" charset="0"/>
                <a:cs typeface="Arial" pitchFamily="34" charset="0"/>
              </a:rPr>
              <a:t>(49 C.F.R Section 604.3(g)):</a:t>
            </a:r>
          </a:p>
          <a:p>
            <a:pPr algn="l"/>
            <a:r>
              <a:rPr lang="en-US" sz="5600" dirty="0" smtClean="0">
                <a:solidFill>
                  <a:schemeClr val="tx1"/>
                </a:solidFill>
                <a:latin typeface="Arial" pitchFamily="34" charset="0"/>
                <a:cs typeface="Arial" pitchFamily="34" charset="0"/>
              </a:rPr>
              <a:t>“Demand response” is any non-fixed route system of transporting individuals that requires advanced scheduling by the customer, including services provided by public entities, nonprofits, and private providers. </a:t>
            </a:r>
          </a:p>
          <a:p>
            <a:pPr algn="l"/>
            <a:endParaRPr lang="en-US" sz="4800" dirty="0" smtClean="0">
              <a:solidFill>
                <a:schemeClr val="tx1"/>
              </a:solidFill>
              <a:latin typeface="Arial" pitchFamily="34" charset="0"/>
              <a:cs typeface="Arial" pitchFamily="34" charset="0"/>
            </a:endParaRPr>
          </a:p>
          <a:p>
            <a:pPr algn="l"/>
            <a:endParaRPr lang="en-US" sz="4800" dirty="0">
              <a:solidFill>
                <a:schemeClr val="tx1"/>
              </a:solidFill>
              <a:latin typeface="Arial" pitchFamily="34" charset="0"/>
              <a:cs typeface="Arial" pitchFamily="34" charset="0"/>
            </a:endParaRPr>
          </a:p>
          <a:p>
            <a:pPr algn="l"/>
            <a:r>
              <a:rPr lang="en-US" sz="4800" b="1" u="sng" dirty="0" smtClean="0">
                <a:solidFill>
                  <a:schemeClr val="tx1"/>
                </a:solidFill>
                <a:latin typeface="Arial" pitchFamily="34" charset="0"/>
                <a:cs typeface="Arial" pitchFamily="34" charset="0"/>
              </a:rPr>
              <a:t>Expanded Definition of Demand Response</a:t>
            </a:r>
            <a:r>
              <a:rPr lang="en-US" sz="4800" b="1" dirty="0" smtClean="0">
                <a:solidFill>
                  <a:schemeClr val="tx1"/>
                </a:solidFill>
                <a:latin typeface="Arial" pitchFamily="34" charset="0"/>
                <a:cs typeface="Arial" pitchFamily="34" charset="0"/>
              </a:rPr>
              <a:t> (Circular </a:t>
            </a:r>
            <a:r>
              <a:rPr lang="en-US" sz="4800" b="1" dirty="0">
                <a:solidFill>
                  <a:schemeClr val="tx1"/>
                </a:solidFill>
                <a:latin typeface="Arial" pitchFamily="34" charset="0"/>
                <a:cs typeface="Arial" pitchFamily="34" charset="0"/>
              </a:rPr>
              <a:t>2710.2A </a:t>
            </a:r>
            <a:r>
              <a:rPr lang="en-US" sz="4800" b="1" dirty="0" smtClean="0">
                <a:solidFill>
                  <a:schemeClr val="tx1"/>
                </a:solidFill>
                <a:latin typeface="Arial" pitchFamily="34" charset="0"/>
                <a:cs typeface="Arial" pitchFamily="34" charset="0"/>
              </a:rPr>
              <a:t>(1988)):</a:t>
            </a:r>
          </a:p>
          <a:p>
            <a:pPr algn="l"/>
            <a:r>
              <a:rPr lang="en-US" sz="4800" dirty="0" smtClean="0">
                <a:solidFill>
                  <a:schemeClr val="tx1"/>
                </a:solidFill>
                <a:latin typeface="Arial" pitchFamily="34" charset="0"/>
                <a:cs typeface="Arial" pitchFamily="34" charset="0"/>
              </a:rPr>
              <a:t>A “demand </a:t>
            </a:r>
            <a:r>
              <a:rPr lang="en-US" sz="4800" dirty="0">
                <a:solidFill>
                  <a:schemeClr val="tx1"/>
                </a:solidFill>
                <a:latin typeface="Arial" pitchFamily="34" charset="0"/>
                <a:cs typeface="Arial" pitchFamily="34" charset="0"/>
              </a:rPr>
              <a:t>response </a:t>
            </a:r>
            <a:r>
              <a:rPr lang="en-US" sz="4800" dirty="0" smtClean="0">
                <a:solidFill>
                  <a:schemeClr val="tx1"/>
                </a:solidFill>
                <a:latin typeface="Arial" pitchFamily="34" charset="0"/>
                <a:cs typeface="Arial" pitchFamily="34" charset="0"/>
              </a:rPr>
              <a:t>system” </a:t>
            </a:r>
            <a:r>
              <a:rPr lang="en-US" sz="4800" dirty="0">
                <a:solidFill>
                  <a:schemeClr val="tx1"/>
                </a:solidFill>
                <a:latin typeface="Arial" pitchFamily="34" charset="0"/>
                <a:cs typeface="Arial" pitchFamily="34" charset="0"/>
              </a:rPr>
              <a:t>is one where passenger trips are generated by calls from passengers or their agents to the transit operator, who then dispatches a vehicle to pick the passengers up and transport them to their destinations. The operation is characterized by the following: </a:t>
            </a:r>
            <a:endParaRPr lang="en-US" sz="4800" dirty="0" smtClean="0">
              <a:solidFill>
                <a:schemeClr val="tx1"/>
              </a:solidFill>
              <a:latin typeface="Arial" pitchFamily="34" charset="0"/>
              <a:cs typeface="Arial" pitchFamily="34" charset="0"/>
            </a:endParaRPr>
          </a:p>
          <a:p>
            <a:pPr algn="l"/>
            <a:endParaRPr lang="en-US" sz="4800" dirty="0">
              <a:solidFill>
                <a:schemeClr val="tx1"/>
              </a:solidFill>
              <a:latin typeface="Arial" pitchFamily="34" charset="0"/>
              <a:cs typeface="Arial" pitchFamily="34" charset="0"/>
            </a:endParaRPr>
          </a:p>
          <a:p>
            <a:pPr algn="l"/>
            <a:r>
              <a:rPr lang="en-US" sz="4800" dirty="0" smtClean="0">
                <a:solidFill>
                  <a:schemeClr val="tx1"/>
                </a:solidFill>
                <a:latin typeface="Arial" pitchFamily="34" charset="0"/>
                <a:cs typeface="Arial" pitchFamily="34" charset="0"/>
              </a:rPr>
              <a:t>a. The </a:t>
            </a:r>
            <a:r>
              <a:rPr lang="en-US" sz="4800" dirty="0">
                <a:solidFill>
                  <a:schemeClr val="tx1"/>
                </a:solidFill>
                <a:latin typeface="Arial" pitchFamily="34" charset="0"/>
                <a:cs typeface="Arial" pitchFamily="34" charset="0"/>
              </a:rPr>
              <a:t>vehicles do not operate over a fixed route or on a fixed schedule except, perhaps, on a temporary basis to satisfy a special need. </a:t>
            </a:r>
            <a:endParaRPr lang="en-US" sz="4800" dirty="0" smtClean="0">
              <a:solidFill>
                <a:schemeClr val="tx1"/>
              </a:solidFill>
              <a:latin typeface="Arial" pitchFamily="34" charset="0"/>
              <a:cs typeface="Arial" pitchFamily="34" charset="0"/>
            </a:endParaRPr>
          </a:p>
          <a:p>
            <a:pPr algn="l"/>
            <a:endParaRPr lang="en-US" sz="4800" dirty="0">
              <a:solidFill>
                <a:schemeClr val="tx1"/>
              </a:solidFill>
              <a:latin typeface="Arial" pitchFamily="34" charset="0"/>
              <a:cs typeface="Arial" pitchFamily="34" charset="0"/>
            </a:endParaRPr>
          </a:p>
          <a:p>
            <a:pPr algn="l"/>
            <a:r>
              <a:rPr lang="en-US" sz="4800" dirty="0">
                <a:solidFill>
                  <a:schemeClr val="tx1"/>
                </a:solidFill>
                <a:latin typeface="Arial" pitchFamily="34" charset="0"/>
                <a:cs typeface="Arial" pitchFamily="34" charset="0"/>
              </a:rPr>
              <a:t>b. Typically, the vehicle may be dispatched to pick up </a:t>
            </a:r>
            <a:r>
              <a:rPr lang="en-US" sz="4800" dirty="0" smtClean="0">
                <a:solidFill>
                  <a:schemeClr val="tx1"/>
                </a:solidFill>
                <a:latin typeface="Arial" pitchFamily="34" charset="0"/>
                <a:cs typeface="Arial" pitchFamily="34" charset="0"/>
              </a:rPr>
              <a:t>several </a:t>
            </a:r>
            <a:r>
              <a:rPr lang="en-US" sz="4800" dirty="0">
                <a:solidFill>
                  <a:schemeClr val="tx1"/>
                </a:solidFill>
                <a:latin typeface="Arial" pitchFamily="34" charset="0"/>
                <a:cs typeface="Arial" pitchFamily="34" charset="0"/>
              </a:rPr>
              <a:t>passengers at different pick-up points before taking them to their respective destinations and may even be interrupted en route to these destinations to pick up other passengers. </a:t>
            </a:r>
            <a:endParaRPr lang="en-US" sz="4800" dirty="0" smtClean="0">
              <a:solidFill>
                <a:schemeClr val="tx1"/>
              </a:solidFill>
              <a:latin typeface="Arial" pitchFamily="34" charset="0"/>
              <a:cs typeface="Arial" pitchFamily="34" charset="0"/>
            </a:endParaRPr>
          </a:p>
          <a:p>
            <a:pPr algn="l"/>
            <a:endParaRPr lang="en-US" sz="4800" dirty="0">
              <a:solidFill>
                <a:schemeClr val="tx1"/>
              </a:solidFill>
              <a:latin typeface="Arial" pitchFamily="34" charset="0"/>
              <a:cs typeface="Arial" pitchFamily="34" charset="0"/>
            </a:endParaRPr>
          </a:p>
          <a:p>
            <a:pPr algn="l"/>
            <a:r>
              <a:rPr lang="en-US" sz="4800" dirty="0">
                <a:solidFill>
                  <a:schemeClr val="tx1"/>
                </a:solidFill>
                <a:latin typeface="Arial" pitchFamily="34" charset="0"/>
                <a:cs typeface="Arial" pitchFamily="34" charset="0"/>
              </a:rPr>
              <a:t>c. The following types of operations fall under the above definitions provided they are not on a scheduled fixed-route basis: </a:t>
            </a:r>
          </a:p>
          <a:p>
            <a:pPr algn="l"/>
            <a:r>
              <a:rPr lang="en-US" sz="4800" dirty="0">
                <a:solidFill>
                  <a:schemeClr val="tx1"/>
                </a:solidFill>
                <a:latin typeface="Arial" pitchFamily="34" charset="0"/>
                <a:cs typeface="Arial" pitchFamily="34" charset="0"/>
              </a:rPr>
              <a:t>	</a:t>
            </a:r>
            <a:r>
              <a:rPr lang="en-US" sz="4800" dirty="0" smtClean="0">
                <a:solidFill>
                  <a:schemeClr val="tx1"/>
                </a:solidFill>
                <a:latin typeface="Arial" pitchFamily="34" charset="0"/>
                <a:cs typeface="Arial" pitchFamily="34" charset="0"/>
              </a:rPr>
              <a:t>(</a:t>
            </a:r>
            <a:r>
              <a:rPr lang="en-US" sz="4800" dirty="0">
                <a:solidFill>
                  <a:schemeClr val="tx1"/>
                </a:solidFill>
                <a:latin typeface="Arial" pitchFamily="34" charset="0"/>
                <a:cs typeface="Arial" pitchFamily="34" charset="0"/>
              </a:rPr>
              <a:t>1) </a:t>
            </a:r>
            <a:r>
              <a:rPr lang="en-US" sz="4800" u="sng" dirty="0">
                <a:solidFill>
                  <a:schemeClr val="tx1"/>
                </a:solidFill>
                <a:latin typeface="Arial" pitchFamily="34" charset="0"/>
                <a:cs typeface="Arial" pitchFamily="34" charset="0"/>
              </a:rPr>
              <a:t>Many origins – many </a:t>
            </a:r>
            <a:r>
              <a:rPr lang="en-US" sz="4800" u="sng" dirty="0" smtClean="0">
                <a:solidFill>
                  <a:schemeClr val="tx1"/>
                </a:solidFill>
                <a:latin typeface="Arial" pitchFamily="34" charset="0"/>
                <a:cs typeface="Arial" pitchFamily="34" charset="0"/>
              </a:rPr>
              <a:t>destinations</a:t>
            </a:r>
            <a:r>
              <a:rPr lang="en-US" sz="4800" dirty="0" smtClean="0">
                <a:solidFill>
                  <a:schemeClr val="tx1"/>
                </a:solidFill>
                <a:latin typeface="Arial" pitchFamily="34" charset="0"/>
                <a:cs typeface="Arial" pitchFamily="34" charset="0"/>
              </a:rPr>
              <a:t> -- The </a:t>
            </a:r>
            <a:r>
              <a:rPr lang="en-US" sz="4800" dirty="0">
                <a:solidFill>
                  <a:schemeClr val="tx1"/>
                </a:solidFill>
                <a:latin typeface="Arial" pitchFamily="34" charset="0"/>
                <a:cs typeface="Arial" pitchFamily="34" charset="0"/>
              </a:rPr>
              <a:t>typical operation described above. </a:t>
            </a:r>
            <a:endParaRPr lang="en-US" sz="4800" dirty="0" smtClean="0">
              <a:solidFill>
                <a:schemeClr val="tx1"/>
              </a:solidFill>
              <a:latin typeface="Arial" pitchFamily="34" charset="0"/>
              <a:cs typeface="Arial" pitchFamily="34" charset="0"/>
            </a:endParaRPr>
          </a:p>
          <a:p>
            <a:pPr algn="l"/>
            <a:r>
              <a:rPr lang="en-US" sz="4800" dirty="0" smtClean="0">
                <a:solidFill>
                  <a:schemeClr val="tx1"/>
                </a:solidFill>
                <a:latin typeface="Arial" pitchFamily="34" charset="0"/>
                <a:cs typeface="Arial" pitchFamily="34" charset="0"/>
              </a:rPr>
              <a:t>	(</a:t>
            </a:r>
            <a:r>
              <a:rPr lang="en-US" sz="4800" dirty="0">
                <a:solidFill>
                  <a:schemeClr val="tx1"/>
                </a:solidFill>
                <a:latin typeface="Arial" pitchFamily="34" charset="0"/>
                <a:cs typeface="Arial" pitchFamily="34" charset="0"/>
              </a:rPr>
              <a:t>2) </a:t>
            </a:r>
            <a:r>
              <a:rPr lang="en-US" sz="4800" u="sng" dirty="0">
                <a:solidFill>
                  <a:schemeClr val="tx1"/>
                </a:solidFill>
                <a:latin typeface="Arial" pitchFamily="34" charset="0"/>
                <a:cs typeface="Arial" pitchFamily="34" charset="0"/>
              </a:rPr>
              <a:t>Many origins – one </a:t>
            </a:r>
            <a:r>
              <a:rPr lang="en-US" sz="4800" u="sng" dirty="0" smtClean="0">
                <a:solidFill>
                  <a:schemeClr val="tx1"/>
                </a:solidFill>
                <a:latin typeface="Arial" pitchFamily="34" charset="0"/>
                <a:cs typeface="Arial" pitchFamily="34" charset="0"/>
              </a:rPr>
              <a:t>destination</a:t>
            </a:r>
            <a:r>
              <a:rPr lang="en-US" sz="4800" dirty="0" smtClean="0">
                <a:solidFill>
                  <a:schemeClr val="tx1"/>
                </a:solidFill>
                <a:latin typeface="Arial" pitchFamily="34" charset="0"/>
                <a:cs typeface="Arial" pitchFamily="34" charset="0"/>
              </a:rPr>
              <a:t> -- For </a:t>
            </a:r>
            <a:r>
              <a:rPr lang="en-US" sz="4800" dirty="0">
                <a:solidFill>
                  <a:schemeClr val="tx1"/>
                </a:solidFill>
                <a:latin typeface="Arial" pitchFamily="34" charset="0"/>
                <a:cs typeface="Arial" pitchFamily="34" charset="0"/>
              </a:rPr>
              <a:t>example, a pre-arranged </a:t>
            </a:r>
            <a:r>
              <a:rPr lang="en-US" sz="4800" dirty="0" smtClean="0">
                <a:solidFill>
                  <a:schemeClr val="tx1"/>
                </a:solidFill>
                <a:latin typeface="Arial" pitchFamily="34" charset="0"/>
                <a:cs typeface="Arial" pitchFamily="34" charset="0"/>
              </a:rPr>
              <a:t>persons with disabilities </a:t>
            </a:r>
            <a:r>
              <a:rPr lang="en-US" sz="4800" dirty="0">
                <a:solidFill>
                  <a:schemeClr val="tx1"/>
                </a:solidFill>
                <a:latin typeface="Arial" pitchFamily="34" charset="0"/>
                <a:cs typeface="Arial" pitchFamily="34" charset="0"/>
              </a:rPr>
              <a:t>or </a:t>
            </a:r>
            <a:r>
              <a:rPr lang="en-US" sz="4800" dirty="0" smtClean="0">
                <a:solidFill>
                  <a:schemeClr val="tx1"/>
                </a:solidFill>
                <a:latin typeface="Arial" pitchFamily="34" charset="0"/>
                <a:cs typeface="Arial" pitchFamily="34" charset="0"/>
              </a:rPr>
              <a:t>senior 	citizen operation </a:t>
            </a:r>
            <a:r>
              <a:rPr lang="en-US" sz="4800" dirty="0">
                <a:solidFill>
                  <a:schemeClr val="tx1"/>
                </a:solidFill>
                <a:latin typeface="Arial" pitchFamily="34" charset="0"/>
                <a:cs typeface="Arial" pitchFamily="34" charset="0"/>
              </a:rPr>
              <a:t>which picks up the passengers at their homes and takes them </a:t>
            </a:r>
            <a:r>
              <a:rPr lang="en-US" sz="4800" dirty="0" smtClean="0">
                <a:solidFill>
                  <a:schemeClr val="tx1"/>
                </a:solidFill>
                <a:latin typeface="Arial" pitchFamily="34" charset="0"/>
                <a:cs typeface="Arial" pitchFamily="34" charset="0"/>
              </a:rPr>
              <a:t>to </a:t>
            </a:r>
            <a:r>
              <a:rPr lang="en-US" sz="4800" dirty="0">
                <a:solidFill>
                  <a:schemeClr val="tx1"/>
                </a:solidFill>
                <a:latin typeface="Arial" pitchFamily="34" charset="0"/>
                <a:cs typeface="Arial" pitchFamily="34" charset="0"/>
              </a:rPr>
              <a:t>a shopping or </a:t>
            </a:r>
            <a:r>
              <a:rPr lang="en-US" sz="4800" dirty="0" smtClean="0">
                <a:solidFill>
                  <a:schemeClr val="tx1"/>
                </a:solidFill>
                <a:latin typeface="Arial" pitchFamily="34" charset="0"/>
                <a:cs typeface="Arial" pitchFamily="34" charset="0"/>
              </a:rPr>
              <a:t>	recreation center</a:t>
            </a:r>
            <a:r>
              <a:rPr lang="en-US" sz="4800" dirty="0">
                <a:solidFill>
                  <a:schemeClr val="tx1"/>
                </a:solidFill>
                <a:latin typeface="Arial" pitchFamily="34" charset="0"/>
                <a:cs typeface="Arial" pitchFamily="34" charset="0"/>
              </a:rPr>
              <a:t>. </a:t>
            </a:r>
            <a:endParaRPr lang="en-US" sz="4800" dirty="0" smtClean="0">
              <a:solidFill>
                <a:schemeClr val="tx1"/>
              </a:solidFill>
              <a:latin typeface="Arial" pitchFamily="34" charset="0"/>
              <a:cs typeface="Arial" pitchFamily="34" charset="0"/>
            </a:endParaRPr>
          </a:p>
          <a:p>
            <a:pPr algn="l"/>
            <a:r>
              <a:rPr lang="en-US" sz="4800" dirty="0" smtClean="0">
                <a:solidFill>
                  <a:schemeClr val="tx1"/>
                </a:solidFill>
                <a:latin typeface="Arial" pitchFamily="34" charset="0"/>
                <a:cs typeface="Arial" pitchFamily="34" charset="0"/>
              </a:rPr>
              <a:t>	(</a:t>
            </a:r>
            <a:r>
              <a:rPr lang="en-US" sz="4800" dirty="0">
                <a:solidFill>
                  <a:schemeClr val="tx1"/>
                </a:solidFill>
                <a:latin typeface="Arial" pitchFamily="34" charset="0"/>
                <a:cs typeface="Arial" pitchFamily="34" charset="0"/>
              </a:rPr>
              <a:t>3) </a:t>
            </a:r>
            <a:r>
              <a:rPr lang="en-US" sz="4800" u="sng" dirty="0">
                <a:solidFill>
                  <a:schemeClr val="tx1"/>
                </a:solidFill>
                <a:latin typeface="Arial" pitchFamily="34" charset="0"/>
                <a:cs typeface="Arial" pitchFamily="34" charset="0"/>
              </a:rPr>
              <a:t>One origin – many </a:t>
            </a:r>
            <a:r>
              <a:rPr lang="en-US" sz="4800" u="sng" dirty="0" smtClean="0">
                <a:solidFill>
                  <a:schemeClr val="tx1"/>
                </a:solidFill>
                <a:latin typeface="Arial" pitchFamily="34" charset="0"/>
                <a:cs typeface="Arial" pitchFamily="34" charset="0"/>
              </a:rPr>
              <a:t>destinations </a:t>
            </a:r>
            <a:r>
              <a:rPr lang="en-US" sz="4800" dirty="0" smtClean="0">
                <a:solidFill>
                  <a:schemeClr val="tx1"/>
                </a:solidFill>
                <a:latin typeface="Arial" pitchFamily="34" charset="0"/>
                <a:cs typeface="Arial" pitchFamily="34" charset="0"/>
              </a:rPr>
              <a:t>-- For </a:t>
            </a:r>
            <a:r>
              <a:rPr lang="en-US" sz="4800" dirty="0">
                <a:solidFill>
                  <a:schemeClr val="tx1"/>
                </a:solidFill>
                <a:latin typeface="Arial" pitchFamily="34" charset="0"/>
                <a:cs typeface="Arial" pitchFamily="34" charset="0"/>
              </a:rPr>
              <a:t>example, a vehicle meets a commuter train, </a:t>
            </a:r>
            <a:r>
              <a:rPr lang="en-US" sz="4800" dirty="0" smtClean="0">
                <a:solidFill>
                  <a:schemeClr val="tx1"/>
                </a:solidFill>
                <a:latin typeface="Arial" pitchFamily="34" charset="0"/>
                <a:cs typeface="Arial" pitchFamily="34" charset="0"/>
              </a:rPr>
              <a:t>picks </a:t>
            </a:r>
            <a:r>
              <a:rPr lang="en-US" sz="4800" dirty="0">
                <a:solidFill>
                  <a:schemeClr val="tx1"/>
                </a:solidFill>
                <a:latin typeface="Arial" pitchFamily="34" charset="0"/>
                <a:cs typeface="Arial" pitchFamily="34" charset="0"/>
              </a:rPr>
              <a:t>up the </a:t>
            </a:r>
            <a:r>
              <a:rPr lang="en-US" sz="4800" dirty="0" smtClean="0">
                <a:solidFill>
                  <a:schemeClr val="tx1"/>
                </a:solidFill>
                <a:latin typeface="Arial" pitchFamily="34" charset="0"/>
                <a:cs typeface="Arial" pitchFamily="34" charset="0"/>
              </a:rPr>
              <a:t>	passengers</a:t>
            </a:r>
            <a:r>
              <a:rPr lang="en-US" sz="4800" dirty="0">
                <a:solidFill>
                  <a:schemeClr val="tx1"/>
                </a:solidFill>
                <a:latin typeface="Arial" pitchFamily="34" charset="0"/>
                <a:cs typeface="Arial" pitchFamily="34" charset="0"/>
              </a:rPr>
              <a:t>, and drives them to their homes. </a:t>
            </a:r>
            <a:endParaRPr lang="en-US" sz="4800" dirty="0" smtClean="0">
              <a:solidFill>
                <a:schemeClr val="tx1"/>
              </a:solidFill>
              <a:latin typeface="Arial" pitchFamily="34" charset="0"/>
              <a:cs typeface="Arial" pitchFamily="34" charset="0"/>
            </a:endParaRPr>
          </a:p>
          <a:p>
            <a:pPr algn="l"/>
            <a:r>
              <a:rPr lang="en-US" sz="4800" dirty="0" smtClean="0">
                <a:solidFill>
                  <a:schemeClr val="tx1"/>
                </a:solidFill>
                <a:latin typeface="Arial" pitchFamily="34" charset="0"/>
                <a:cs typeface="Arial" pitchFamily="34" charset="0"/>
              </a:rPr>
              <a:t>	(</a:t>
            </a:r>
            <a:r>
              <a:rPr lang="en-US" sz="4800" dirty="0">
                <a:solidFill>
                  <a:schemeClr val="tx1"/>
                </a:solidFill>
                <a:latin typeface="Arial" pitchFamily="34" charset="0"/>
                <a:cs typeface="Arial" pitchFamily="34" charset="0"/>
              </a:rPr>
              <a:t>4) </a:t>
            </a:r>
            <a:r>
              <a:rPr lang="en-US" sz="4800" u="sng" dirty="0">
                <a:solidFill>
                  <a:schemeClr val="tx1"/>
                </a:solidFill>
                <a:latin typeface="Arial" pitchFamily="34" charset="0"/>
                <a:cs typeface="Arial" pitchFamily="34" charset="0"/>
              </a:rPr>
              <a:t>One origin – one </a:t>
            </a:r>
            <a:r>
              <a:rPr lang="en-US" sz="4800" u="sng" dirty="0" smtClean="0">
                <a:solidFill>
                  <a:schemeClr val="tx1"/>
                </a:solidFill>
                <a:latin typeface="Arial" pitchFamily="34" charset="0"/>
                <a:cs typeface="Arial" pitchFamily="34" charset="0"/>
              </a:rPr>
              <a:t>destination</a:t>
            </a:r>
            <a:r>
              <a:rPr lang="en-US" sz="4800" dirty="0" smtClean="0">
                <a:solidFill>
                  <a:schemeClr val="tx1"/>
                </a:solidFill>
                <a:latin typeface="Arial" pitchFamily="34" charset="0"/>
                <a:cs typeface="Arial" pitchFamily="34" charset="0"/>
              </a:rPr>
              <a:t> -- For </a:t>
            </a:r>
            <a:r>
              <a:rPr lang="en-US" sz="4800" dirty="0">
                <a:solidFill>
                  <a:schemeClr val="tx1"/>
                </a:solidFill>
                <a:latin typeface="Arial" pitchFamily="34" charset="0"/>
                <a:cs typeface="Arial" pitchFamily="34" charset="0"/>
              </a:rPr>
              <a:t>example, a group of senior citizens is </a:t>
            </a:r>
            <a:r>
              <a:rPr lang="en-US" sz="4800" dirty="0" smtClean="0">
                <a:solidFill>
                  <a:schemeClr val="tx1"/>
                </a:solidFill>
                <a:latin typeface="Arial" pitchFamily="34" charset="0"/>
                <a:cs typeface="Arial" pitchFamily="34" charset="0"/>
              </a:rPr>
              <a:t>transported </a:t>
            </a:r>
            <a:r>
              <a:rPr lang="en-US" sz="4800" dirty="0">
                <a:solidFill>
                  <a:schemeClr val="tx1"/>
                </a:solidFill>
                <a:latin typeface="Arial" pitchFamily="34" charset="0"/>
                <a:cs typeface="Arial" pitchFamily="34" charset="0"/>
              </a:rPr>
              <a:t>from a </a:t>
            </a:r>
            <a:r>
              <a:rPr lang="en-US" sz="4800" dirty="0" smtClean="0">
                <a:solidFill>
                  <a:schemeClr val="tx1"/>
                </a:solidFill>
                <a:latin typeface="Arial" pitchFamily="34" charset="0"/>
                <a:cs typeface="Arial" pitchFamily="34" charset="0"/>
              </a:rPr>
              <a:t>     	nursing </a:t>
            </a:r>
            <a:r>
              <a:rPr lang="en-US" sz="4800" dirty="0">
                <a:solidFill>
                  <a:schemeClr val="tx1"/>
                </a:solidFill>
                <a:latin typeface="Arial" pitchFamily="34" charset="0"/>
                <a:cs typeface="Arial" pitchFamily="34" charset="0"/>
              </a:rPr>
              <a:t>home to a recreation center and returned. </a:t>
            </a:r>
            <a:endParaRPr lang="en-US" sz="4800" dirty="0" smtClean="0">
              <a:solidFill>
                <a:schemeClr val="tx1"/>
              </a:solidFill>
              <a:latin typeface="Arial" pitchFamily="34" charset="0"/>
              <a:cs typeface="Arial" pitchFamily="34" charset="0"/>
            </a:endParaRPr>
          </a:p>
          <a:p>
            <a:pPr algn="l"/>
            <a:endParaRPr lang="en-US" sz="4400" b="1" dirty="0" smtClean="0">
              <a:solidFill>
                <a:schemeClr val="tx1"/>
              </a:solidFill>
              <a:latin typeface="Arial" pitchFamily="34" charset="0"/>
              <a:cs typeface="Arial" pitchFamily="34" charset="0"/>
            </a:endParaRPr>
          </a:p>
          <a:p>
            <a:pPr algn="l"/>
            <a:endParaRPr lang="en-US" sz="4800" dirty="0">
              <a:solidFill>
                <a:schemeClr val="tx1"/>
              </a:solidFill>
              <a:latin typeface="Arial" pitchFamily="34" charset="0"/>
              <a:cs typeface="Arial" pitchFamily="34" charset="0"/>
            </a:endParaRPr>
          </a:p>
          <a:p>
            <a:pPr algn="l"/>
            <a:r>
              <a:rPr lang="en-US" sz="4800" dirty="0">
                <a:solidFill>
                  <a:schemeClr val="tx1"/>
                </a:solidFill>
                <a:latin typeface="Arial" pitchFamily="34" charset="0"/>
                <a:cs typeface="Arial" pitchFamily="34" charset="0"/>
              </a:rPr>
              <a:t> </a:t>
            </a:r>
          </a:p>
          <a:p>
            <a:pPr algn="l"/>
            <a:endParaRPr lang="en-US" sz="4800" dirty="0">
              <a:solidFill>
                <a:schemeClr val="tx1"/>
              </a:solidFill>
              <a:latin typeface="Arial" pitchFamily="34" charset="0"/>
              <a:cs typeface="Arial" pitchFamily="34" charset="0"/>
            </a:endParaRPr>
          </a:p>
          <a:p>
            <a:r>
              <a:rPr lang="en-US" sz="4800" dirty="0">
                <a:latin typeface="Arial" pitchFamily="34" charset="0"/>
                <a:cs typeface="Arial" pitchFamily="34" charset="0"/>
              </a:rPr>
              <a:t>    </a:t>
            </a:r>
          </a:p>
          <a:p>
            <a:endParaRPr lang="en-US" sz="4800" dirty="0">
              <a:latin typeface="Arial" pitchFamily="34" charset="0"/>
              <a:cs typeface="Arial" pitchFamily="34" charset="0"/>
            </a:endParaRPr>
          </a:p>
          <a:p>
            <a:pPr algn="l"/>
            <a:endParaRPr lang="en-US" sz="4800" b="1" u="sng" dirty="0">
              <a:solidFill>
                <a:schemeClr val="tx1"/>
              </a:solidFill>
              <a:latin typeface="Arial" pitchFamily="34" charset="0"/>
              <a:cs typeface="Arial" pitchFamily="34" charset="0"/>
            </a:endParaRPr>
          </a:p>
          <a:p>
            <a:pPr algn="l"/>
            <a:endParaRPr lang="en-US" sz="4300" b="1" u="sng" dirty="0" smtClean="0">
              <a:solidFill>
                <a:schemeClr val="tx1"/>
              </a:solidFill>
              <a:latin typeface="Arial" pitchFamily="34" charset="0"/>
              <a:cs typeface="Arial" pitchFamily="34" charset="0"/>
            </a:endParaRPr>
          </a:p>
        </p:txBody>
      </p:sp>
      <p:sp>
        <p:nvSpPr>
          <p:cNvPr id="8" name="TextBox 7"/>
          <p:cNvSpPr txBox="1"/>
          <p:nvPr/>
        </p:nvSpPr>
        <p:spPr>
          <a:xfrm>
            <a:off x="2681235" y="6210294"/>
            <a:ext cx="3886200" cy="646331"/>
          </a:xfrm>
          <a:prstGeom prst="rect">
            <a:avLst/>
          </a:prstGeom>
          <a:noFill/>
        </p:spPr>
        <p:txBody>
          <a:bodyPr wrap="square" rtlCol="0">
            <a:spAutoFit/>
          </a:bodyPr>
          <a:lstStyle/>
          <a:p>
            <a:pPr algn="ctr"/>
            <a:r>
              <a:rPr lang="en-US" sz="900" i="1" dirty="0" smtClean="0">
                <a:latin typeface="Arial" pitchFamily="34" charset="0"/>
                <a:cs typeface="Arial" pitchFamily="34" charset="0"/>
              </a:rPr>
              <a:t>Fact sheet provided for summary purposes only.  </a:t>
            </a:r>
          </a:p>
          <a:p>
            <a:pPr algn="ctr"/>
            <a:r>
              <a:rPr lang="en-US" sz="900" i="1" dirty="0" smtClean="0">
                <a:latin typeface="Arial" pitchFamily="34" charset="0"/>
                <a:cs typeface="Arial" pitchFamily="34" charset="0"/>
              </a:rPr>
              <a:t>Please consult regulatory text for exact requirements.</a:t>
            </a:r>
          </a:p>
          <a:p>
            <a:endParaRPr lang="en-US" i="1" dirty="0">
              <a:latin typeface="Arial" pitchFamily="34" charset="0"/>
              <a:cs typeface="Arial" pitchFamily="34" charset="0"/>
            </a:endParaRPr>
          </a:p>
        </p:txBody>
      </p:sp>
    </p:spTree>
    <p:extLst>
      <p:ext uri="{BB962C8B-B14F-4D97-AF65-F5344CB8AC3E}">
        <p14:creationId xmlns:p14="http://schemas.microsoft.com/office/powerpoint/2010/main" val="9229803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9535" y="1447800"/>
            <a:ext cx="8229600" cy="4525963"/>
          </a:xfrm>
        </p:spPr>
        <p:txBody>
          <a:bodyPr>
            <a:noAutofit/>
          </a:bodyPr>
          <a:lstStyle/>
          <a:p>
            <a:pPr marL="0" indent="0">
              <a:buNone/>
            </a:pPr>
            <a:r>
              <a:rPr lang="en-US" sz="2000" b="1" u="sng" dirty="0">
                <a:latin typeface="Arial" pitchFamily="34" charset="0"/>
                <a:cs typeface="Arial" pitchFamily="34" charset="0"/>
              </a:rPr>
              <a:t>Demand Response Defined Under </a:t>
            </a:r>
            <a:r>
              <a:rPr lang="en-US" sz="2000" b="1" u="sng" dirty="0" smtClean="0">
                <a:latin typeface="Arial" pitchFamily="34" charset="0"/>
                <a:cs typeface="Arial" pitchFamily="34" charset="0"/>
              </a:rPr>
              <a:t>Americans with Disabilities Act (ADA) Implementing Regulations </a:t>
            </a:r>
          </a:p>
          <a:p>
            <a:pPr marL="0" indent="0">
              <a:buNone/>
            </a:pPr>
            <a:r>
              <a:rPr lang="en-US" sz="2000" b="1" u="sng" dirty="0" smtClean="0">
                <a:latin typeface="Arial" pitchFamily="34" charset="0"/>
                <a:cs typeface="Arial" pitchFamily="34" charset="0"/>
              </a:rPr>
              <a:t>(</a:t>
            </a:r>
            <a:r>
              <a:rPr lang="en-US" sz="2000" b="1" u="sng" dirty="0">
                <a:latin typeface="Arial" pitchFamily="34" charset="0"/>
                <a:cs typeface="Arial" pitchFamily="34" charset="0"/>
              </a:rPr>
              <a:t>49 CFR </a:t>
            </a:r>
            <a:r>
              <a:rPr lang="en-US" sz="2000" b="1" u="sng" dirty="0" smtClean="0">
                <a:latin typeface="Arial" pitchFamily="34" charset="0"/>
                <a:cs typeface="Arial" pitchFamily="34" charset="0"/>
              </a:rPr>
              <a:t>Section 37.3</a:t>
            </a:r>
            <a:r>
              <a:rPr lang="en-US" sz="2000" b="1" u="sng" dirty="0">
                <a:latin typeface="Arial" pitchFamily="34" charset="0"/>
                <a:cs typeface="Arial" pitchFamily="34" charset="0"/>
              </a:rPr>
              <a:t>):</a:t>
            </a:r>
          </a:p>
          <a:p>
            <a:pPr marL="0" indent="0">
              <a:buNone/>
            </a:pPr>
            <a:r>
              <a:rPr lang="en-US" sz="2000" dirty="0" smtClean="0">
                <a:latin typeface="Arial" pitchFamily="34" charset="0"/>
                <a:cs typeface="Arial" pitchFamily="34" charset="0"/>
              </a:rPr>
              <a:t>Demand </a:t>
            </a:r>
            <a:r>
              <a:rPr lang="en-US" sz="2000" dirty="0">
                <a:latin typeface="Arial" pitchFamily="34" charset="0"/>
                <a:cs typeface="Arial" pitchFamily="34" charset="0"/>
              </a:rPr>
              <a:t>Response System means any system of transporting individuals…. which is not a fixed route system. </a:t>
            </a:r>
            <a:r>
              <a:rPr lang="en-US" sz="2000" dirty="0" smtClean="0">
                <a:latin typeface="Arial" pitchFamily="34" charset="0"/>
                <a:cs typeface="Arial" pitchFamily="34" charset="0"/>
              </a:rPr>
              <a:t>The </a:t>
            </a:r>
            <a:r>
              <a:rPr lang="en-US" sz="2000" dirty="0">
                <a:latin typeface="Arial" pitchFamily="34" charset="0"/>
                <a:cs typeface="Arial" pitchFamily="34" charset="0"/>
              </a:rPr>
              <a:t>ADA broadly defines all types of transportation using fixed route service and demand responsive service.  Fixed route is defined as service provided along a prescribed route according to a fixed schedule.  Demand responsive is any service which is not fixed route.  The term </a:t>
            </a:r>
            <a:r>
              <a:rPr lang="en-US" sz="2000" dirty="0" smtClean="0">
                <a:latin typeface="Arial" pitchFamily="34" charset="0"/>
                <a:cs typeface="Arial" pitchFamily="34" charset="0"/>
              </a:rPr>
              <a:t>“</a:t>
            </a:r>
            <a:r>
              <a:rPr lang="en-US" sz="2000" dirty="0" err="1" smtClean="0">
                <a:latin typeface="Arial" pitchFamily="34" charset="0"/>
                <a:cs typeface="Arial" pitchFamily="34" charset="0"/>
              </a:rPr>
              <a:t>paratransit</a:t>
            </a:r>
            <a:r>
              <a:rPr lang="en-US" sz="2000" dirty="0" smtClean="0">
                <a:latin typeface="Arial" pitchFamily="34" charset="0"/>
                <a:cs typeface="Arial" pitchFamily="34" charset="0"/>
              </a:rPr>
              <a:t>” </a:t>
            </a:r>
            <a:r>
              <a:rPr lang="en-US" sz="2000" dirty="0">
                <a:latin typeface="Arial" pitchFamily="34" charset="0"/>
                <a:cs typeface="Arial" pitchFamily="34" charset="0"/>
              </a:rPr>
              <a:t>is commonly used to describe certain types of demand responsive services. The USDOT’s implementing regulations (49 CFR </a:t>
            </a:r>
            <a:r>
              <a:rPr lang="en-US" sz="2000" dirty="0" smtClean="0">
                <a:latin typeface="Arial" pitchFamily="34" charset="0"/>
                <a:cs typeface="Arial" pitchFamily="34" charset="0"/>
              </a:rPr>
              <a:t>Part 37, </a:t>
            </a:r>
            <a:r>
              <a:rPr lang="en-US" sz="2000" i="1" dirty="0">
                <a:latin typeface="Arial" pitchFamily="34" charset="0"/>
                <a:cs typeface="Arial" pitchFamily="34" charset="0"/>
              </a:rPr>
              <a:t>et seq.)</a:t>
            </a:r>
            <a:r>
              <a:rPr lang="en-US" sz="2000" dirty="0">
                <a:latin typeface="Arial" pitchFamily="34" charset="0"/>
                <a:cs typeface="Arial" pitchFamily="34" charset="0"/>
              </a:rPr>
              <a:t> use </a:t>
            </a:r>
            <a:r>
              <a:rPr lang="en-US" sz="2000" dirty="0" err="1">
                <a:latin typeface="Arial" pitchFamily="34" charset="0"/>
                <a:cs typeface="Arial" pitchFamily="34" charset="0"/>
              </a:rPr>
              <a:t>paratransit</a:t>
            </a:r>
            <a:r>
              <a:rPr lang="en-US" sz="2000" dirty="0">
                <a:latin typeface="Arial" pitchFamily="34" charset="0"/>
                <a:cs typeface="Arial" pitchFamily="34" charset="0"/>
              </a:rPr>
              <a:t> to describe the comparable transportation service that must be provided for individuals who are unable to use fixed route systems.  </a:t>
            </a:r>
          </a:p>
          <a:p>
            <a:pPr marL="0" indent="0">
              <a:buNone/>
            </a:pPr>
            <a:endParaRPr lang="en-US" sz="1400" dirty="0">
              <a:latin typeface="Arial" pitchFamily="34" charset="0"/>
              <a:cs typeface="Arial" pitchFamily="34" charset="0"/>
            </a:endParaRPr>
          </a:p>
        </p:txBody>
      </p:sp>
      <p:sp>
        <p:nvSpPr>
          <p:cNvPr id="4" name="Title 1"/>
          <p:cNvSpPr txBox="1">
            <a:spLocks/>
          </p:cNvSpPr>
          <p:nvPr/>
        </p:nvSpPr>
        <p:spPr>
          <a:xfrm>
            <a:off x="762000" y="228600"/>
            <a:ext cx="7772400" cy="685800"/>
          </a:xfrm>
          <a:prstGeom prst="rect">
            <a:avLst/>
          </a:prstGeom>
        </p:spPr>
        <p:txBody>
          <a:bodyPr vert="horz" lIns="91440" tIns="45720" rIns="91440" bIns="45720" rtlCol="0" anchor="ctr">
            <a:normAutofit fontScale="85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u="sng" dirty="0" smtClean="0">
                <a:latin typeface="Arial" pitchFamily="34" charset="0"/>
                <a:cs typeface="Arial" pitchFamily="34" charset="0"/>
              </a:rPr>
              <a:t>Demand Response Service Definitions Cont.</a:t>
            </a:r>
            <a:endParaRPr lang="en-US" sz="3200" b="1" u="sng" dirty="0">
              <a:latin typeface="Arial" pitchFamily="34" charset="0"/>
              <a:cs typeface="Arial" pitchFamily="34" charset="0"/>
            </a:endParaRPr>
          </a:p>
        </p:txBody>
      </p:sp>
      <p:sp>
        <p:nvSpPr>
          <p:cNvPr id="7" name="TextBox 6"/>
          <p:cNvSpPr txBox="1"/>
          <p:nvPr/>
        </p:nvSpPr>
        <p:spPr>
          <a:xfrm>
            <a:off x="2681235" y="6210294"/>
            <a:ext cx="3886200" cy="646331"/>
          </a:xfrm>
          <a:prstGeom prst="rect">
            <a:avLst/>
          </a:prstGeom>
          <a:noFill/>
        </p:spPr>
        <p:txBody>
          <a:bodyPr wrap="square" rtlCol="0">
            <a:spAutoFit/>
          </a:bodyPr>
          <a:lstStyle/>
          <a:p>
            <a:pPr algn="ctr"/>
            <a:r>
              <a:rPr lang="en-US" sz="900" i="1" dirty="0" smtClean="0">
                <a:latin typeface="Arial" pitchFamily="34" charset="0"/>
                <a:cs typeface="Arial" pitchFamily="34" charset="0"/>
              </a:rPr>
              <a:t>Fact sheet provided for summary purposes only.  </a:t>
            </a:r>
          </a:p>
          <a:p>
            <a:pPr algn="ctr"/>
            <a:r>
              <a:rPr lang="en-US" sz="900" i="1" dirty="0" smtClean="0">
                <a:latin typeface="Arial" pitchFamily="34" charset="0"/>
                <a:cs typeface="Arial" pitchFamily="34" charset="0"/>
              </a:rPr>
              <a:t>Please consult regulatory text for exact requirements.</a:t>
            </a:r>
          </a:p>
          <a:p>
            <a:endParaRPr lang="en-US" i="1" dirty="0">
              <a:latin typeface="Arial" pitchFamily="34" charset="0"/>
              <a:cs typeface="Arial" pitchFamily="34" charset="0"/>
            </a:endParaRPr>
          </a:p>
        </p:txBody>
      </p:sp>
    </p:spTree>
    <p:extLst>
      <p:ext uri="{BB962C8B-B14F-4D97-AF65-F5344CB8AC3E}">
        <p14:creationId xmlns:p14="http://schemas.microsoft.com/office/powerpoint/2010/main" val="30187790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987427667"/>
              </p:ext>
            </p:extLst>
          </p:nvPr>
        </p:nvGraphicFramePr>
        <p:xfrm>
          <a:off x="381000" y="163286"/>
          <a:ext cx="8915400" cy="6629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p:cNvSpPr txBox="1"/>
          <p:nvPr/>
        </p:nvSpPr>
        <p:spPr>
          <a:xfrm>
            <a:off x="6248400" y="152400"/>
            <a:ext cx="2895600" cy="1446550"/>
          </a:xfrm>
          <a:prstGeom prst="rect">
            <a:avLst/>
          </a:prstGeom>
          <a:noFill/>
        </p:spPr>
        <p:txBody>
          <a:bodyPr wrap="square" rtlCol="0">
            <a:spAutoFit/>
          </a:bodyPr>
          <a:lstStyle/>
          <a:p>
            <a:r>
              <a:rPr lang="en-US" sz="1100" b="1" i="1" dirty="0" smtClean="0">
                <a:latin typeface="Arial" pitchFamily="34" charset="0"/>
                <a:cs typeface="Arial" pitchFamily="34" charset="0"/>
              </a:rPr>
              <a:t>Not considered public transportation: </a:t>
            </a:r>
          </a:p>
          <a:p>
            <a:endParaRPr lang="en-US" sz="1100" b="1" i="1" dirty="0">
              <a:latin typeface="Arial" pitchFamily="34" charset="0"/>
              <a:cs typeface="Arial" pitchFamily="34" charset="0"/>
            </a:endParaRPr>
          </a:p>
          <a:p>
            <a:pPr marL="171450" indent="-171450">
              <a:buFont typeface="Wingdings" pitchFamily="2" charset="2"/>
              <a:buChar char="§"/>
            </a:pPr>
            <a:r>
              <a:rPr lang="en-US" sz="1100" b="1" i="1" dirty="0" smtClean="0">
                <a:latin typeface="Arial" pitchFamily="34" charset="0"/>
                <a:cs typeface="Arial" pitchFamily="34" charset="0"/>
              </a:rPr>
              <a:t>School Bus Service</a:t>
            </a:r>
          </a:p>
          <a:p>
            <a:pPr marL="171450" indent="-171450">
              <a:buFont typeface="Wingdings" pitchFamily="2" charset="2"/>
              <a:buChar char="§"/>
            </a:pPr>
            <a:r>
              <a:rPr lang="en-US" sz="1100" b="1" i="1" dirty="0" smtClean="0">
                <a:latin typeface="Arial" pitchFamily="34" charset="0"/>
                <a:cs typeface="Arial" pitchFamily="34" charset="0"/>
              </a:rPr>
              <a:t>Charter Service</a:t>
            </a:r>
          </a:p>
          <a:p>
            <a:pPr marL="171450" indent="-171450">
              <a:buFont typeface="Wingdings" pitchFamily="2" charset="2"/>
              <a:buChar char="§"/>
            </a:pPr>
            <a:r>
              <a:rPr lang="en-US" sz="1100" b="1" i="1" dirty="0">
                <a:latin typeface="Arial" pitchFamily="34" charset="0"/>
                <a:cs typeface="Arial" pitchFamily="34" charset="0"/>
              </a:rPr>
              <a:t>I</a:t>
            </a:r>
            <a:r>
              <a:rPr lang="en-US" sz="1100" b="1" i="1" dirty="0" smtClean="0">
                <a:latin typeface="Arial" pitchFamily="34" charset="0"/>
                <a:cs typeface="Arial" pitchFamily="34" charset="0"/>
              </a:rPr>
              <a:t>ntercity Bus Transportation </a:t>
            </a:r>
            <a:endParaRPr lang="en-US" sz="1100" b="1" i="1" dirty="0">
              <a:latin typeface="Arial" pitchFamily="34" charset="0"/>
              <a:cs typeface="Arial" pitchFamily="34" charset="0"/>
            </a:endParaRPr>
          </a:p>
          <a:p>
            <a:pPr marL="171450" indent="-171450">
              <a:buFont typeface="Wingdings" pitchFamily="2" charset="2"/>
              <a:buChar char="§"/>
            </a:pPr>
            <a:r>
              <a:rPr lang="en-US" sz="1100" b="1" i="1" dirty="0" smtClean="0">
                <a:latin typeface="Arial" pitchFamily="34" charset="0"/>
                <a:cs typeface="Arial" pitchFamily="34" charset="0"/>
              </a:rPr>
              <a:t>Intercity Passenger Rail Transportation</a:t>
            </a:r>
            <a:endParaRPr lang="en-US" sz="1100" b="1" i="1" dirty="0">
              <a:latin typeface="Arial" pitchFamily="34" charset="0"/>
              <a:cs typeface="Arial" pitchFamily="34" charset="0"/>
            </a:endParaRPr>
          </a:p>
          <a:p>
            <a:pPr marL="171450" indent="-171450">
              <a:buFont typeface="Wingdings" pitchFamily="2" charset="2"/>
              <a:buChar char="§"/>
            </a:pPr>
            <a:r>
              <a:rPr lang="en-US" sz="1100" b="1" i="1" dirty="0" smtClean="0">
                <a:latin typeface="Arial" pitchFamily="34" charset="0"/>
                <a:cs typeface="Arial" pitchFamily="34" charset="0"/>
              </a:rPr>
              <a:t>Sightseeing</a:t>
            </a:r>
            <a:endParaRPr lang="en-US" sz="1100" b="1" i="1" dirty="0"/>
          </a:p>
        </p:txBody>
      </p:sp>
      <p:sp>
        <p:nvSpPr>
          <p:cNvPr id="2" name="TextBox 1"/>
          <p:cNvSpPr txBox="1"/>
          <p:nvPr/>
        </p:nvSpPr>
        <p:spPr>
          <a:xfrm>
            <a:off x="152400" y="160176"/>
            <a:ext cx="2590800" cy="1323439"/>
          </a:xfrm>
          <a:prstGeom prst="rect">
            <a:avLst/>
          </a:prstGeom>
          <a:noFill/>
        </p:spPr>
        <p:txBody>
          <a:bodyPr wrap="square" rtlCol="0">
            <a:spAutoFit/>
          </a:bodyPr>
          <a:lstStyle/>
          <a:p>
            <a:r>
              <a:rPr lang="en-US" sz="2000" b="1" dirty="0" smtClean="0">
                <a:latin typeface="Arial" pitchFamily="34" charset="0"/>
                <a:cs typeface="Arial" pitchFamily="34" charset="0"/>
              </a:rPr>
              <a:t>Where is </a:t>
            </a:r>
            <a:r>
              <a:rPr lang="en-US" sz="2000" b="1" dirty="0" smtClean="0">
                <a:effectLst>
                  <a:outerShdw blurRad="38100" dist="38100" dir="2700000" algn="tl">
                    <a:srgbClr val="000000">
                      <a:alpha val="43137"/>
                    </a:srgbClr>
                  </a:outerShdw>
                </a:effectLst>
                <a:latin typeface="Arial" pitchFamily="34" charset="0"/>
                <a:cs typeface="Arial" pitchFamily="34" charset="0"/>
              </a:rPr>
              <a:t>Demand Response </a:t>
            </a:r>
            <a:r>
              <a:rPr lang="en-US" sz="2000" b="1" dirty="0" smtClean="0">
                <a:latin typeface="Arial" pitchFamily="34" charset="0"/>
                <a:cs typeface="Arial" pitchFamily="34" charset="0"/>
              </a:rPr>
              <a:t>in the transportation family tree?</a:t>
            </a:r>
            <a:endParaRPr lang="en-US" sz="2000" b="1" dirty="0">
              <a:latin typeface="Arial" pitchFamily="34" charset="0"/>
              <a:cs typeface="Arial" pitchFamily="34" charset="0"/>
            </a:endParaRPr>
          </a:p>
        </p:txBody>
      </p:sp>
    </p:spTree>
    <p:extLst>
      <p:ext uri="{BB962C8B-B14F-4D97-AF65-F5344CB8AC3E}">
        <p14:creationId xmlns:p14="http://schemas.microsoft.com/office/powerpoint/2010/main" val="9445732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9535" y="304800"/>
            <a:ext cx="8229600" cy="1036638"/>
          </a:xfrm>
        </p:spPr>
        <p:txBody>
          <a:bodyPr>
            <a:normAutofit fontScale="90000"/>
          </a:bodyPr>
          <a:lstStyle/>
          <a:p>
            <a:r>
              <a:rPr lang="en-US" sz="2200" dirty="0" smtClean="0">
                <a:latin typeface="Arial" pitchFamily="34" charset="0"/>
                <a:cs typeface="Arial" pitchFamily="34" charset="0"/>
              </a:rPr>
              <a:t>	</a:t>
            </a:r>
            <a:br>
              <a:rPr lang="en-US" sz="2200" dirty="0" smtClean="0">
                <a:latin typeface="Arial" pitchFamily="34" charset="0"/>
                <a:cs typeface="Arial" pitchFamily="34" charset="0"/>
              </a:rPr>
            </a:br>
            <a:r>
              <a:rPr lang="en-US" sz="2200" b="1" u="sng" dirty="0" smtClean="0">
                <a:latin typeface="Arial" pitchFamily="34" charset="0"/>
                <a:cs typeface="Arial" pitchFamily="34" charset="0"/>
              </a:rPr>
              <a:t>Demand Response Service v. Charter Service</a:t>
            </a:r>
            <a:r>
              <a:rPr lang="en-US" sz="2200" dirty="0" smtClean="0">
                <a:latin typeface="Arial" pitchFamily="34" charset="0"/>
                <a:cs typeface="Arial" pitchFamily="34" charset="0"/>
              </a:rPr>
              <a:t/>
            </a:r>
            <a:br>
              <a:rPr lang="en-US" sz="2200" dirty="0" smtClean="0">
                <a:latin typeface="Arial" pitchFamily="34" charset="0"/>
                <a:cs typeface="Arial" pitchFamily="34" charset="0"/>
              </a:rPr>
            </a:br>
            <a:r>
              <a:rPr lang="en-US" sz="1300" dirty="0" smtClean="0">
                <a:latin typeface="Arial" pitchFamily="34" charset="0"/>
                <a:cs typeface="Arial" pitchFamily="34" charset="0"/>
              </a:rPr>
              <a:t>Compared in March </a:t>
            </a:r>
            <a:r>
              <a:rPr lang="en-US" sz="1300" dirty="0">
                <a:latin typeface="Arial" pitchFamily="34" charset="0"/>
                <a:cs typeface="Arial" pitchFamily="34" charset="0"/>
              </a:rPr>
              <a:t>4, 2009 Federal Register (Vol. 74, No. 41, pages 9471-9473</a:t>
            </a:r>
            <a:r>
              <a:rPr lang="en-US" sz="1300" dirty="0" smtClean="0">
                <a:latin typeface="Arial" pitchFamily="34" charset="0"/>
                <a:cs typeface="Arial" pitchFamily="34" charset="0"/>
              </a:rPr>
              <a:t>) and  </a:t>
            </a:r>
            <a:r>
              <a:rPr lang="en-US" sz="1300" dirty="0">
                <a:latin typeface="Arial" pitchFamily="34" charset="0"/>
                <a:cs typeface="Arial" pitchFamily="34" charset="0"/>
              </a:rPr>
              <a:t>NTD Reporting</a:t>
            </a:r>
            <a:r>
              <a:rPr lang="en-US" dirty="0"/>
              <a:t/>
            </a:r>
            <a:br>
              <a:rPr lang="en-US" dirty="0"/>
            </a:br>
            <a:endParaRPr lang="en-US" dirty="0"/>
          </a:p>
        </p:txBody>
      </p:sp>
      <p:sp>
        <p:nvSpPr>
          <p:cNvPr id="3" name="Content Placeholder 2"/>
          <p:cNvSpPr>
            <a:spLocks noGrp="1"/>
          </p:cNvSpPr>
          <p:nvPr>
            <p:ph idx="1"/>
          </p:nvPr>
        </p:nvSpPr>
        <p:spPr>
          <a:xfrm>
            <a:off x="509535" y="1219200"/>
            <a:ext cx="8229600" cy="4525963"/>
          </a:xfrm>
        </p:spPr>
        <p:txBody>
          <a:bodyPr>
            <a:normAutofit fontScale="25000" lnSpcReduction="20000"/>
          </a:bodyPr>
          <a:lstStyle/>
          <a:p>
            <a:pPr marL="0" indent="0">
              <a:buNone/>
            </a:pPr>
            <a:r>
              <a:rPr lang="en-US" sz="5600" dirty="0">
                <a:latin typeface="Arial" pitchFamily="34" charset="0"/>
                <a:cs typeface="Arial" pitchFamily="34" charset="0"/>
              </a:rPr>
              <a:t> </a:t>
            </a:r>
            <a:r>
              <a:rPr lang="en-US" sz="5600" dirty="0" smtClean="0">
                <a:latin typeface="Arial" pitchFamily="34" charset="0"/>
                <a:cs typeface="Arial" pitchFamily="34" charset="0"/>
              </a:rPr>
              <a:t>(</a:t>
            </a:r>
            <a:r>
              <a:rPr lang="en-US" sz="5600" dirty="0">
                <a:latin typeface="Arial" pitchFamily="34" charset="0"/>
                <a:cs typeface="Arial" pitchFamily="34" charset="0"/>
              </a:rPr>
              <a:t>1) </a:t>
            </a:r>
            <a:r>
              <a:rPr lang="en-US" sz="5600" b="1" i="1" dirty="0">
                <a:latin typeface="Arial" pitchFamily="34" charset="0"/>
                <a:cs typeface="Arial" pitchFamily="34" charset="0"/>
              </a:rPr>
              <a:t>Charter service is exclusive, whereas demand response service is shared-ride</a:t>
            </a:r>
            <a:r>
              <a:rPr lang="en-US" sz="5600" dirty="0">
                <a:latin typeface="Arial" pitchFamily="34" charset="0"/>
                <a:cs typeface="Arial" pitchFamily="34" charset="0"/>
              </a:rPr>
              <a:t>. If the transit provider may mix passengers from a trip sponsor with other demand response passengers on the same trip, then the trip is shared-ride service</a:t>
            </a:r>
            <a:r>
              <a:rPr lang="en-US" sz="5600" dirty="0" smtClean="0">
                <a:latin typeface="Arial" pitchFamily="34" charset="0"/>
                <a:cs typeface="Arial" pitchFamily="34" charset="0"/>
              </a:rPr>
              <a:t>. </a:t>
            </a:r>
            <a:r>
              <a:rPr lang="en-US" sz="5600" dirty="0">
                <a:latin typeface="Arial" pitchFamily="34" charset="0"/>
                <a:cs typeface="Arial" pitchFamily="34" charset="0"/>
              </a:rPr>
              <a:t>     </a:t>
            </a:r>
          </a:p>
          <a:p>
            <a:pPr marL="0" indent="0">
              <a:buNone/>
            </a:pPr>
            <a:endParaRPr lang="en-US" sz="4000" dirty="0" smtClean="0">
              <a:latin typeface="Arial" pitchFamily="34" charset="0"/>
              <a:cs typeface="Arial" pitchFamily="34" charset="0"/>
            </a:endParaRPr>
          </a:p>
          <a:p>
            <a:pPr marL="0" indent="0">
              <a:buNone/>
            </a:pPr>
            <a:r>
              <a:rPr lang="en-US" sz="5600" dirty="0" smtClean="0">
                <a:latin typeface="Arial" pitchFamily="34" charset="0"/>
                <a:cs typeface="Arial" pitchFamily="34" charset="0"/>
              </a:rPr>
              <a:t>(</a:t>
            </a:r>
            <a:r>
              <a:rPr lang="en-US" sz="5600" dirty="0">
                <a:latin typeface="Arial" pitchFamily="34" charset="0"/>
                <a:cs typeface="Arial" pitchFamily="34" charset="0"/>
              </a:rPr>
              <a:t>2) </a:t>
            </a:r>
            <a:r>
              <a:rPr lang="en-US" sz="5600" b="1" i="1" dirty="0">
                <a:latin typeface="Arial" pitchFamily="34" charset="0"/>
                <a:cs typeface="Arial" pitchFamily="34" charset="0"/>
              </a:rPr>
              <a:t>Charter service is service to a group, whereas demand response service is service to individuals. Service to individuals can be identified by a vehicle trip that includes multiple origins</a:t>
            </a:r>
            <a:r>
              <a:rPr lang="en-US" sz="5600" dirty="0">
                <a:latin typeface="Arial" pitchFamily="34" charset="0"/>
                <a:cs typeface="Arial" pitchFamily="34" charset="0"/>
              </a:rPr>
              <a:t>, multiple destinations, or both, even when the clients have exclusive use of the vehicle. Some demand response sponsored trips carried out as part of a Coordinated Human Services Transportation Plan, such as trips for Head Start, assisted living centers, or sheltered workshops, may be provided on an exclusive basis, but are provided to service multiple origins to a single destination, a single origin to multiple destinations, or even multiple origins to multiple destinations.      </a:t>
            </a:r>
          </a:p>
          <a:p>
            <a:pPr marL="0" indent="0">
              <a:buNone/>
            </a:pPr>
            <a:endParaRPr lang="en-US" sz="4000" dirty="0" smtClean="0">
              <a:latin typeface="Arial" pitchFamily="34" charset="0"/>
              <a:cs typeface="Arial" pitchFamily="34" charset="0"/>
            </a:endParaRPr>
          </a:p>
          <a:p>
            <a:pPr marL="0" indent="0">
              <a:buNone/>
            </a:pPr>
            <a:r>
              <a:rPr lang="en-US" sz="5600" dirty="0" smtClean="0">
                <a:latin typeface="Arial" pitchFamily="34" charset="0"/>
                <a:cs typeface="Arial" pitchFamily="34" charset="0"/>
              </a:rPr>
              <a:t>(</a:t>
            </a:r>
            <a:r>
              <a:rPr lang="en-US" sz="5600" dirty="0">
                <a:latin typeface="Arial" pitchFamily="34" charset="0"/>
                <a:cs typeface="Arial" pitchFamily="34" charset="0"/>
              </a:rPr>
              <a:t>3) </a:t>
            </a:r>
            <a:r>
              <a:rPr lang="en-US" sz="5600" b="1" i="1" dirty="0">
                <a:latin typeface="Arial" pitchFamily="34" charset="0"/>
                <a:cs typeface="Arial" pitchFamily="34" charset="0"/>
              </a:rPr>
              <a:t>Charter service is for a specific event or function, whereas demand response service is regular and continuing. </a:t>
            </a:r>
            <a:r>
              <a:rPr lang="en-US" sz="5600" dirty="0">
                <a:latin typeface="Arial" pitchFamily="34" charset="0"/>
                <a:cs typeface="Arial" pitchFamily="34" charset="0"/>
              </a:rPr>
              <a:t>Some demand response sponsored trips carried out as part of a Coordinated Human Services Transportation Plan may be exclusive, and may be for a group from a single origin to a single destination, but may occur on a frequently reoccurring basis, such as daily, weekly, biweekly, or monthly.     </a:t>
            </a:r>
            <a:endParaRPr lang="en-US" sz="5600" dirty="0" smtClean="0">
              <a:latin typeface="Arial" pitchFamily="34" charset="0"/>
              <a:cs typeface="Arial" pitchFamily="34" charset="0"/>
            </a:endParaRPr>
          </a:p>
          <a:p>
            <a:pPr marL="0" indent="0">
              <a:buNone/>
            </a:pPr>
            <a:endParaRPr lang="en-US" sz="4000" dirty="0" smtClean="0">
              <a:latin typeface="Arial" pitchFamily="34" charset="0"/>
              <a:cs typeface="Arial" pitchFamily="34" charset="0"/>
            </a:endParaRPr>
          </a:p>
          <a:p>
            <a:pPr marL="0" indent="0">
              <a:buNone/>
            </a:pPr>
            <a:r>
              <a:rPr lang="en-US" sz="5600" dirty="0" smtClean="0">
                <a:latin typeface="Arial" pitchFamily="34" charset="0"/>
                <a:cs typeface="Arial" pitchFamily="34" charset="0"/>
              </a:rPr>
              <a:t>(</a:t>
            </a:r>
            <a:r>
              <a:rPr lang="en-US" sz="5600" dirty="0">
                <a:latin typeface="Arial" pitchFamily="34" charset="0"/>
                <a:cs typeface="Arial" pitchFamily="34" charset="0"/>
              </a:rPr>
              <a:t>4) </a:t>
            </a:r>
            <a:r>
              <a:rPr lang="en-US" sz="5600" b="1" dirty="0">
                <a:latin typeface="Arial" pitchFamily="34" charset="0"/>
                <a:cs typeface="Arial" pitchFamily="34" charset="0"/>
              </a:rPr>
              <a:t>Demand response service may also include certain trips that are exclusive, for a group, from a single origin to a single destination, and that reoccur on a less-frequent basis than once per month, </a:t>
            </a:r>
            <a:r>
              <a:rPr lang="en-US" sz="5600" b="1" i="1" dirty="0">
                <a:latin typeface="Arial" pitchFamily="34" charset="0"/>
                <a:cs typeface="Arial" pitchFamily="34" charset="0"/>
              </a:rPr>
              <a:t>so long as these trips are arranged and operated under the same terms and conditions as the demand response system for individuals</a:t>
            </a:r>
            <a:r>
              <a:rPr lang="en-US" sz="5600" b="1" dirty="0">
                <a:latin typeface="Arial" pitchFamily="34" charset="0"/>
                <a:cs typeface="Arial" pitchFamily="34" charset="0"/>
              </a:rPr>
              <a:t>. </a:t>
            </a:r>
            <a:r>
              <a:rPr lang="en-US" sz="5600" dirty="0">
                <a:latin typeface="Arial" pitchFamily="34" charset="0"/>
                <a:cs typeface="Arial" pitchFamily="34" charset="0"/>
              </a:rPr>
              <a:t>These terms and conditions include advance notice requirements, service windows for pick-up and drop-off, and price.   </a:t>
            </a:r>
            <a:r>
              <a:rPr lang="en-US" sz="5600" dirty="0" smtClean="0">
                <a:latin typeface="Arial" pitchFamily="34" charset="0"/>
                <a:cs typeface="Arial" pitchFamily="34" charset="0"/>
              </a:rPr>
              <a:t>Service </a:t>
            </a:r>
            <a:r>
              <a:rPr lang="en-US" sz="5600" dirty="0">
                <a:latin typeface="Arial" pitchFamily="34" charset="0"/>
                <a:cs typeface="Arial" pitchFamily="34" charset="0"/>
              </a:rPr>
              <a:t>carried out by the demand response units of transit providers that are exclusive, for a group, from a single origin to a single destination, for a single event, </a:t>
            </a:r>
            <a:r>
              <a:rPr lang="en-US" sz="5600" i="1" dirty="0">
                <a:latin typeface="Arial" pitchFamily="34" charset="0"/>
                <a:cs typeface="Arial" pitchFamily="34" charset="0"/>
              </a:rPr>
              <a:t>and not under the usual terms</a:t>
            </a:r>
            <a:r>
              <a:rPr lang="en-US" sz="5600" dirty="0">
                <a:latin typeface="Arial" pitchFamily="34" charset="0"/>
                <a:cs typeface="Arial" pitchFamily="34" charset="0"/>
              </a:rPr>
              <a:t> </a:t>
            </a:r>
            <a:r>
              <a:rPr lang="en-US" sz="5600" i="1" dirty="0">
                <a:latin typeface="Arial" pitchFamily="34" charset="0"/>
                <a:cs typeface="Arial" pitchFamily="34" charset="0"/>
              </a:rPr>
              <a:t>and conditions of the demand response system for individuals should be considered to be charter service</a:t>
            </a:r>
            <a:r>
              <a:rPr lang="en-US" sz="5600" dirty="0">
                <a:latin typeface="Arial" pitchFamily="34" charset="0"/>
                <a:cs typeface="Arial" pitchFamily="34" charset="0"/>
              </a:rPr>
              <a:t>. Transit providers should report these services to the charter registration </a:t>
            </a:r>
            <a:r>
              <a:rPr lang="en-US" sz="5600" dirty="0" smtClean="0">
                <a:latin typeface="Arial" pitchFamily="34" charset="0"/>
                <a:cs typeface="Arial" pitchFamily="34" charset="0"/>
              </a:rPr>
              <a:t>web </a:t>
            </a:r>
            <a:r>
              <a:rPr lang="en-US" sz="5600" dirty="0">
                <a:latin typeface="Arial" pitchFamily="34" charset="0"/>
                <a:cs typeface="Arial" pitchFamily="34" charset="0"/>
              </a:rPr>
              <a:t>site.   </a:t>
            </a:r>
            <a:endParaRPr lang="en-US" sz="5600" dirty="0" smtClean="0">
              <a:latin typeface="Arial" pitchFamily="34" charset="0"/>
              <a:cs typeface="Arial" pitchFamily="34" charset="0"/>
            </a:endParaRPr>
          </a:p>
          <a:p>
            <a:endParaRPr lang="en-US" sz="4800" dirty="0"/>
          </a:p>
          <a:p>
            <a:endParaRPr lang="en-US" sz="1400" dirty="0"/>
          </a:p>
          <a:p>
            <a:endParaRPr lang="en-US" dirty="0"/>
          </a:p>
        </p:txBody>
      </p:sp>
      <p:sp>
        <p:nvSpPr>
          <p:cNvPr id="4" name="TextBox 3"/>
          <p:cNvSpPr txBox="1"/>
          <p:nvPr/>
        </p:nvSpPr>
        <p:spPr>
          <a:xfrm>
            <a:off x="2681235" y="6218481"/>
            <a:ext cx="3886200" cy="646331"/>
          </a:xfrm>
          <a:prstGeom prst="rect">
            <a:avLst/>
          </a:prstGeom>
          <a:noFill/>
        </p:spPr>
        <p:txBody>
          <a:bodyPr wrap="square" rtlCol="0">
            <a:spAutoFit/>
          </a:bodyPr>
          <a:lstStyle/>
          <a:p>
            <a:pPr algn="ctr"/>
            <a:r>
              <a:rPr lang="en-US" sz="900" i="1" dirty="0" smtClean="0">
                <a:latin typeface="Arial" pitchFamily="34" charset="0"/>
                <a:cs typeface="Arial" pitchFamily="34" charset="0"/>
              </a:rPr>
              <a:t>Fact sheet provided for summary purposes only.  </a:t>
            </a:r>
          </a:p>
          <a:p>
            <a:pPr algn="ctr"/>
            <a:r>
              <a:rPr lang="en-US" sz="900" i="1" dirty="0" smtClean="0">
                <a:latin typeface="Arial" pitchFamily="34" charset="0"/>
                <a:cs typeface="Arial" pitchFamily="34" charset="0"/>
              </a:rPr>
              <a:t>Please consult regulatory text for exact requirements.</a:t>
            </a:r>
          </a:p>
          <a:p>
            <a:endParaRPr lang="en-US" i="1" dirty="0">
              <a:latin typeface="Arial" pitchFamily="34" charset="0"/>
              <a:cs typeface="Arial" pitchFamily="34" charset="0"/>
            </a:endParaRPr>
          </a:p>
        </p:txBody>
      </p:sp>
    </p:spTree>
    <p:extLst>
      <p:ext uri="{BB962C8B-B14F-4D97-AF65-F5344CB8AC3E}">
        <p14:creationId xmlns:p14="http://schemas.microsoft.com/office/powerpoint/2010/main" val="36885813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a:bodyPr>
          <a:lstStyle/>
          <a:p>
            <a:r>
              <a:rPr lang="en-US" sz="2400" b="1" u="sng" dirty="0" smtClean="0">
                <a:latin typeface="Arial" pitchFamily="34" charset="0"/>
                <a:cs typeface="Arial" pitchFamily="34" charset="0"/>
              </a:rPr>
              <a:t>Transportation Scenarios</a:t>
            </a:r>
            <a:endParaRPr lang="en-US" sz="2400" b="1" u="sng" dirty="0">
              <a:latin typeface="Arial" pitchFamily="34" charset="0"/>
              <a:cs typeface="Arial" pitchFamily="34" charset="0"/>
            </a:endParaRPr>
          </a:p>
        </p:txBody>
      </p:sp>
      <p:sp>
        <p:nvSpPr>
          <p:cNvPr id="3" name="Content Placeholder 2"/>
          <p:cNvSpPr>
            <a:spLocks noGrp="1"/>
          </p:cNvSpPr>
          <p:nvPr>
            <p:ph idx="1"/>
          </p:nvPr>
        </p:nvSpPr>
        <p:spPr>
          <a:xfrm>
            <a:off x="457200" y="990600"/>
            <a:ext cx="8305800" cy="5638800"/>
          </a:xfrm>
        </p:spPr>
        <p:txBody>
          <a:bodyPr>
            <a:noAutofit/>
          </a:bodyPr>
          <a:lstStyle/>
          <a:p>
            <a:pPr marL="0" indent="0">
              <a:buNone/>
            </a:pPr>
            <a:r>
              <a:rPr lang="en-US" sz="1200" b="1" dirty="0" smtClean="0">
                <a:latin typeface="Arial" pitchFamily="34" charset="0"/>
                <a:cs typeface="Arial" pitchFamily="34" charset="0"/>
              </a:rPr>
              <a:t>Scenario #1: S</a:t>
            </a:r>
            <a:r>
              <a:rPr lang="en-US" sz="1200" b="1" dirty="0" smtClean="0">
                <a:solidFill>
                  <a:schemeClr val="tx1"/>
                </a:solidFill>
                <a:latin typeface="Arial" pitchFamily="34" charset="0"/>
                <a:cs typeface="Arial" pitchFamily="34" charset="0"/>
              </a:rPr>
              <a:t>ervice from an assisted living residence where the seniors live to a concert hall for an event for which they individually purchased tickets. A social worker may call the demand response service from the assisted living residence and say we have 10 people</a:t>
            </a:r>
            <a:r>
              <a:rPr lang="en-US" sz="1200" b="1" dirty="0" smtClean="0">
                <a:latin typeface="Arial" pitchFamily="34" charset="0"/>
                <a:cs typeface="Arial" pitchFamily="34" charset="0"/>
              </a:rPr>
              <a:t> who need to go to the concert hall. There is no exclusive use of the vehicle, a regular fee is paid, and no special treatment.</a:t>
            </a:r>
            <a:endParaRPr lang="en-US" sz="1200" b="1" dirty="0">
              <a:latin typeface="Arial" pitchFamily="34" charset="0"/>
              <a:cs typeface="Arial" pitchFamily="34" charset="0"/>
            </a:endParaRPr>
          </a:p>
          <a:p>
            <a:pPr marL="0" indent="0">
              <a:buNone/>
            </a:pPr>
            <a:endParaRPr lang="en-US" sz="1000" b="1" dirty="0" smtClean="0">
              <a:solidFill>
                <a:schemeClr val="tx1"/>
              </a:solidFill>
              <a:latin typeface="Arial" pitchFamily="34" charset="0"/>
              <a:cs typeface="Arial" pitchFamily="34" charset="0"/>
            </a:endParaRPr>
          </a:p>
          <a:p>
            <a:pPr marL="0" indent="0">
              <a:buNone/>
            </a:pPr>
            <a:r>
              <a:rPr lang="en-US" sz="1200" dirty="0" smtClean="0">
                <a:solidFill>
                  <a:schemeClr val="tx1"/>
                </a:solidFill>
                <a:latin typeface="Arial" pitchFamily="34" charset="0"/>
                <a:cs typeface="Arial" pitchFamily="34" charset="0"/>
              </a:rPr>
              <a:t>This is demand response service to individuals and is not considered charter service according to 49 C.F.R Section 604.3(c).</a:t>
            </a:r>
          </a:p>
          <a:p>
            <a:pPr marL="0" indent="0">
              <a:buNone/>
            </a:pPr>
            <a:endParaRPr lang="en-US" sz="1000" b="1" dirty="0" smtClean="0">
              <a:latin typeface="Arial" pitchFamily="34" charset="0"/>
              <a:cs typeface="Arial" pitchFamily="34" charset="0"/>
            </a:endParaRPr>
          </a:p>
          <a:p>
            <a:pPr marL="0" indent="0">
              <a:buNone/>
            </a:pPr>
            <a:r>
              <a:rPr lang="en-US" sz="1200" b="1" dirty="0" smtClean="0">
                <a:solidFill>
                  <a:schemeClr val="tx1"/>
                </a:solidFill>
                <a:latin typeface="Arial" pitchFamily="34" charset="0"/>
                <a:cs typeface="Arial" pitchFamily="34" charset="0"/>
              </a:rPr>
              <a:t>Scenario #2: An outing arranged by the entertainment committee of the college dorm residence, including chartered transportation to and from the residence to the concert hall only for that group. </a:t>
            </a:r>
          </a:p>
          <a:p>
            <a:pPr marL="0" indent="0">
              <a:buNone/>
            </a:pPr>
            <a:endParaRPr lang="en-US" sz="1000" b="1" dirty="0" smtClean="0">
              <a:latin typeface="Arial" pitchFamily="34" charset="0"/>
              <a:cs typeface="Arial" pitchFamily="34" charset="0"/>
            </a:endParaRPr>
          </a:p>
          <a:p>
            <a:pPr marL="0" indent="0">
              <a:buNone/>
            </a:pPr>
            <a:r>
              <a:rPr lang="en-US" sz="1200" dirty="0" smtClean="0">
                <a:latin typeface="Arial" pitchFamily="34" charset="0"/>
                <a:cs typeface="Arial" pitchFamily="34" charset="0"/>
              </a:rPr>
              <a:t>This is charter service to an event unless </a:t>
            </a:r>
            <a:r>
              <a:rPr lang="en-US" sz="1200" dirty="0">
                <a:latin typeface="Arial" pitchFamily="34" charset="0"/>
                <a:cs typeface="Arial" pitchFamily="34" charset="0"/>
              </a:rPr>
              <a:t>the trips are arranged and operated under the same terms and conditions as the demand response system for individuals, meaning </a:t>
            </a:r>
            <a:r>
              <a:rPr lang="en-US" sz="1200" dirty="0" smtClean="0">
                <a:latin typeface="Arial" pitchFamily="34" charset="0"/>
                <a:cs typeface="Arial" pitchFamily="34" charset="0"/>
              </a:rPr>
              <a:t>there is no excusive use of the vehicles, each passenger </a:t>
            </a:r>
            <a:r>
              <a:rPr lang="en-US" sz="1200" dirty="0">
                <a:latin typeface="Arial" pitchFamily="34" charset="0"/>
                <a:cs typeface="Arial" pitchFamily="34" charset="0"/>
              </a:rPr>
              <a:t>pays individual fares and no third party </a:t>
            </a:r>
            <a:r>
              <a:rPr lang="en-US" sz="1200" dirty="0" smtClean="0">
                <a:latin typeface="Arial" pitchFamily="34" charset="0"/>
                <a:cs typeface="Arial" pitchFamily="34" charset="0"/>
              </a:rPr>
              <a:t>pays. If you are unsure whether the service is charter service, always contact the FTA’s Charter Ombudsman at ombudsman.charterservice@dot.gov.</a:t>
            </a:r>
            <a:endParaRPr lang="en-US" sz="1200" dirty="0" smtClean="0">
              <a:solidFill>
                <a:schemeClr val="tx1"/>
              </a:solidFill>
              <a:latin typeface="Arial" pitchFamily="34" charset="0"/>
              <a:cs typeface="Arial" pitchFamily="34" charset="0"/>
            </a:endParaRPr>
          </a:p>
          <a:p>
            <a:pPr marL="0" indent="0">
              <a:buNone/>
            </a:pPr>
            <a:endParaRPr lang="en-US" sz="1000" b="1" dirty="0" smtClean="0">
              <a:solidFill>
                <a:schemeClr val="tx1"/>
              </a:solidFill>
              <a:latin typeface="Arial" pitchFamily="34" charset="0"/>
              <a:cs typeface="Arial" pitchFamily="34" charset="0"/>
            </a:endParaRPr>
          </a:p>
          <a:p>
            <a:pPr marL="0" indent="0">
              <a:buNone/>
            </a:pPr>
            <a:r>
              <a:rPr lang="en-US" sz="1200" b="1" dirty="0" smtClean="0">
                <a:solidFill>
                  <a:schemeClr val="tx1"/>
                </a:solidFill>
                <a:latin typeface="Arial" pitchFamily="34" charset="0"/>
                <a:cs typeface="Arial" pitchFamily="34" charset="0"/>
              </a:rPr>
              <a:t>Scenario #3:</a:t>
            </a:r>
            <a:r>
              <a:rPr lang="en-US" sz="1200" b="1" dirty="0" smtClean="0">
                <a:latin typeface="Arial" pitchFamily="34" charset="0"/>
                <a:cs typeface="Arial" pitchFamily="34" charset="0"/>
              </a:rPr>
              <a:t> Sunnybrook nursing home would like to take its clients (100% elderly) on a fall leaf tour, stopping at a local café for pie and coffee. The nursing home would pay for and schedule the trip. The trip would be a quality of life benefit for each individual patient. </a:t>
            </a:r>
          </a:p>
          <a:p>
            <a:pPr marL="0" indent="0">
              <a:buNone/>
            </a:pPr>
            <a:r>
              <a:rPr lang="en-US" sz="1200" b="1" dirty="0" smtClean="0">
                <a:latin typeface="Arial" pitchFamily="34" charset="0"/>
                <a:cs typeface="Arial" pitchFamily="34" charset="0"/>
              </a:rPr>
              <a:t> </a:t>
            </a:r>
          </a:p>
          <a:p>
            <a:pPr marL="0" indent="0">
              <a:buNone/>
            </a:pPr>
            <a:r>
              <a:rPr lang="en-US" sz="1200" dirty="0" smtClean="0">
                <a:latin typeface="Arial" pitchFamily="34" charset="0"/>
                <a:cs typeface="Arial" pitchFamily="34" charset="0"/>
              </a:rPr>
              <a:t>This is transportation provided by the transit agency at the request of a nursing home for exclusive use of a vehicle for a negotiated price to be paid for by the nursing home. Because a third party (Sunnybrook) is paying for and directing the service rather than the individuals, it is charter service. However, because all the clients are elderly, if the vehicle used for transportation is funded with FTA Section 5310 funds, then this is charter service for program purposes under 5310 and exempt from the charter rule. If the vehicles are not funded with Section 5310 funds, such a trip may not be provided unless (a) the transit agency has given appropriate notice to all registered charter providers and none expresses interest, (b) the transit agency provides the service for free, or (c) the nursing home can qualify as a QHSO. </a:t>
            </a:r>
          </a:p>
          <a:p>
            <a:endParaRPr lang="en-US" sz="1100" dirty="0" smtClean="0">
              <a:latin typeface="Arial" pitchFamily="34" charset="0"/>
              <a:cs typeface="Arial" pitchFamily="34" charset="0"/>
            </a:endParaRPr>
          </a:p>
        </p:txBody>
      </p:sp>
      <p:sp>
        <p:nvSpPr>
          <p:cNvPr id="4" name="TextBox 3"/>
          <p:cNvSpPr txBox="1"/>
          <p:nvPr/>
        </p:nvSpPr>
        <p:spPr>
          <a:xfrm>
            <a:off x="2681235" y="6210294"/>
            <a:ext cx="3886200" cy="646331"/>
          </a:xfrm>
          <a:prstGeom prst="rect">
            <a:avLst/>
          </a:prstGeom>
          <a:noFill/>
        </p:spPr>
        <p:txBody>
          <a:bodyPr wrap="square" rtlCol="0">
            <a:spAutoFit/>
          </a:bodyPr>
          <a:lstStyle/>
          <a:p>
            <a:pPr algn="ctr"/>
            <a:r>
              <a:rPr lang="en-US" sz="900" i="1" dirty="0" smtClean="0">
                <a:latin typeface="Arial" pitchFamily="34" charset="0"/>
                <a:cs typeface="Arial" pitchFamily="34" charset="0"/>
              </a:rPr>
              <a:t>Fact sheet provided for summary purposes only.  </a:t>
            </a:r>
          </a:p>
          <a:p>
            <a:pPr algn="ctr"/>
            <a:r>
              <a:rPr lang="en-US" sz="900" i="1" dirty="0" smtClean="0">
                <a:latin typeface="Arial" pitchFamily="34" charset="0"/>
                <a:cs typeface="Arial" pitchFamily="34" charset="0"/>
              </a:rPr>
              <a:t>Please consult regulatory text for exact requirements.</a:t>
            </a:r>
          </a:p>
          <a:p>
            <a:endParaRPr lang="en-US" dirty="0">
              <a:latin typeface="Arial" pitchFamily="34" charset="0"/>
              <a:cs typeface="Arial" pitchFamily="34" charset="0"/>
            </a:endParaRPr>
          </a:p>
        </p:txBody>
      </p:sp>
    </p:spTree>
    <p:extLst>
      <p:ext uri="{BB962C8B-B14F-4D97-AF65-F5344CB8AC3E}">
        <p14:creationId xmlns:p14="http://schemas.microsoft.com/office/powerpoint/2010/main" val="30118895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US" sz="2400" b="1" u="sng" dirty="0" smtClean="0">
                <a:latin typeface="Arial" pitchFamily="34" charset="0"/>
                <a:cs typeface="Arial" pitchFamily="34" charset="0"/>
              </a:rPr>
              <a:t>Transportation Scenarios Cont.</a:t>
            </a:r>
            <a:endParaRPr lang="en-US" sz="2400" b="1" u="sng" dirty="0">
              <a:latin typeface="Arial" pitchFamily="34" charset="0"/>
              <a:cs typeface="Arial" pitchFamily="34" charset="0"/>
            </a:endParaRPr>
          </a:p>
        </p:txBody>
      </p:sp>
      <p:sp>
        <p:nvSpPr>
          <p:cNvPr id="3" name="Content Placeholder 2"/>
          <p:cNvSpPr>
            <a:spLocks noGrp="1"/>
          </p:cNvSpPr>
          <p:nvPr>
            <p:ph idx="1"/>
          </p:nvPr>
        </p:nvSpPr>
        <p:spPr>
          <a:xfrm>
            <a:off x="457200" y="1066800"/>
            <a:ext cx="8229600" cy="5059363"/>
          </a:xfrm>
        </p:spPr>
        <p:txBody>
          <a:bodyPr>
            <a:noAutofit/>
          </a:bodyPr>
          <a:lstStyle/>
          <a:p>
            <a:pPr marL="0" indent="0">
              <a:buNone/>
            </a:pPr>
            <a:r>
              <a:rPr lang="en-US" sz="1200" b="1" dirty="0" smtClean="0">
                <a:latin typeface="Arial" pitchFamily="34" charset="0"/>
                <a:cs typeface="Arial" pitchFamily="34" charset="0"/>
              </a:rPr>
              <a:t>Scenario </a:t>
            </a:r>
            <a:r>
              <a:rPr lang="en-US" sz="1200" b="1" dirty="0">
                <a:latin typeface="Arial" pitchFamily="34" charset="0"/>
                <a:cs typeface="Arial" pitchFamily="34" charset="0"/>
              </a:rPr>
              <a:t>#4: A demand response service </a:t>
            </a:r>
            <a:r>
              <a:rPr lang="en-US" sz="1200" b="1" dirty="0" smtClean="0">
                <a:latin typeface="Arial" pitchFamily="34" charset="0"/>
                <a:cs typeface="Arial" pitchFamily="34" charset="0"/>
              </a:rPr>
              <a:t>system decides </a:t>
            </a:r>
            <a:r>
              <a:rPr lang="en-US" sz="1200" b="1" dirty="0">
                <a:latin typeface="Arial" pitchFamily="34" charset="0"/>
                <a:cs typeface="Arial" pitchFamily="34" charset="0"/>
              </a:rPr>
              <a:t>to schedule a trip to and from the State </a:t>
            </a:r>
            <a:r>
              <a:rPr lang="en-US" sz="1200" b="1" dirty="0" smtClean="0">
                <a:latin typeface="Arial" pitchFamily="34" charset="0"/>
                <a:cs typeface="Arial" pitchFamily="34" charset="0"/>
              </a:rPr>
              <a:t>Fair for residents in its community. </a:t>
            </a:r>
            <a:r>
              <a:rPr lang="en-US" sz="1200" b="1" dirty="0">
                <a:latin typeface="Arial" pitchFamily="34" charset="0"/>
                <a:cs typeface="Arial" pitchFamily="34" charset="0"/>
              </a:rPr>
              <a:t>The trip is advertised in the community, open to the public, and the regular fare is charged.</a:t>
            </a:r>
          </a:p>
          <a:p>
            <a:pPr marL="0" indent="0">
              <a:buNone/>
            </a:pPr>
            <a:endParaRPr lang="en-US" sz="900" b="1" dirty="0">
              <a:latin typeface="Arial" pitchFamily="34" charset="0"/>
              <a:cs typeface="Arial" pitchFamily="34" charset="0"/>
            </a:endParaRPr>
          </a:p>
          <a:p>
            <a:pPr marL="0" indent="0">
              <a:buNone/>
            </a:pPr>
            <a:r>
              <a:rPr lang="en-US" sz="1200" dirty="0" smtClean="0">
                <a:latin typeface="Arial" pitchFamily="34" charset="0"/>
                <a:cs typeface="Arial" pitchFamily="34" charset="0"/>
              </a:rPr>
              <a:t>The </a:t>
            </a:r>
            <a:r>
              <a:rPr lang="en-US" sz="1200" dirty="0">
                <a:latin typeface="Arial" pitchFamily="34" charset="0"/>
                <a:cs typeface="Arial" pitchFamily="34" charset="0"/>
              </a:rPr>
              <a:t>proposed service would be initiated and scheduled by the transit agency rather than scheduled by the individual customer.  </a:t>
            </a:r>
            <a:r>
              <a:rPr lang="en-US" sz="1200" dirty="0" smtClean="0">
                <a:latin typeface="Arial" pitchFamily="34" charset="0"/>
                <a:cs typeface="Arial" pitchFamily="34" charset="0"/>
              </a:rPr>
              <a:t>As long </a:t>
            </a:r>
            <a:r>
              <a:rPr lang="en-US" sz="1200" dirty="0">
                <a:latin typeface="Arial" pitchFamily="34" charset="0"/>
                <a:cs typeface="Arial" pitchFamily="34" charset="0"/>
              </a:rPr>
              <a:t>as the transit agency is initiating and scheduling the service in response to community demand, rather than in response to a third party group request, and none of the other characteristics of charter service such as premium </a:t>
            </a:r>
            <a:r>
              <a:rPr lang="en-US" sz="1200" dirty="0" smtClean="0">
                <a:latin typeface="Arial" pitchFamily="34" charset="0"/>
                <a:cs typeface="Arial" pitchFamily="34" charset="0"/>
              </a:rPr>
              <a:t> fares  or  exclusive use of the vehicle by a group are </a:t>
            </a:r>
            <a:r>
              <a:rPr lang="en-US" sz="1200" dirty="0">
                <a:latin typeface="Arial" pitchFamily="34" charset="0"/>
                <a:cs typeface="Arial" pitchFamily="34" charset="0"/>
              </a:rPr>
              <a:t>present, this type of service is acceptable and would not be considered charter service under FTA’s current regulations</a:t>
            </a:r>
            <a:r>
              <a:rPr lang="en-US" sz="1200" dirty="0" smtClean="0">
                <a:latin typeface="Arial" pitchFamily="34" charset="0"/>
                <a:cs typeface="Arial" pitchFamily="34" charset="0"/>
              </a:rPr>
              <a:t>. Furthermore, the fare cannot be subsidized in whole or in part by a third party. </a:t>
            </a:r>
          </a:p>
          <a:p>
            <a:pPr marL="0" indent="0">
              <a:buNone/>
            </a:pPr>
            <a:endParaRPr lang="en-US" sz="900" b="1" dirty="0">
              <a:latin typeface="Arial" pitchFamily="34" charset="0"/>
              <a:cs typeface="Arial" pitchFamily="34" charset="0"/>
            </a:endParaRPr>
          </a:p>
          <a:p>
            <a:pPr marL="0" indent="0">
              <a:buNone/>
            </a:pPr>
            <a:r>
              <a:rPr lang="en-US" sz="1200" b="1" dirty="0" smtClean="0">
                <a:latin typeface="Arial" pitchFamily="34" charset="0"/>
                <a:cs typeface="Arial" pitchFamily="34" charset="0"/>
              </a:rPr>
              <a:t>Scenario #5: Service from a nursing home to take some of the residents  shopping every Friday morning. The nursing home would pay for the trip (3</a:t>
            </a:r>
            <a:r>
              <a:rPr lang="en-US" sz="1200" b="1" baseline="30000" dirty="0" smtClean="0">
                <a:latin typeface="Arial" pitchFamily="34" charset="0"/>
                <a:cs typeface="Arial" pitchFamily="34" charset="0"/>
              </a:rPr>
              <a:t>rd</a:t>
            </a:r>
            <a:r>
              <a:rPr lang="en-US" sz="1200" b="1" dirty="0" smtClean="0">
                <a:latin typeface="Arial" pitchFamily="34" charset="0"/>
                <a:cs typeface="Arial" pitchFamily="34" charset="0"/>
              </a:rPr>
              <a:t> party pay) and if anyone else called in and needed a ride, and seats were available on the vehicle during that trip, the transit system would put those other individuals on the bus.</a:t>
            </a:r>
          </a:p>
          <a:p>
            <a:pPr marL="0" indent="0">
              <a:buNone/>
            </a:pPr>
            <a:endParaRPr lang="en-US" sz="900" dirty="0" smtClean="0">
              <a:latin typeface="Arial" pitchFamily="34" charset="0"/>
              <a:cs typeface="Arial" pitchFamily="34" charset="0"/>
            </a:endParaRPr>
          </a:p>
          <a:p>
            <a:pPr marL="0" indent="0">
              <a:buNone/>
            </a:pPr>
            <a:r>
              <a:rPr lang="en-US" sz="1200" dirty="0" smtClean="0">
                <a:latin typeface="Arial" pitchFamily="34" charset="0"/>
                <a:cs typeface="Arial" pitchFamily="34" charset="0"/>
              </a:rPr>
              <a:t>This is a subset of demand response service called special transportation and is not considered charter service. According to 49 CFR Section 604.3(u), ‘‘Special transportation’’ means demand response or paratransit service that is regular and continuous and is a type of ‘‘public transportation.’’</a:t>
            </a:r>
          </a:p>
          <a:p>
            <a:pPr marL="0" indent="0">
              <a:buNone/>
            </a:pPr>
            <a:endParaRPr lang="en-US" sz="900" dirty="0" smtClean="0">
              <a:latin typeface="Arial" pitchFamily="34" charset="0"/>
              <a:cs typeface="Arial" pitchFamily="34" charset="0"/>
            </a:endParaRPr>
          </a:p>
          <a:p>
            <a:pPr marL="0" indent="0">
              <a:buNone/>
            </a:pPr>
            <a:r>
              <a:rPr lang="en-US" sz="1200" b="1" dirty="0" smtClean="0">
                <a:latin typeface="Arial" pitchFamily="34" charset="0"/>
                <a:cs typeface="Arial" pitchFamily="34" charset="0"/>
              </a:rPr>
              <a:t>Scenario #6: Service from a residential house to take five neighborhood children to the public </a:t>
            </a:r>
            <a:r>
              <a:rPr lang="en-US" sz="1200" b="1" dirty="0">
                <a:latin typeface="Arial" pitchFamily="34" charset="0"/>
                <a:cs typeface="Arial" pitchFamily="34" charset="0"/>
              </a:rPr>
              <a:t>swimming </a:t>
            </a:r>
            <a:r>
              <a:rPr lang="en-US" sz="1200" b="1" dirty="0" smtClean="0">
                <a:latin typeface="Arial" pitchFamily="34" charset="0"/>
                <a:cs typeface="Arial" pitchFamily="34" charset="0"/>
              </a:rPr>
              <a:t>pool and then return them home. </a:t>
            </a:r>
            <a:endParaRPr lang="en-US" sz="900" dirty="0" smtClean="0">
              <a:latin typeface="Arial" pitchFamily="34" charset="0"/>
              <a:cs typeface="Arial" pitchFamily="34" charset="0"/>
            </a:endParaRPr>
          </a:p>
          <a:p>
            <a:pPr marL="0" indent="0">
              <a:buNone/>
            </a:pPr>
            <a:endParaRPr lang="en-US" sz="1200" dirty="0">
              <a:latin typeface="Arial" pitchFamily="34" charset="0"/>
              <a:cs typeface="Arial" pitchFamily="34" charset="0"/>
            </a:endParaRPr>
          </a:p>
          <a:p>
            <a:pPr marL="0" indent="0">
              <a:buNone/>
            </a:pPr>
            <a:r>
              <a:rPr lang="en-US" sz="1200" dirty="0" smtClean="0">
                <a:latin typeface="Arial" pitchFamily="34" charset="0"/>
                <a:cs typeface="Arial" pitchFamily="34" charset="0"/>
              </a:rPr>
              <a:t>This is demand response service to the general public. This is not considered charter service so long as each child pays his or her own individual fare and the service is arranged under the normal demand response system terms and conditions. </a:t>
            </a:r>
            <a:endParaRPr lang="en-US" sz="1200" dirty="0">
              <a:latin typeface="Arial" pitchFamily="34" charset="0"/>
              <a:cs typeface="Arial" pitchFamily="34" charset="0"/>
            </a:endParaRPr>
          </a:p>
        </p:txBody>
      </p:sp>
      <p:sp>
        <p:nvSpPr>
          <p:cNvPr id="4" name="TextBox 3"/>
          <p:cNvSpPr txBox="1"/>
          <p:nvPr/>
        </p:nvSpPr>
        <p:spPr>
          <a:xfrm>
            <a:off x="2681235" y="6210294"/>
            <a:ext cx="3886200" cy="646331"/>
          </a:xfrm>
          <a:prstGeom prst="rect">
            <a:avLst/>
          </a:prstGeom>
          <a:noFill/>
        </p:spPr>
        <p:txBody>
          <a:bodyPr wrap="square" rtlCol="0">
            <a:spAutoFit/>
          </a:bodyPr>
          <a:lstStyle/>
          <a:p>
            <a:pPr algn="ctr"/>
            <a:r>
              <a:rPr lang="en-US" sz="900" i="1" dirty="0" smtClean="0">
                <a:latin typeface="Arial" pitchFamily="34" charset="0"/>
                <a:cs typeface="Arial" pitchFamily="34" charset="0"/>
              </a:rPr>
              <a:t>Fact sheet provided for summary purposes only.  </a:t>
            </a:r>
          </a:p>
          <a:p>
            <a:pPr algn="ctr"/>
            <a:r>
              <a:rPr lang="en-US" sz="900" i="1" dirty="0" smtClean="0">
                <a:latin typeface="Arial" pitchFamily="34" charset="0"/>
                <a:cs typeface="Arial" pitchFamily="34" charset="0"/>
              </a:rPr>
              <a:t>Please consult regulatory text for exact requirements.</a:t>
            </a:r>
          </a:p>
          <a:p>
            <a:endParaRPr lang="en-US" dirty="0">
              <a:latin typeface="Arial" pitchFamily="34" charset="0"/>
              <a:cs typeface="Arial" pitchFamily="34" charset="0"/>
            </a:endParaRPr>
          </a:p>
        </p:txBody>
      </p:sp>
    </p:spTree>
    <p:extLst>
      <p:ext uri="{BB962C8B-B14F-4D97-AF65-F5344CB8AC3E}">
        <p14:creationId xmlns:p14="http://schemas.microsoft.com/office/powerpoint/2010/main" val="1615877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1387</TotalTime>
  <Words>890</Words>
  <Application>Microsoft Office PowerPoint</Application>
  <PresentationFormat>On-screen Show (4:3)</PresentationFormat>
  <Paragraphs>89</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Demand Response Service  Explained</vt:lpstr>
      <vt:lpstr>Demand Response Service Definitions</vt:lpstr>
      <vt:lpstr>PowerPoint Presentation</vt:lpstr>
      <vt:lpstr>PowerPoint Presentation</vt:lpstr>
      <vt:lpstr>  Demand Response Service v. Charter Service Compared in March 4, 2009 Federal Register (Vol. 74, No. 41, pages 9471-9473) and  NTD Reporting </vt:lpstr>
      <vt:lpstr>Transportation Scenarios</vt:lpstr>
      <vt:lpstr>Transportation Scenarios Cont.</vt:lpstr>
    </vt:vector>
  </TitlesOfParts>
  <Company>DOT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Demand Response Fact Sheet</dc:title>
  <dc:creator>michelle.hershman</dc:creator>
  <cp:lastModifiedBy>USDOT_User</cp:lastModifiedBy>
  <cp:revision>61</cp:revision>
  <cp:lastPrinted>2012-05-17T15:25:33Z</cp:lastPrinted>
  <dcterms:created xsi:type="dcterms:W3CDTF">2012-05-16T15:33:17Z</dcterms:created>
  <dcterms:modified xsi:type="dcterms:W3CDTF">2016-01-26T13:37:47Z</dcterms:modified>
</cp:coreProperties>
</file>