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83" r:id="rId2"/>
    <p:sldId id="256" r:id="rId3"/>
    <p:sldId id="274" r:id="rId4"/>
    <p:sldId id="275" r:id="rId5"/>
    <p:sldId id="278" r:id="rId6"/>
    <p:sldId id="284" r:id="rId7"/>
    <p:sldId id="291" r:id="rId8"/>
    <p:sldId id="264" r:id="rId9"/>
    <p:sldId id="285" r:id="rId10"/>
    <p:sldId id="281" r:id="rId11"/>
    <p:sldId id="289" r:id="rId12"/>
    <p:sldId id="288" r:id="rId13"/>
    <p:sldId id="292" r:id="rId14"/>
    <p:sldId id="265" r:id="rId15"/>
    <p:sldId id="267" r:id="rId16"/>
    <p:sldId id="268" r:id="rId17"/>
    <p:sldId id="269" r:id="rId18"/>
    <p:sldId id="270" r:id="rId19"/>
    <p:sldId id="290" r:id="rId20"/>
    <p:sldId id="261" r:id="rId21"/>
    <p:sldId id="260" r:id="rId22"/>
    <p:sldId id="272" r:id="rId23"/>
    <p:sldId id="257" r:id="rId24"/>
    <p:sldId id="263" r:id="rId25"/>
    <p:sldId id="287" r:id="rId26"/>
    <p:sldId id="286" r:id="rId27"/>
    <p:sldId id="271" r:id="rId28"/>
    <p:sldId id="262" r:id="rId29"/>
    <p:sldId id="258" r:id="rId30"/>
    <p:sldId id="276" r:id="rId31"/>
    <p:sldId id="277" r:id="rId32"/>
  </p:sldIdLst>
  <p:sldSz cx="9144000" cy="6858000" type="screen4x3"/>
  <p:notesSz cx="7010400" cy="92964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wn.sweet" initials="ds" lastIdx="21" clrIdx="0"/>
  <p:cmAuthor id="1" name="marci.malaster" initials="mm" lastIdx="39" clrIdx="1"/>
  <p:cmAuthor id="2" name="Randelle " initials="r" lastIdx="5" clrIdx="2"/>
  <p:cmAuthor id="3" name="dawn.sweet" initials="D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0" autoAdjust="0"/>
    <p:restoredTop sz="64452" autoAdjust="0"/>
  </p:normalViewPr>
  <p:slideViewPr>
    <p:cSldViewPr>
      <p:cViewPr varScale="1">
        <p:scale>
          <a:sx n="46" d="100"/>
          <a:sy n="46" d="100"/>
        </p:scale>
        <p:origin x="-1920" y="-90"/>
      </p:cViewPr>
      <p:guideLst>
        <p:guide orient="horz" pos="2160"/>
        <p:guide pos="2880"/>
      </p:guideLst>
    </p:cSldViewPr>
  </p:slideViewPr>
  <p:notesTextViewPr>
    <p:cViewPr>
      <p:scale>
        <a:sx n="1" d="1"/>
        <a:sy n="1" d="1"/>
      </p:scale>
      <p:origin x="0" y="0"/>
    </p:cViewPr>
  </p:notesTextViewPr>
  <p:sorterViewPr>
    <p:cViewPr>
      <p:scale>
        <a:sx n="100" d="100"/>
        <a:sy n="100" d="100"/>
      </p:scale>
      <p:origin x="0" y="1446"/>
    </p:cViewPr>
  </p:sorterViewPr>
  <p:notesViewPr>
    <p:cSldViewPr>
      <p:cViewPr varScale="1">
        <p:scale>
          <a:sx n="85" d="100"/>
          <a:sy n="85" d="100"/>
        </p:scale>
        <p:origin x="-190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lineChart>
        <c:grouping val="standard"/>
        <c:varyColors val="0"/>
        <c:ser>
          <c:idx val="0"/>
          <c:order val="0"/>
          <c:tx>
            <c:strRef>
              <c:f>Sheet1!$B$1</c:f>
              <c:strCache>
                <c:ptCount val="1"/>
                <c:pt idx="0">
                  <c:v>Prime $</c:v>
                </c:pt>
              </c:strCache>
            </c:strRef>
          </c:tx>
          <c:dLbls>
            <c:dLbl>
              <c:idx val="3"/>
              <c:layout>
                <c:manualLayout>
                  <c:x val="0"/>
                  <c:y val="-5.0508587896100784E-2"/>
                </c:manualLayout>
              </c:layout>
              <c:showLegendKey val="1"/>
              <c:showVal val="0"/>
              <c:showCatName val="0"/>
              <c:showSerName val="1"/>
              <c:showPercent val="0"/>
              <c:showBubbleSize val="0"/>
            </c:dLbl>
            <c:showLegendKey val="1"/>
            <c:showVal val="0"/>
            <c:showCatName val="0"/>
            <c:showSerName val="0"/>
            <c:showPercent val="0"/>
            <c:showBubbleSize val="0"/>
          </c:dLbls>
          <c:cat>
            <c:strRef>
              <c:f>Sheet1!$A$2:$A$5</c:f>
              <c:strCache>
                <c:ptCount val="4"/>
                <c:pt idx="0">
                  <c:v>1st</c:v>
                </c:pt>
                <c:pt idx="1">
                  <c:v>2nd</c:v>
                </c:pt>
                <c:pt idx="2">
                  <c:v>3rd</c:v>
                </c:pt>
                <c:pt idx="3">
                  <c:v>4th</c:v>
                </c:pt>
              </c:strCache>
            </c:strRef>
          </c:cat>
          <c:val>
            <c:numRef>
              <c:f>Sheet1!$B$2:$B$5</c:f>
              <c:numCache>
                <c:formatCode>General</c:formatCode>
                <c:ptCount val="4"/>
                <c:pt idx="0">
                  <c:v>60</c:v>
                </c:pt>
                <c:pt idx="1">
                  <c:v>30</c:v>
                </c:pt>
                <c:pt idx="2">
                  <c:v>15</c:v>
                </c:pt>
                <c:pt idx="3">
                  <c:v>12</c:v>
                </c:pt>
              </c:numCache>
            </c:numRef>
          </c:val>
          <c:smooth val="0"/>
        </c:ser>
        <c:ser>
          <c:idx val="1"/>
          <c:order val="1"/>
          <c:tx>
            <c:strRef>
              <c:f>Sheet1!$C$1</c:f>
              <c:strCache>
                <c:ptCount val="1"/>
                <c:pt idx="0">
                  <c:v>Sub $</c:v>
                </c:pt>
              </c:strCache>
            </c:strRef>
          </c:tx>
          <c:dLbls>
            <c:dLbl>
              <c:idx val="3"/>
              <c:dLblPos val="t"/>
              <c:showLegendKey val="1"/>
              <c:showVal val="0"/>
              <c:showCatName val="0"/>
              <c:showSerName val="1"/>
              <c:showPercent val="0"/>
              <c:showBubbleSize val="0"/>
            </c:dLbl>
            <c:showLegendKey val="0"/>
            <c:showVal val="0"/>
            <c:showCatName val="0"/>
            <c:showSerName val="0"/>
            <c:showPercent val="0"/>
            <c:showBubbleSize val="0"/>
          </c:dLbls>
          <c:cat>
            <c:strRef>
              <c:f>Sheet1!$A$2:$A$5</c:f>
              <c:strCache>
                <c:ptCount val="4"/>
                <c:pt idx="0">
                  <c:v>1st</c:v>
                </c:pt>
                <c:pt idx="1">
                  <c:v>2nd</c:v>
                </c:pt>
                <c:pt idx="2">
                  <c:v>3rd</c:v>
                </c:pt>
                <c:pt idx="3">
                  <c:v>4th</c:v>
                </c:pt>
              </c:strCache>
            </c:strRef>
          </c:cat>
          <c:val>
            <c:numRef>
              <c:f>Sheet1!$C$2:$C$5</c:f>
              <c:numCache>
                <c:formatCode>General</c:formatCode>
                <c:ptCount val="4"/>
                <c:pt idx="0">
                  <c:v>25</c:v>
                </c:pt>
                <c:pt idx="1">
                  <c:v>27</c:v>
                </c:pt>
                <c:pt idx="2">
                  <c:v>33</c:v>
                </c:pt>
                <c:pt idx="3">
                  <c:v>35</c:v>
                </c:pt>
              </c:numCache>
            </c:numRef>
          </c:val>
          <c:smooth val="0"/>
        </c:ser>
        <c:dLbls>
          <c:showLegendKey val="0"/>
          <c:showVal val="0"/>
          <c:showCatName val="0"/>
          <c:showSerName val="0"/>
          <c:showPercent val="0"/>
          <c:showBubbleSize val="0"/>
        </c:dLbls>
        <c:marker val="1"/>
        <c:smooth val="0"/>
        <c:axId val="30332416"/>
        <c:axId val="30333952"/>
      </c:lineChart>
      <c:catAx>
        <c:axId val="30332416"/>
        <c:scaling>
          <c:orientation val="minMax"/>
        </c:scaling>
        <c:delete val="0"/>
        <c:axPos val="b"/>
        <c:majorTickMark val="out"/>
        <c:minorTickMark val="none"/>
        <c:tickLblPos val="nextTo"/>
        <c:crossAx val="30333952"/>
        <c:crosses val="autoZero"/>
        <c:auto val="1"/>
        <c:lblAlgn val="ctr"/>
        <c:lblOffset val="100"/>
        <c:noMultiLvlLbl val="0"/>
      </c:catAx>
      <c:valAx>
        <c:axId val="30333952"/>
        <c:scaling>
          <c:orientation val="minMax"/>
        </c:scaling>
        <c:delete val="0"/>
        <c:axPos val="l"/>
        <c:majorGridlines/>
        <c:numFmt formatCode="General" sourceLinked="1"/>
        <c:majorTickMark val="out"/>
        <c:minorTickMark val="none"/>
        <c:tickLblPos val="nextTo"/>
        <c:crossAx val="30332416"/>
        <c:crosses val="autoZero"/>
        <c:crossBetween val="between"/>
      </c:valAx>
      <c:spPr>
        <a:solidFill>
          <a:schemeClr val="bg1">
            <a:lumMod val="95000"/>
          </a:schemeClr>
        </a:solidFill>
      </c:spPr>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40" y="0"/>
            <a:ext cx="3037840" cy="464820"/>
          </a:xfrm>
          <a:prstGeom prst="rect">
            <a:avLst/>
          </a:prstGeom>
        </p:spPr>
        <p:txBody>
          <a:bodyPr vert="horz" lIns="91440" tIns="45720" rIns="91440" bIns="45720" rtlCol="0"/>
          <a:lstStyle>
            <a:lvl1pPr algn="r">
              <a:defRPr sz="1200"/>
            </a:lvl1pPr>
          </a:lstStyle>
          <a:p>
            <a:fld id="{DDE779D6-5577-40CB-A252-EB3A7CA218CB}" type="datetimeFigureOut">
              <a:rPr lang="en-US" smtClean="0"/>
              <a:t>1/29/2014</a:t>
            </a:fld>
            <a:endParaRPr lang="en-US"/>
          </a:p>
        </p:txBody>
      </p:sp>
      <p:sp>
        <p:nvSpPr>
          <p:cNvPr id="4" name="Footer Placeholder 3"/>
          <p:cNvSpPr>
            <a:spLocks noGrp="1"/>
          </p:cNvSpPr>
          <p:nvPr>
            <p:ph type="ftr" sz="quarter" idx="2"/>
          </p:nvPr>
        </p:nvSpPr>
        <p:spPr>
          <a:xfrm>
            <a:off x="2"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40" y="8829967"/>
            <a:ext cx="3037840" cy="464820"/>
          </a:xfrm>
          <a:prstGeom prst="rect">
            <a:avLst/>
          </a:prstGeom>
        </p:spPr>
        <p:txBody>
          <a:bodyPr vert="horz" lIns="91440" tIns="45720" rIns="91440" bIns="45720" rtlCol="0" anchor="b"/>
          <a:lstStyle>
            <a:lvl1pPr algn="r">
              <a:defRPr sz="1200"/>
            </a:lvl1pPr>
          </a:lstStyle>
          <a:p>
            <a:fld id="{00D1596D-9039-4F7F-BE20-2FC9C30C20E8}" type="slidenum">
              <a:rPr lang="en-US" smtClean="0"/>
              <a:t>‹#›</a:t>
            </a:fld>
            <a:endParaRPr lang="en-US"/>
          </a:p>
        </p:txBody>
      </p:sp>
    </p:spTree>
    <p:extLst>
      <p:ext uri="{BB962C8B-B14F-4D97-AF65-F5344CB8AC3E}">
        <p14:creationId xmlns:p14="http://schemas.microsoft.com/office/powerpoint/2010/main" val="1158168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1440" tIns="45720" rIns="91440" bIns="45720" rtlCol="0"/>
          <a:lstStyle>
            <a:lvl1pPr algn="r">
              <a:defRPr sz="1200"/>
            </a:lvl1pPr>
          </a:lstStyle>
          <a:p>
            <a:fld id="{FB8C4435-5FDE-4BFF-B0E0-AB9500D2D782}" type="datetimeFigureOut">
              <a:rPr lang="en-US" smtClean="0"/>
              <a:t>1/29/2014</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1440" tIns="45720" rIns="91440" bIns="45720" rtlCol="0" anchor="b"/>
          <a:lstStyle>
            <a:lvl1pPr algn="r">
              <a:defRPr sz="1200"/>
            </a:lvl1pPr>
          </a:lstStyle>
          <a:p>
            <a:fld id="{D5095835-F434-4E52-964D-B47C51BEA652}" type="slidenum">
              <a:rPr lang="en-US" smtClean="0"/>
              <a:t>‹#›</a:t>
            </a:fld>
            <a:endParaRPr lang="en-US"/>
          </a:p>
        </p:txBody>
      </p:sp>
    </p:spTree>
    <p:extLst>
      <p:ext uri="{BB962C8B-B14F-4D97-AF65-F5344CB8AC3E}">
        <p14:creationId xmlns:p14="http://schemas.microsoft.com/office/powerpoint/2010/main" val="3209023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095835-F434-4E52-964D-B47C51BEA652}" type="slidenum">
              <a:rPr lang="en-US" smtClean="0"/>
              <a:t>1</a:t>
            </a:fld>
            <a:endParaRPr lang="en-US"/>
          </a:p>
        </p:txBody>
      </p:sp>
    </p:spTree>
    <p:extLst>
      <p:ext uri="{BB962C8B-B14F-4D97-AF65-F5344CB8AC3E}">
        <p14:creationId xmlns:p14="http://schemas.microsoft.com/office/powerpoint/2010/main" val="821787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FTA financial</a:t>
            </a:r>
            <a:r>
              <a:rPr lang="en-US" baseline="0" dirty="0" smtClean="0"/>
              <a:t> grant assistance may be used for a large variety of purposes, from purchasing supplies to designing transit projects to building transportation related structures. Direct recipients of FTA grant assistance must submit the DBE report to FTA. The report is designed to reveal the portion of all of the FTA assisted contracts that you have entered into with DBE firms. </a:t>
            </a:r>
          </a:p>
          <a:p>
            <a:endParaRPr lang="en-US" baseline="0" dirty="0" smtClean="0"/>
          </a:p>
          <a:p>
            <a:r>
              <a:rPr lang="en-US" baseline="0" dirty="0" smtClean="0"/>
              <a:t>Internal expenses such as salaries, and funds for new transit vehicles (which are reported on directly to FTA by the manufacturers) are not included in your DBE report. Likewise, you will not report </a:t>
            </a:r>
            <a:r>
              <a:rPr lang="en-US" u="sng" baseline="0" dirty="0" smtClean="0"/>
              <a:t>on grants</a:t>
            </a:r>
            <a:r>
              <a:rPr lang="en-US" baseline="0" dirty="0" smtClean="0"/>
              <a:t> that you make with a </a:t>
            </a:r>
            <a:r>
              <a:rPr lang="en-US" baseline="0" dirty="0" err="1" smtClean="0"/>
              <a:t>subgrantee</a:t>
            </a:r>
            <a:r>
              <a:rPr lang="en-US" baseline="0" dirty="0" smtClean="0"/>
              <a:t>, such as an agreement between the state of Michigan and the city of Birmingham, however you would report on any FTA assisted contracts that the city of Birmingham entered into with private third party contractors. </a:t>
            </a:r>
          </a:p>
          <a:p>
            <a:endParaRPr lang="en-US" baseline="0" dirty="0" smtClean="0"/>
          </a:p>
          <a:p>
            <a:r>
              <a:rPr lang="en-US" baseline="0" dirty="0" smtClean="0"/>
              <a:t>Your DBE report will show no activity if you and your </a:t>
            </a:r>
            <a:r>
              <a:rPr lang="en-US" baseline="0" dirty="0" err="1" smtClean="0"/>
              <a:t>subgrantees</a:t>
            </a:r>
            <a:r>
              <a:rPr lang="en-US" baseline="0" dirty="0" smtClean="0"/>
              <a:t> have not awarded any contracts or closed any contracts in a reporting period.</a:t>
            </a:r>
          </a:p>
          <a:p>
            <a:endParaRPr lang="en-US" baseline="0" dirty="0" smtClean="0"/>
          </a:p>
          <a:p>
            <a:r>
              <a:rPr lang="en-US" baseline="0" dirty="0" smtClean="0"/>
              <a:t>We have learned through conversations, that some grantees believe that you must only report on contracts for which they have established a “DBE contract goal” or only on contracts with DBEs. Likewise, a grantee has stated that they have placed all zeroes on their DBE report because they have a zero percent goal. These are not reasons to show zero activity on your DBE report.  </a:t>
            </a:r>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&lt;advance slide&gt;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t>Add slide with zero activity…that multiplies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5095835-F434-4E52-964D-B47C51BEA652}" type="slidenum">
              <a:rPr lang="en-US" smtClean="0"/>
              <a:t>10</a:t>
            </a:fld>
            <a:endParaRPr lang="en-US"/>
          </a:p>
        </p:txBody>
      </p:sp>
    </p:spTree>
    <p:extLst>
      <p:ext uri="{BB962C8B-B14F-4D97-AF65-F5344CB8AC3E}">
        <p14:creationId xmlns:p14="http://schemas.microsoft.com/office/powerpoint/2010/main" val="3080144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must report on all FTA assisted contracts that are “DBE Program eligible” even if you did not consider them when you created your overall goal methodology.* Remember, when you establish your goal…you are considering the “reasonably anticipated contracting opportunities.” When you are submitting DBE reports, you are reporting on what has actually happened. </a:t>
            </a:r>
          </a:p>
          <a:p>
            <a:endParaRPr lang="en-US" baseline="0" dirty="0" smtClean="0"/>
          </a:p>
          <a:p>
            <a:r>
              <a:rPr lang="en-US" baseline="0" dirty="0" smtClean="0"/>
              <a:t>* (except in special circumstances such as when you establish a project specific DBE goal with FTA approval. In those instances, please contact your Regional Civil Rights Officer for additional guidance). </a:t>
            </a:r>
          </a:p>
          <a:p>
            <a:endParaRPr lang="en-US" dirty="0"/>
          </a:p>
        </p:txBody>
      </p:sp>
      <p:sp>
        <p:nvSpPr>
          <p:cNvPr id="4" name="Slide Number Placeholder 3"/>
          <p:cNvSpPr>
            <a:spLocks noGrp="1"/>
          </p:cNvSpPr>
          <p:nvPr>
            <p:ph type="sldNum" sz="quarter" idx="10"/>
          </p:nvPr>
        </p:nvSpPr>
        <p:spPr/>
        <p:txBody>
          <a:bodyPr/>
          <a:lstStyle/>
          <a:p>
            <a:fld id="{D5095835-F434-4E52-964D-B47C51BEA652}" type="slidenum">
              <a:rPr lang="en-US" smtClean="0"/>
              <a:t>11</a:t>
            </a:fld>
            <a:endParaRPr lang="en-US"/>
          </a:p>
        </p:txBody>
      </p:sp>
    </p:spTree>
    <p:extLst>
      <p:ext uri="{BB962C8B-B14F-4D97-AF65-F5344CB8AC3E}">
        <p14:creationId xmlns:p14="http://schemas.microsoft.com/office/powerpoint/2010/main" val="792757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DBE Report</a:t>
            </a:r>
            <a:r>
              <a:rPr lang="en-US" baseline="0" dirty="0" smtClean="0"/>
              <a:t> will contain contract information from a wide variety of contracts including micro purchases under $3000, small purchases and competitive bids. </a:t>
            </a:r>
          </a:p>
          <a:p>
            <a:endParaRPr lang="en-US" baseline="0" dirty="0" smtClean="0"/>
          </a:p>
          <a:p>
            <a:r>
              <a:rPr lang="en-US" baseline="0" dirty="0" smtClean="0"/>
              <a:t>Your report will reflect the contract activity at the time of “Award” or the start of the contract, or when there is a “notice to proceed.” You will also report on a contract once it is Paid/Complete or when final payment is made or the project has been accepted.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Your DBE report</a:t>
            </a:r>
            <a:r>
              <a:rPr lang="en-US" baseline="0" dirty="0" smtClean="0"/>
              <a:t> follows the life of the prime contract or direct agreement for goods or services,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If </a:t>
            </a:r>
            <a:r>
              <a:rPr lang="en-US" baseline="0" dirty="0" smtClean="0"/>
              <a:t>someone is performing a service for you…it is likely that it will happen over a long period of time. </a:t>
            </a:r>
          </a:p>
          <a:p>
            <a:endParaRPr lang="en-US" baseline="0" dirty="0" smtClean="0"/>
          </a:p>
          <a:p>
            <a:r>
              <a:rPr lang="en-US" baseline="0" dirty="0" smtClean="0"/>
              <a:t>Comparatively, a purchase of goods can begin and end within a short period of time.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&lt;advance slide&gt;</a:t>
            </a:r>
          </a:p>
          <a:p>
            <a:endParaRPr lang="en-US" dirty="0"/>
          </a:p>
        </p:txBody>
      </p:sp>
      <p:sp>
        <p:nvSpPr>
          <p:cNvPr id="4" name="Slide Number Placeholder 3"/>
          <p:cNvSpPr>
            <a:spLocks noGrp="1"/>
          </p:cNvSpPr>
          <p:nvPr>
            <p:ph type="sldNum" sz="quarter" idx="10"/>
          </p:nvPr>
        </p:nvSpPr>
        <p:spPr/>
        <p:txBody>
          <a:bodyPr/>
          <a:lstStyle/>
          <a:p>
            <a:fld id="{D5095835-F434-4E52-964D-B47C51BEA652}" type="slidenum">
              <a:rPr lang="en-US" smtClean="0"/>
              <a:t>12</a:t>
            </a:fld>
            <a:endParaRPr lang="en-US"/>
          </a:p>
        </p:txBody>
      </p:sp>
    </p:spTree>
    <p:extLst>
      <p:ext uri="{BB962C8B-B14F-4D97-AF65-F5344CB8AC3E}">
        <p14:creationId xmlns:p14="http://schemas.microsoft.com/office/powerpoint/2010/main" val="3620141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prime contract dollar fields (8a, 12a &amp; 13a are the fields you will complete) should include the total FTA share of all contracts. Every other dollar field in these sections are a subset of the prime contracting dollar fields.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 error FTA frequently sees is grantees mistakenly reporting on individual payments throughout the life of the contract OR reporting on subsequently issued subcontracts that belong to a prime contract from a prior period. </a:t>
            </a:r>
          </a:p>
          <a:p>
            <a:endParaRPr lang="en-US" baseline="0" dirty="0" smtClean="0"/>
          </a:p>
          <a:p>
            <a:r>
              <a:rPr lang="en-US" baseline="0" dirty="0" smtClean="0"/>
              <a:t>By not following the life of the prime contract, you have the potential to either overstate or understate your DBE participation. </a:t>
            </a:r>
            <a:endParaRPr lang="en-US" dirty="0"/>
          </a:p>
        </p:txBody>
      </p:sp>
      <p:sp>
        <p:nvSpPr>
          <p:cNvPr id="4" name="Slide Number Placeholder 3"/>
          <p:cNvSpPr>
            <a:spLocks noGrp="1"/>
          </p:cNvSpPr>
          <p:nvPr>
            <p:ph type="sldNum" sz="quarter" idx="10"/>
          </p:nvPr>
        </p:nvSpPr>
        <p:spPr/>
        <p:txBody>
          <a:bodyPr/>
          <a:lstStyle/>
          <a:p>
            <a:fld id="{D5095835-F434-4E52-964D-B47C51BEA652}" type="slidenum">
              <a:rPr lang="en-US" smtClean="0"/>
              <a:t>13</a:t>
            </a:fld>
            <a:endParaRPr lang="en-US"/>
          </a:p>
        </p:txBody>
      </p:sp>
    </p:spTree>
    <p:extLst>
      <p:ext uri="{BB962C8B-B14F-4D97-AF65-F5344CB8AC3E}">
        <p14:creationId xmlns:p14="http://schemas.microsoft.com/office/powerpoint/2010/main" val="1540440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[click] The most important comparison on the DBE report is total dollars to DBEs compared with the total dollars awarded. Dividing these two figures gives you the percentage of dollars awarded to DBE firms.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Reporting off of the timeline of the prime contract may be identifiable by an irregularly low percentage level of DBE participation, or an impossibly high level of participation [click].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&lt;advance slide&gt;</a:t>
            </a:r>
          </a:p>
          <a:p>
            <a:endParaRPr lang="en-US" baseline="0" dirty="0" smtClean="0"/>
          </a:p>
        </p:txBody>
      </p:sp>
      <p:sp>
        <p:nvSpPr>
          <p:cNvPr id="4" name="Slide Number Placeholder 3"/>
          <p:cNvSpPr>
            <a:spLocks noGrp="1"/>
          </p:cNvSpPr>
          <p:nvPr>
            <p:ph type="sldNum" sz="quarter" idx="10"/>
          </p:nvPr>
        </p:nvSpPr>
        <p:spPr/>
        <p:txBody>
          <a:bodyPr/>
          <a:lstStyle/>
          <a:p>
            <a:fld id="{D5095835-F434-4E52-964D-B47C51BEA652}" type="slidenum">
              <a:rPr lang="en-US" smtClean="0"/>
              <a:t>14</a:t>
            </a:fld>
            <a:endParaRPr lang="en-US" dirty="0"/>
          </a:p>
        </p:txBody>
      </p:sp>
    </p:spTree>
    <p:extLst>
      <p:ext uri="{BB962C8B-B14F-4D97-AF65-F5344CB8AC3E}">
        <p14:creationId xmlns:p14="http://schemas.microsoft.com/office/powerpoint/2010/main" val="1464587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you award a prime contract, you will enter information in the Awards section of the report [click]. You will populate the total FTA share of your prime contract on Line 8 [click]. All of the other contracting activity in the “Awards” section, such as subcontracts awarded or contracts awarded to DBEs, should relate to the prime contracts you have reported on in field 8a.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further evidenced by the “black mark” that appears on the total line, which reveals that you should not add 8a (total prime contract dollars) and 9a (total subcontract dollars) together to make “total dollars”</a:t>
            </a:r>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&lt;advance slide&gt;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5095835-F434-4E52-964D-B47C51BEA652}" type="slidenum">
              <a:rPr lang="en-US" smtClean="0"/>
              <a:t>15</a:t>
            </a:fld>
            <a:endParaRPr lang="en-US" dirty="0"/>
          </a:p>
        </p:txBody>
      </p:sp>
    </p:spTree>
    <p:extLst>
      <p:ext uri="{BB962C8B-B14F-4D97-AF65-F5344CB8AC3E}">
        <p14:creationId xmlns:p14="http://schemas.microsoft.com/office/powerpoint/2010/main" val="1372191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Your report will contain the full FTA share of all contracts awarded in 8a.</a:t>
            </a:r>
            <a:r>
              <a:rPr lang="en-US" baseline="0" dirty="0" smtClean="0"/>
              <a:t> </a:t>
            </a:r>
          </a:p>
          <a:p>
            <a:endParaRPr lang="en-US" baseline="0" dirty="0" smtClean="0"/>
          </a:p>
          <a:p>
            <a:r>
              <a:rPr lang="en-US" baseline="0" dirty="0" smtClean="0"/>
              <a:t>[click] The total value of subcontracts in dollars is a subset of 8a, and should be included in 9a [click]. </a:t>
            </a:r>
          </a:p>
          <a:p>
            <a:endParaRPr lang="en-US" baseline="0" dirty="0" smtClean="0"/>
          </a:p>
          <a:p>
            <a:r>
              <a:rPr lang="en-US" baseline="0" dirty="0" smtClean="0"/>
              <a:t>8a will be larger than any other value within this section of the report. Notice in our example however that 9b is greater than 9a. In this case, our one prime contractor has awarded 7 contracts to subcontractors and/or sub-suppliers. </a:t>
            </a:r>
          </a:p>
          <a:p>
            <a:endParaRPr lang="en-US" baseline="0" dirty="0" smtClean="0"/>
          </a:p>
          <a:p>
            <a:r>
              <a:rPr lang="en-US" baseline="0" dirty="0" smtClean="0"/>
              <a:t>[click] The DBE dollar fields are a subset of total dollars, whether on the prime contracts line or the subcontracts line. </a:t>
            </a:r>
          </a:p>
          <a:p>
            <a:endParaRPr lang="en-US" baseline="0" dirty="0" smtClean="0"/>
          </a:p>
          <a:p>
            <a:r>
              <a:rPr lang="en-US" baseline="0" dirty="0" smtClean="0"/>
              <a:t>If we were to extend this view further, we will see that the breakdown between Race Conscious and Race Neutral DBE Awards are a subset of Total Dollars to DBEs, which once again are a subset of Total Dollars.</a:t>
            </a:r>
          </a:p>
          <a:p>
            <a:endParaRPr lang="en-US" baseline="0" dirty="0" smtClean="0"/>
          </a:p>
          <a:p>
            <a:r>
              <a:rPr lang="en-US" baseline="0" dirty="0" smtClean="0"/>
              <a:t>If you award contracts or subcontracts to DBEs you must complete the Ethnicity and Gender Breakdown section.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&lt;advance slide&gt;</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5095835-F434-4E52-964D-B47C51BEA652}" type="slidenum">
              <a:rPr lang="en-US" smtClean="0"/>
              <a:t>16</a:t>
            </a:fld>
            <a:endParaRPr lang="en-US"/>
          </a:p>
        </p:txBody>
      </p:sp>
    </p:spTree>
    <p:extLst>
      <p:ext uri="{BB962C8B-B14F-4D97-AF65-F5344CB8AC3E}">
        <p14:creationId xmlns:p14="http://schemas.microsoft.com/office/powerpoint/2010/main" val="661868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prime</a:t>
            </a:r>
            <a:r>
              <a:rPr lang="en-US" baseline="0" dirty="0" smtClean="0"/>
              <a:t> </a:t>
            </a:r>
            <a:r>
              <a:rPr lang="en-US" dirty="0" smtClean="0"/>
              <a:t>contracts close in</a:t>
            </a:r>
            <a:r>
              <a:rPr lang="en-US" baseline="0" dirty="0" smtClean="0"/>
              <a:t> a future period, [click] it will appear in the section titled Actual Payments on Contracts Completed this Reporting Period, or on Lines 12 thru 14, [click]</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have seen reports, where the user will report only the dollars to DBEs in this section, or they will attempt to calculate the DBE participation needed to meet the goal, by multiplying their DBE goal with another value on this form.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next slide will show you how to appropriately complete this section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&lt;advance slide&gt;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5095835-F434-4E52-964D-B47C51BEA652}" type="slidenum">
              <a:rPr lang="en-US" smtClean="0"/>
              <a:t>17</a:t>
            </a:fld>
            <a:endParaRPr lang="en-US"/>
          </a:p>
        </p:txBody>
      </p:sp>
    </p:spTree>
    <p:extLst>
      <p:ext uri="{BB962C8B-B14F-4D97-AF65-F5344CB8AC3E}">
        <p14:creationId xmlns:p14="http://schemas.microsoft.com/office/powerpoint/2010/main" val="2095292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our example, when the prime contract completes t</a:t>
            </a:r>
            <a:r>
              <a:rPr lang="en-US" dirty="0" smtClean="0"/>
              <a:t>he number of prime contracts will refer to the 1 prime contract that we awarded in our</a:t>
            </a:r>
            <a:r>
              <a:rPr lang="en-US" baseline="0" dirty="0" smtClean="0"/>
              <a:t> previous example. </a:t>
            </a:r>
            <a:endParaRPr lang="en-US" dirty="0" smtClean="0"/>
          </a:p>
          <a:p>
            <a:endParaRPr lang="en-US" baseline="0" dirty="0" smtClean="0"/>
          </a:p>
          <a:p>
            <a:r>
              <a:rPr lang="en-US" baseline="0" dirty="0" smtClean="0"/>
              <a:t>Notice here that we have chosen line 12, Race Conscious. </a:t>
            </a:r>
          </a:p>
          <a:p>
            <a:endParaRPr lang="en-US" baseline="0" dirty="0" smtClean="0"/>
          </a:p>
          <a:p>
            <a:r>
              <a:rPr lang="en-US" baseline="0" dirty="0" smtClean="0"/>
              <a:t>You will choose the line “Race Conscious” if you established contract goals with contract award. </a:t>
            </a:r>
          </a:p>
          <a:p>
            <a:r>
              <a:rPr lang="en-US" baseline="0" dirty="0" smtClean="0"/>
              <a:t>You will choose the line “Race Neutral” if you did not establish contract goals. </a:t>
            </a:r>
            <a:endParaRPr lang="en-US" dirty="0" smtClean="0"/>
          </a:p>
          <a:p>
            <a:endParaRPr lang="en-US" dirty="0" smtClean="0"/>
          </a:p>
          <a:p>
            <a:r>
              <a:rPr lang="en-US" dirty="0" smtClean="0"/>
              <a:t>The same rules apply as before</a:t>
            </a:r>
            <a:r>
              <a:rPr lang="en-US" baseline="0" dirty="0" smtClean="0"/>
              <a:t> [click]</a:t>
            </a:r>
          </a:p>
          <a:p>
            <a:endParaRPr lang="en-US" dirty="0" smtClean="0"/>
          </a:p>
          <a:p>
            <a:r>
              <a:rPr lang="en-US" dirty="0" smtClean="0"/>
              <a:t>The total dollars</a:t>
            </a:r>
            <a:r>
              <a:rPr lang="en-US" baseline="0" dirty="0" smtClean="0"/>
              <a:t> will reference the total dollars paid to all of those contractors who worked on that project…</a:t>
            </a:r>
          </a:p>
          <a:p>
            <a:endParaRPr lang="en-US" baseline="0" dirty="0" smtClean="0"/>
          </a:p>
          <a:p>
            <a:r>
              <a:rPr lang="en-US" baseline="0" dirty="0" smtClean="0"/>
              <a:t>DBE participation needed to meet the goal in dollars, field 12c represents the amount committed to meeting your contract goal</a:t>
            </a:r>
          </a:p>
          <a:p>
            <a:endParaRPr lang="en-US" baseline="0" dirty="0" smtClean="0"/>
          </a:p>
          <a:p>
            <a:r>
              <a:rPr lang="en-US" baseline="0" dirty="0" smtClean="0"/>
              <a:t>And the DBE dollars in column D are a subset of the total dollar values, the amount of which has actually been paid to DBE prime and subcontractors.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small purchases, you might award and pay/complete a contract in the same period. For a simple example, if you were to purchase a “plotting machine” from a maker of fine printing and copying machines…the time of award could be considered “the time that you request your machine” and the completion time could be considered as “when the exchange for cash and supplies is made.”</a:t>
            </a:r>
          </a:p>
          <a:p>
            <a:endParaRPr lang="en-US" baseline="0" dirty="0" smtClean="0"/>
          </a:p>
          <a:p>
            <a:r>
              <a:rPr lang="en-US" baseline="0" dirty="0" smtClean="0"/>
              <a:t>&lt;advance slide&gt;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5095835-F434-4E52-964D-B47C51BEA652}" type="slidenum">
              <a:rPr lang="en-US" smtClean="0"/>
              <a:t>18</a:t>
            </a:fld>
            <a:endParaRPr lang="en-US"/>
          </a:p>
        </p:txBody>
      </p:sp>
    </p:spTree>
    <p:extLst>
      <p:ext uri="{BB962C8B-B14F-4D97-AF65-F5344CB8AC3E}">
        <p14:creationId xmlns:p14="http://schemas.microsoft.com/office/powerpoint/2010/main" val="4150232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to</a:t>
            </a:r>
            <a:r>
              <a:rPr lang="en-US" baseline="0" dirty="0" smtClean="0"/>
              <a:t> 10 minutes for questions…</a:t>
            </a:r>
            <a:endParaRPr lang="en-US" dirty="0"/>
          </a:p>
        </p:txBody>
      </p:sp>
      <p:sp>
        <p:nvSpPr>
          <p:cNvPr id="4" name="Slide Number Placeholder 3"/>
          <p:cNvSpPr>
            <a:spLocks noGrp="1"/>
          </p:cNvSpPr>
          <p:nvPr>
            <p:ph type="sldNum" sz="quarter" idx="10"/>
          </p:nvPr>
        </p:nvSpPr>
        <p:spPr/>
        <p:txBody>
          <a:bodyPr/>
          <a:lstStyle/>
          <a:p>
            <a:fld id="{D5095835-F434-4E52-964D-B47C51BEA652}" type="slidenum">
              <a:rPr lang="en-US" smtClean="0"/>
              <a:t>19</a:t>
            </a:fld>
            <a:endParaRPr lang="en-US"/>
          </a:p>
        </p:txBody>
      </p:sp>
    </p:spTree>
    <p:extLst>
      <p:ext uri="{BB962C8B-B14F-4D97-AF65-F5344CB8AC3E}">
        <p14:creationId xmlns:p14="http://schemas.microsoft.com/office/powerpoint/2010/main" val="2481247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FTA and DOT's goal is to ensure that the agency and its recipients accurately reflect goal attainment for the program. We must prove the program has benefits; DBE reporting is one way to show this. </a:t>
            </a:r>
          </a:p>
          <a:p>
            <a:endParaRPr lang="en-US" dirty="0" smtClean="0"/>
          </a:p>
          <a:p>
            <a:r>
              <a:rPr lang="en-US" dirty="0" smtClean="0"/>
              <a:t>The numbers are linked and are checked for anomalies, so that we may share information about the program </a:t>
            </a:r>
            <a:r>
              <a:rPr lang="en-US" dirty="0" err="1" smtClean="0"/>
              <a:t>wth</a:t>
            </a:r>
            <a:r>
              <a:rPr lang="en-US" dirty="0" smtClean="0"/>
              <a:t> interested parties, such as Congress as well as the public. </a:t>
            </a:r>
            <a:endParaRPr lang="en-US" dirty="0"/>
          </a:p>
        </p:txBody>
      </p:sp>
      <p:sp>
        <p:nvSpPr>
          <p:cNvPr id="4" name="Slide Number Placeholder 3"/>
          <p:cNvSpPr>
            <a:spLocks noGrp="1"/>
          </p:cNvSpPr>
          <p:nvPr>
            <p:ph type="sldNum" sz="quarter" idx="10"/>
          </p:nvPr>
        </p:nvSpPr>
        <p:spPr/>
        <p:txBody>
          <a:bodyPr/>
          <a:lstStyle/>
          <a:p>
            <a:fld id="{D5095835-F434-4E52-964D-B47C51BEA652}" type="slidenum">
              <a:rPr lang="en-US" smtClean="0"/>
              <a:t>2</a:t>
            </a:fld>
            <a:endParaRPr lang="en-US"/>
          </a:p>
        </p:txBody>
      </p:sp>
    </p:spTree>
    <p:extLst>
      <p:ext uri="{BB962C8B-B14F-4D97-AF65-F5344CB8AC3E}">
        <p14:creationId xmlns:p14="http://schemas.microsoft.com/office/powerpoint/2010/main" val="3894373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r>
              <a:rPr lang="en-US" dirty="0" smtClean="0"/>
              <a:t>When looking at</a:t>
            </a:r>
            <a:r>
              <a:rPr lang="en-US" baseline="0" dirty="0" smtClean="0"/>
              <a:t> a DBE report, which shows that all of the payments on completed contracts were paid to DBE firms, yet only a portion were awarded to DBEs, it triggers questions for our review team. </a:t>
            </a:r>
          </a:p>
          <a:p>
            <a:endParaRPr lang="en-US" baseline="0" dirty="0" smtClean="0"/>
          </a:p>
          <a:p>
            <a:r>
              <a:rPr lang="en-US" baseline="0" dirty="0" smtClean="0"/>
              <a:t>We’ll talk more about the issue with the race-conscious dollar values, [click] total and total to DBEs being equal shortly. </a:t>
            </a:r>
          </a:p>
          <a:p>
            <a:endParaRPr lang="en-US" baseline="0" dirty="0" smtClean="0"/>
          </a:p>
          <a:p>
            <a:r>
              <a:rPr lang="en-US" baseline="0" dirty="0" smtClean="0"/>
              <a:t>Right now, I want to focus on the fact [click] that the submitter of this report has stated that they award 11.5% of their contracts to DBE prime and subcontractors, however, ALL of the contracts that closed have been paid to DBEs as evidenced by the 100% participation. </a:t>
            </a:r>
            <a:r>
              <a:rPr lang="en-US" b="1" i="1" baseline="0" dirty="0" smtClean="0"/>
              <a:t>&lt;add click?&gt;</a:t>
            </a:r>
          </a:p>
          <a:p>
            <a:endParaRPr lang="en-US" baseline="0" dirty="0" smtClean="0"/>
          </a:p>
          <a:p>
            <a:r>
              <a:rPr lang="en-US" baseline="0" dirty="0" smtClean="0"/>
              <a:t>While this may be true in some instances, sometimes only the contracts to DBEs will close in a given period, if this happens over several periods we believe that the reporter is only reporting on the total dollar value paid to DBE contractors, rather than reporting on payments made to all contractors as required. The FTA reviewer will contact you for clarification.  </a:t>
            </a:r>
          </a:p>
          <a:p>
            <a:endParaRPr lang="en-US" baseline="0" dirty="0" smtClean="0"/>
          </a:p>
          <a:p>
            <a:r>
              <a:rPr lang="en-US" baseline="0" dirty="0" smtClean="0"/>
              <a:t>&lt;advance slide&gt;</a:t>
            </a:r>
            <a:endParaRPr lang="en-US" dirty="0"/>
          </a:p>
        </p:txBody>
      </p:sp>
      <p:sp>
        <p:nvSpPr>
          <p:cNvPr id="4" name="Slide Number Placeholder 3"/>
          <p:cNvSpPr>
            <a:spLocks noGrp="1"/>
          </p:cNvSpPr>
          <p:nvPr>
            <p:ph type="sldNum" sz="quarter" idx="10"/>
          </p:nvPr>
        </p:nvSpPr>
        <p:spPr/>
        <p:txBody>
          <a:bodyPr/>
          <a:lstStyle/>
          <a:p>
            <a:fld id="{D5095835-F434-4E52-964D-B47C51BEA652}" type="slidenum">
              <a:rPr lang="en-US" smtClean="0"/>
              <a:t>20</a:t>
            </a:fld>
            <a:endParaRPr lang="en-US"/>
          </a:p>
        </p:txBody>
      </p:sp>
    </p:spTree>
    <p:extLst>
      <p:ext uri="{BB962C8B-B14F-4D97-AF65-F5344CB8AC3E}">
        <p14:creationId xmlns:p14="http://schemas.microsoft.com/office/powerpoint/2010/main" val="3294623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r>
              <a:rPr lang="en-US" dirty="0" smtClean="0"/>
              <a:t>FTA reviewers are trained to notice when a large</a:t>
            </a:r>
            <a:r>
              <a:rPr lang="en-US" baseline="0" dirty="0" smtClean="0"/>
              <a:t> number of contracts are reported as either awarded or paid/complete in a period. They know that the submitter is most likely reporting that they have conducted mostly transactions for goods/supplies. </a:t>
            </a:r>
          </a:p>
          <a:p>
            <a:endParaRPr lang="en-US" baseline="0" dirty="0" smtClean="0"/>
          </a:p>
          <a:p>
            <a:r>
              <a:rPr lang="en-US" baseline="0" dirty="0" smtClean="0"/>
              <a:t>They will also notice when there appear to be discrepancies [click]. In this case, it is possible, that 202 contracts have both been awarded and paid/complete in the same period, it is also possible, but not highly probable, that the 202 contracts have the same dollar value </a:t>
            </a:r>
            <a:r>
              <a:rPr lang="en-US" u="sng" baseline="0" dirty="0" smtClean="0"/>
              <a:t>unless they are the same contracts</a:t>
            </a:r>
            <a:r>
              <a:rPr lang="en-US" baseline="0" dirty="0" smtClean="0"/>
              <a:t>. </a:t>
            </a:r>
          </a:p>
          <a:p>
            <a:endParaRPr lang="en-US" baseline="0" dirty="0" smtClean="0"/>
          </a:p>
          <a:p>
            <a:r>
              <a:rPr lang="en-US" baseline="0" dirty="0" smtClean="0"/>
              <a:t>When an FTA reviewer sees this, and also sees [click] a difference between the amount awarded to DBEs and the amount paid to DBEs, they will ask questions to verify whether the correct information has been entered. </a:t>
            </a:r>
          </a:p>
          <a:p>
            <a:endParaRPr lang="en-US" baseline="0" dirty="0" smtClean="0"/>
          </a:p>
          <a:p>
            <a:r>
              <a:rPr lang="en-US" dirty="0" smtClean="0"/>
              <a:t>&lt;advance slide&gt;</a:t>
            </a:r>
            <a:endParaRPr lang="en-US" dirty="0"/>
          </a:p>
        </p:txBody>
      </p:sp>
      <p:sp>
        <p:nvSpPr>
          <p:cNvPr id="4" name="Slide Number Placeholder 3"/>
          <p:cNvSpPr>
            <a:spLocks noGrp="1"/>
          </p:cNvSpPr>
          <p:nvPr>
            <p:ph type="sldNum" sz="quarter" idx="10"/>
          </p:nvPr>
        </p:nvSpPr>
        <p:spPr/>
        <p:txBody>
          <a:bodyPr/>
          <a:lstStyle/>
          <a:p>
            <a:fld id="{D5095835-F434-4E52-964D-B47C51BEA652}" type="slidenum">
              <a:rPr lang="en-US" smtClean="0"/>
              <a:t>21</a:t>
            </a:fld>
            <a:endParaRPr lang="en-US"/>
          </a:p>
        </p:txBody>
      </p:sp>
    </p:spTree>
    <p:extLst>
      <p:ext uri="{BB962C8B-B14F-4D97-AF65-F5344CB8AC3E}">
        <p14:creationId xmlns:p14="http://schemas.microsoft.com/office/powerpoint/2010/main" val="3900567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example, if these are the same 202 contracts then we should see DBE Participation listed in the Awards section as well. The contracts awarded to DBEs should also be separated by Ethnicity and Gender on lines 10 &amp; 11 as well.  </a:t>
            </a:r>
            <a:endParaRPr lang="en-US" dirty="0"/>
          </a:p>
        </p:txBody>
      </p:sp>
      <p:sp>
        <p:nvSpPr>
          <p:cNvPr id="4" name="Slide Number Placeholder 3"/>
          <p:cNvSpPr>
            <a:spLocks noGrp="1"/>
          </p:cNvSpPr>
          <p:nvPr>
            <p:ph type="sldNum" sz="quarter" idx="10"/>
          </p:nvPr>
        </p:nvSpPr>
        <p:spPr/>
        <p:txBody>
          <a:bodyPr/>
          <a:lstStyle/>
          <a:p>
            <a:fld id="{D5095835-F434-4E52-964D-B47C51BEA652}" type="slidenum">
              <a:rPr lang="en-US" smtClean="0"/>
              <a:t>22</a:t>
            </a:fld>
            <a:endParaRPr lang="en-US"/>
          </a:p>
        </p:txBody>
      </p:sp>
    </p:spTree>
    <p:extLst>
      <p:ext uri="{BB962C8B-B14F-4D97-AF65-F5344CB8AC3E}">
        <p14:creationId xmlns:p14="http://schemas.microsoft.com/office/powerpoint/2010/main" val="3976754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r>
              <a:rPr lang="en-US" dirty="0" smtClean="0"/>
              <a:t>Sometimes, reporters</a:t>
            </a:r>
            <a:r>
              <a:rPr lang="en-US" baseline="0" dirty="0" smtClean="0"/>
              <a:t> will make keying errors when submitting a report.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this example, while the submitter has listed a total value for prime </a:t>
            </a:r>
            <a:r>
              <a:rPr lang="en-US" dirty="0" smtClean="0"/>
              <a:t>contracts awarded this period (8a) [click] they have not listed a value</a:t>
            </a:r>
            <a:r>
              <a:rPr lang="en-US" baseline="0" dirty="0" smtClean="0"/>
              <a:t> for </a:t>
            </a:r>
            <a:r>
              <a:rPr lang="en-US" dirty="0" smtClean="0"/>
              <a:t>the number of prime contracts that this represents in (8b). If values are included in column A then values are needed in column B, and vice versa. </a:t>
            </a:r>
          </a:p>
          <a:p>
            <a:endParaRPr lang="en-US" dirty="0" smtClean="0"/>
          </a:p>
          <a:p>
            <a:endParaRPr lang="en-US" dirty="0" smtClean="0"/>
          </a:p>
          <a:p>
            <a:r>
              <a:rPr lang="en-US" dirty="0" smtClean="0"/>
              <a:t>&lt;advance slide&gt;</a:t>
            </a:r>
            <a:endParaRPr lang="en-US" dirty="0"/>
          </a:p>
        </p:txBody>
      </p:sp>
      <p:sp>
        <p:nvSpPr>
          <p:cNvPr id="4" name="Slide Number Placeholder 3"/>
          <p:cNvSpPr>
            <a:spLocks noGrp="1"/>
          </p:cNvSpPr>
          <p:nvPr>
            <p:ph type="sldNum" sz="quarter" idx="10"/>
          </p:nvPr>
        </p:nvSpPr>
        <p:spPr/>
        <p:txBody>
          <a:bodyPr/>
          <a:lstStyle/>
          <a:p>
            <a:fld id="{D5095835-F434-4E52-964D-B47C51BEA652}" type="slidenum">
              <a:rPr lang="en-US" smtClean="0"/>
              <a:t>23</a:t>
            </a:fld>
            <a:endParaRPr lang="en-US"/>
          </a:p>
        </p:txBody>
      </p:sp>
    </p:spTree>
    <p:extLst>
      <p:ext uri="{BB962C8B-B14F-4D97-AF65-F5344CB8AC3E}">
        <p14:creationId xmlns:p14="http://schemas.microsoft.com/office/powerpoint/2010/main" val="724679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r>
              <a:rPr lang="en-US" dirty="0" smtClean="0"/>
              <a:t>The same holds</a:t>
            </a:r>
            <a:r>
              <a:rPr lang="en-US" baseline="0" dirty="0" smtClean="0"/>
              <a:t> true on the subcontracts line. [click]</a:t>
            </a:r>
          </a:p>
          <a:p>
            <a:endParaRPr lang="en-US" baseline="0" dirty="0" smtClean="0"/>
          </a:p>
          <a:p>
            <a:r>
              <a:rPr lang="en-US" baseline="0" dirty="0" smtClean="0"/>
              <a:t>However, this example helps us show another error. Total dollars and total number of contracts to DBEs are a subset of the total dollars and total number of contracts awarded. In our example here, if the total number of subcontracts to DBEs (field 9d) is greater than zero [click], then the total number of subcontracts awarded (field 9b) must also be greater than zero. The total number of subcontracts will be greater than or equal to the total number of subcontracts to DBEs. </a:t>
            </a:r>
            <a:endParaRPr lang="en-US" dirty="0"/>
          </a:p>
        </p:txBody>
      </p:sp>
      <p:sp>
        <p:nvSpPr>
          <p:cNvPr id="4" name="Slide Number Placeholder 3"/>
          <p:cNvSpPr>
            <a:spLocks noGrp="1"/>
          </p:cNvSpPr>
          <p:nvPr>
            <p:ph type="sldNum" sz="quarter" idx="10"/>
          </p:nvPr>
        </p:nvSpPr>
        <p:spPr/>
        <p:txBody>
          <a:bodyPr/>
          <a:lstStyle/>
          <a:p>
            <a:fld id="{D5095835-F434-4E52-964D-B47C51BEA652}" type="slidenum">
              <a:rPr lang="en-US" smtClean="0"/>
              <a:t>24</a:t>
            </a:fld>
            <a:endParaRPr lang="en-US"/>
          </a:p>
        </p:txBody>
      </p:sp>
    </p:spTree>
    <p:extLst>
      <p:ext uri="{BB962C8B-B14F-4D97-AF65-F5344CB8AC3E}">
        <p14:creationId xmlns:p14="http://schemas.microsoft.com/office/powerpoint/2010/main" val="24026264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Always be careful when you complete the ethnicity</a:t>
            </a:r>
            <a:r>
              <a:rPr lang="en-US" baseline="0" dirty="0" smtClean="0"/>
              <a:t> and gender breakdown section as well. </a:t>
            </a:r>
          </a:p>
          <a:p>
            <a:endParaRPr lang="en-US" baseline="0" dirty="0" smtClean="0"/>
          </a:p>
          <a:p>
            <a:r>
              <a:rPr lang="en-US" baseline="0" dirty="0" smtClean="0"/>
              <a:t>This section should be completed and correlate to those prime and subcontracts that are awarded to DBEs. Ensure that you place the correct number of contracts (not number of contractors) with the dollar values.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Remember that the DBE regulations identify the presumptively disadvantaged groups (those listed) in §26.5. Women are reported within their specific ethnicity. So for example, a Black American woman owned firm will be listed in Black American.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field “Other” [click] should only be used for those firms that cannot be classified in these groups. This may include someone, who once certified has listed themselves as multiracial OR who has been deemed disadvantaged through an individual determination (see Appendix E for more information). “Other” should not be used when you do not know the ethnicity of the firm. If you do not have the data, check with your state UCP.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&lt;advance slide&gt;</a:t>
            </a:r>
          </a:p>
          <a:p>
            <a:endParaRPr lang="en-US" dirty="0"/>
          </a:p>
        </p:txBody>
      </p:sp>
      <p:sp>
        <p:nvSpPr>
          <p:cNvPr id="4" name="Slide Number Placeholder 3"/>
          <p:cNvSpPr>
            <a:spLocks noGrp="1"/>
          </p:cNvSpPr>
          <p:nvPr>
            <p:ph type="sldNum" sz="quarter" idx="10"/>
          </p:nvPr>
        </p:nvSpPr>
        <p:spPr/>
        <p:txBody>
          <a:bodyPr/>
          <a:lstStyle/>
          <a:p>
            <a:fld id="{D5095835-F434-4E52-964D-B47C51BEA652}" type="slidenum">
              <a:rPr lang="en-US" smtClean="0"/>
              <a:t>25</a:t>
            </a:fld>
            <a:endParaRPr lang="en-US"/>
          </a:p>
        </p:txBody>
      </p:sp>
    </p:spTree>
    <p:extLst>
      <p:ext uri="{BB962C8B-B14F-4D97-AF65-F5344CB8AC3E}">
        <p14:creationId xmlns:p14="http://schemas.microsoft.com/office/powerpoint/2010/main" val="42671257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Race Conscious and Race Neutral fields on the Uniform</a:t>
            </a:r>
            <a:r>
              <a:rPr lang="en-US" baseline="0" dirty="0" smtClean="0"/>
              <a:t> have confused a large number of reporters. </a:t>
            </a:r>
          </a:p>
          <a:p>
            <a:endParaRPr lang="en-US" baseline="0" dirty="0" smtClean="0"/>
          </a:p>
          <a:p>
            <a:r>
              <a:rPr lang="en-US" baseline="0" dirty="0" smtClean="0"/>
              <a:t>It is very important for you to use these fields properly. </a:t>
            </a:r>
          </a:p>
          <a:p>
            <a:endParaRPr lang="en-US" baseline="0" dirty="0" smtClean="0"/>
          </a:p>
          <a:p>
            <a:r>
              <a:rPr lang="en-US" baseline="0" dirty="0" smtClean="0"/>
              <a:t>Race-conscious DBE participation is attributable to those contracts for which you set DBE contract goals. </a:t>
            </a:r>
          </a:p>
          <a:p>
            <a:endParaRPr lang="en-US" baseline="0" dirty="0" smtClean="0"/>
          </a:p>
          <a:p>
            <a:r>
              <a:rPr lang="en-US" baseline="0" dirty="0" smtClean="0"/>
              <a:t>Having a contract with a firm whose owner is of a particular race does not make your contract “race conscious.” Though in some areas, like the 9</a:t>
            </a:r>
            <a:r>
              <a:rPr lang="en-US" baseline="30000" dirty="0" smtClean="0"/>
              <a:t>th</a:t>
            </a:r>
            <a:r>
              <a:rPr lang="en-US" baseline="0" dirty="0" smtClean="0"/>
              <a:t> circuit, you may only be allowed to set DBE contract goals for certain racial/ethnic/gender groups. The important thing still, is that the “DBE contract goal” is what makes the contract race conscious. </a:t>
            </a:r>
          </a:p>
          <a:p>
            <a:endParaRPr lang="en-US" baseline="0" dirty="0" smtClean="0"/>
          </a:p>
          <a:p>
            <a:r>
              <a:rPr lang="en-US" baseline="0" dirty="0" smtClean="0"/>
              <a:t>Remember, that you may only use contract goals on those contracts that have subcontracting possibilities. This would imply that the contract is large enough to sustain a prime and subcontractor relationship. For example, if you have a large construction project, you might establish a goal for 13% of the work to be performed by DBE firms specializing in various trades. The bidders on your project will bring DBE subcontractors to help them fulfill your DBE contract goal. </a:t>
            </a:r>
          </a:p>
          <a:p>
            <a:endParaRPr lang="en-US" baseline="0" dirty="0" smtClean="0"/>
          </a:p>
          <a:p>
            <a:r>
              <a:rPr lang="en-US" baseline="0" dirty="0" smtClean="0"/>
              <a:t>&lt;advance slide&gt;</a:t>
            </a:r>
          </a:p>
          <a:p>
            <a:endParaRPr lang="en-US" dirty="0"/>
          </a:p>
        </p:txBody>
      </p:sp>
      <p:sp>
        <p:nvSpPr>
          <p:cNvPr id="4" name="Slide Number Placeholder 3"/>
          <p:cNvSpPr>
            <a:spLocks noGrp="1"/>
          </p:cNvSpPr>
          <p:nvPr>
            <p:ph type="sldNum" sz="quarter" idx="10"/>
          </p:nvPr>
        </p:nvSpPr>
        <p:spPr/>
        <p:txBody>
          <a:bodyPr/>
          <a:lstStyle/>
          <a:p>
            <a:fld id="{D5095835-F434-4E52-964D-B47C51BEA652}" type="slidenum">
              <a:rPr lang="en-US" smtClean="0"/>
              <a:t>26</a:t>
            </a:fld>
            <a:endParaRPr lang="en-US"/>
          </a:p>
        </p:txBody>
      </p:sp>
    </p:spTree>
    <p:extLst>
      <p:ext uri="{BB962C8B-B14F-4D97-AF65-F5344CB8AC3E}">
        <p14:creationId xmlns:p14="http://schemas.microsoft.com/office/powerpoint/2010/main" val="3324607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a:t>
            </a:r>
            <a:r>
              <a:rPr lang="en-US" baseline="0" dirty="0" smtClean="0"/>
              <a:t>, the submitter has reported that 20 contracts [click] were awarded directly to DBEs “race conscious.” In the ethnicity breakdown section, they have been listed as “Black American” firms [click].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example here might cause the FTA reviewer to question whether the reporter has used the race conscious prime contracts fields (line 8, columns e &amp; f) appropriately. FTA reviewers will question why the DBE prime contracts are listed as “race conscious.”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An appropriate response would be that the contracts contained DBE contract goals. An inappropriate response would be that they are listed there because the firms’ owners are Black American. </a:t>
            </a:r>
          </a:p>
          <a:p>
            <a:endParaRPr lang="en-US" baseline="0" dirty="0" smtClean="0"/>
          </a:p>
          <a:p>
            <a:r>
              <a:rPr lang="en-US" baseline="0" dirty="0" smtClean="0"/>
              <a:t>Even if there are contract goals on the associated contracts, the FTA reviewer may question whether or not a contract goal would be necessary on these types of procurements if a DBE firm “won” the award on their own merit. Please also note that even though you have listed the value in the “race conscious/prime contracts fields” FTA will still consider the participation “race neutral” as prime contracts are not awarded based on the participants DBE or non-DBE status. </a:t>
            </a:r>
          </a:p>
          <a:p>
            <a:endParaRPr lang="en-US" baseline="0" dirty="0" smtClean="0"/>
          </a:p>
          <a:p>
            <a:r>
              <a:rPr lang="en-US" baseline="0" dirty="0" smtClean="0"/>
              <a:t>Of course, through more conversation, it might be discovered that the DBE prime contracts perhaps should have been listed as subcontracts. </a:t>
            </a:r>
          </a:p>
          <a:p>
            <a:endParaRPr lang="en-US" baseline="0" dirty="0" smtClean="0"/>
          </a:p>
          <a:p>
            <a:r>
              <a:rPr lang="en-US" baseline="0" dirty="0" smtClean="0"/>
              <a:t>&lt;advance slide&gt;</a:t>
            </a:r>
            <a:endParaRPr lang="en-US" dirty="0"/>
          </a:p>
        </p:txBody>
      </p:sp>
      <p:sp>
        <p:nvSpPr>
          <p:cNvPr id="4" name="Slide Number Placeholder 3"/>
          <p:cNvSpPr>
            <a:spLocks noGrp="1"/>
          </p:cNvSpPr>
          <p:nvPr>
            <p:ph type="sldNum" sz="quarter" idx="10"/>
          </p:nvPr>
        </p:nvSpPr>
        <p:spPr/>
        <p:txBody>
          <a:bodyPr/>
          <a:lstStyle/>
          <a:p>
            <a:fld id="{D5095835-F434-4E52-964D-B47C51BEA652}" type="slidenum">
              <a:rPr lang="en-US" smtClean="0"/>
              <a:t>27</a:t>
            </a:fld>
            <a:endParaRPr lang="en-US"/>
          </a:p>
        </p:txBody>
      </p:sp>
    </p:spTree>
    <p:extLst>
      <p:ext uri="{BB962C8B-B14F-4D97-AF65-F5344CB8AC3E}">
        <p14:creationId xmlns:p14="http://schemas.microsoft.com/office/powerpoint/2010/main" val="3626566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r>
              <a:rPr lang="en-US" dirty="0" smtClean="0"/>
              <a:t>When</a:t>
            </a:r>
            <a:r>
              <a:rPr lang="en-US" baseline="0" dirty="0" smtClean="0"/>
              <a:t> reporting on contracts completed, remember that Line 12, race conscious represents those contracts where contract goals were established at the time of bid. </a:t>
            </a:r>
          </a:p>
          <a:p>
            <a:endParaRPr lang="en-US" baseline="0" dirty="0" smtClean="0"/>
          </a:p>
          <a:p>
            <a:r>
              <a:rPr lang="en-US" baseline="0" dirty="0" smtClean="0"/>
              <a:t>Field 12c represents the DBE participation needed to meet the contract goal(s) that were established previously [click].</a:t>
            </a:r>
          </a:p>
          <a:p>
            <a:endParaRPr lang="en-US" baseline="0" dirty="0" smtClean="0"/>
          </a:p>
          <a:p>
            <a:r>
              <a:rPr lang="en-US" baseline="0" dirty="0" smtClean="0"/>
              <a:t>Do not use field 12c, unless you have a prime contract that has been completed which contained a contract goal for DBE participation. </a:t>
            </a:r>
          </a:p>
          <a:p>
            <a:endParaRPr lang="en-US" baseline="0" dirty="0" smtClean="0"/>
          </a:p>
          <a:p>
            <a:r>
              <a:rPr lang="en-US" baseline="0" dirty="0" smtClean="0"/>
              <a:t>In this example, there should be zero in field 12c if there were no contracts completed containing a contract goal as shown by fields A &amp; B on line 12. </a:t>
            </a:r>
          </a:p>
          <a:p>
            <a:endParaRPr lang="en-US" baseline="0" dirty="0" smtClean="0"/>
          </a:p>
          <a:p>
            <a:r>
              <a:rPr lang="en-US" baseline="0" dirty="0" smtClean="0"/>
              <a:t>&lt;advance slide&gt;</a:t>
            </a:r>
            <a:endParaRPr lang="en-US" dirty="0"/>
          </a:p>
        </p:txBody>
      </p:sp>
      <p:sp>
        <p:nvSpPr>
          <p:cNvPr id="4" name="Slide Number Placeholder 3"/>
          <p:cNvSpPr>
            <a:spLocks noGrp="1"/>
          </p:cNvSpPr>
          <p:nvPr>
            <p:ph type="sldNum" sz="quarter" idx="10"/>
          </p:nvPr>
        </p:nvSpPr>
        <p:spPr/>
        <p:txBody>
          <a:bodyPr/>
          <a:lstStyle/>
          <a:p>
            <a:fld id="{D5095835-F434-4E52-964D-B47C51BEA652}" type="slidenum">
              <a:rPr lang="en-US" smtClean="0"/>
              <a:t>28</a:t>
            </a:fld>
            <a:endParaRPr lang="en-US"/>
          </a:p>
        </p:txBody>
      </p:sp>
    </p:spTree>
    <p:extLst>
      <p:ext uri="{BB962C8B-B14F-4D97-AF65-F5344CB8AC3E}">
        <p14:creationId xmlns:p14="http://schemas.microsoft.com/office/powerpoint/2010/main" val="37532904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r>
              <a:rPr lang="en-US" dirty="0" smtClean="0"/>
              <a:t>An FTA reviewer</a:t>
            </a:r>
            <a:r>
              <a:rPr lang="en-US" baseline="0" dirty="0" smtClean="0"/>
              <a:t> looking at this example, would question two things…</a:t>
            </a:r>
          </a:p>
          <a:p>
            <a:endParaRPr lang="en-US" baseline="0" dirty="0" smtClean="0"/>
          </a:p>
          <a:p>
            <a:r>
              <a:rPr lang="en-US" baseline="0" dirty="0" smtClean="0"/>
              <a:t>First, if a contract was completed that contained a contract goal and listed in fields 12a and 12b, why isn’t there a value listed in field 12c? [click]</a:t>
            </a:r>
          </a:p>
          <a:p>
            <a:r>
              <a:rPr lang="en-US" baseline="0" dirty="0" smtClean="0"/>
              <a:t>They might also ask whether or not two contracts for which the FTA share combined equals just over $2,000 actually contained a contract goal, AND whether or not it should have contained a contract goal. </a:t>
            </a:r>
          </a:p>
          <a:p>
            <a:endParaRPr lang="en-US" baseline="0" dirty="0" smtClean="0"/>
          </a:p>
          <a:p>
            <a:r>
              <a:rPr lang="en-US" baseline="0" dirty="0" smtClean="0"/>
              <a:t>The FTA reviewer will likely contact you to discuss what you have actually tried to report. </a:t>
            </a:r>
          </a:p>
          <a:p>
            <a:endParaRPr lang="en-US" baseline="0" dirty="0" smtClean="0"/>
          </a:p>
          <a:p>
            <a:r>
              <a:rPr lang="en-US" baseline="0" dirty="0" smtClean="0"/>
              <a:t>There is a possibility here that the two contracts completed, should be listed as race neutral because they did not contain contract goals. </a:t>
            </a:r>
          </a:p>
          <a:p>
            <a:endParaRPr lang="en-US" baseline="0" dirty="0" smtClean="0"/>
          </a:p>
          <a:p>
            <a:r>
              <a:rPr lang="en-US" baseline="0" dirty="0" smtClean="0"/>
              <a:t>&lt;advance slide&gt;</a:t>
            </a:r>
            <a:endParaRPr lang="en-US" dirty="0"/>
          </a:p>
        </p:txBody>
      </p:sp>
      <p:sp>
        <p:nvSpPr>
          <p:cNvPr id="4" name="Slide Number Placeholder 3"/>
          <p:cNvSpPr>
            <a:spLocks noGrp="1"/>
          </p:cNvSpPr>
          <p:nvPr>
            <p:ph type="sldNum" sz="quarter" idx="10"/>
          </p:nvPr>
        </p:nvSpPr>
        <p:spPr/>
        <p:txBody>
          <a:bodyPr/>
          <a:lstStyle/>
          <a:p>
            <a:fld id="{D5095835-F434-4E52-964D-B47C51BEA652}" type="slidenum">
              <a:rPr lang="en-US" smtClean="0"/>
              <a:t>29</a:t>
            </a:fld>
            <a:endParaRPr lang="en-US"/>
          </a:p>
        </p:txBody>
      </p:sp>
    </p:spTree>
    <p:extLst>
      <p:ext uri="{BB962C8B-B14F-4D97-AF65-F5344CB8AC3E}">
        <p14:creationId xmlns:p14="http://schemas.microsoft.com/office/powerpoint/2010/main" val="1472166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who is required to submit</a:t>
            </a:r>
            <a:r>
              <a:rPr lang="en-US" baseline="0" dirty="0" smtClean="0"/>
              <a:t> DBE reports?</a:t>
            </a:r>
          </a:p>
          <a:p>
            <a:endParaRPr lang="en-US" baseline="0" dirty="0" smtClean="0"/>
          </a:p>
          <a:p>
            <a:r>
              <a:rPr lang="en-US" baseline="0" dirty="0" smtClean="0"/>
              <a:t>[click] If you in a fiscal year, past or present, were required to establish a DBE goal because you met the $250,000 contracting threshold AND you still have FTA funds available for contracting.</a:t>
            </a:r>
          </a:p>
          <a:p>
            <a:endParaRPr lang="en-US" baseline="0" dirty="0" smtClean="0"/>
          </a:p>
          <a:p>
            <a:r>
              <a:rPr lang="en-US" baseline="0" dirty="0" smtClean="0"/>
              <a:t>[click] Then you must submit the Uniform Report of Awards, Commitments and Payments semiannually, or </a:t>
            </a:r>
            <a:r>
              <a:rPr lang="en-US" u="sng" baseline="0" dirty="0" smtClean="0"/>
              <a:t>by</a:t>
            </a:r>
            <a:r>
              <a:rPr lang="en-US" baseline="0" dirty="0" smtClean="0"/>
              <a:t> June 1</a:t>
            </a:r>
            <a:r>
              <a:rPr lang="en-US" baseline="30000" dirty="0" smtClean="0"/>
              <a:t>st</a:t>
            </a:r>
            <a:r>
              <a:rPr lang="en-US" baseline="0" dirty="0" smtClean="0"/>
              <a:t> and December 1</a:t>
            </a:r>
            <a:r>
              <a:rPr lang="en-US" baseline="30000" dirty="0" smtClean="0"/>
              <a:t>st</a:t>
            </a:r>
            <a:r>
              <a:rPr lang="en-US" baseline="0" dirty="0" smtClean="0"/>
              <a:t> each year.</a:t>
            </a:r>
          </a:p>
          <a:p>
            <a:endParaRPr lang="en-US" baseline="0" dirty="0" smtClean="0"/>
          </a:p>
          <a:p>
            <a:r>
              <a:rPr lang="en-US" baseline="0" dirty="0" smtClean="0"/>
              <a:t>&lt;advance slide&gt;</a:t>
            </a:r>
            <a:endParaRPr lang="en-US" dirty="0"/>
          </a:p>
        </p:txBody>
      </p:sp>
      <p:sp>
        <p:nvSpPr>
          <p:cNvPr id="4" name="Slide Number Placeholder 3"/>
          <p:cNvSpPr>
            <a:spLocks noGrp="1"/>
          </p:cNvSpPr>
          <p:nvPr>
            <p:ph type="sldNum" sz="quarter" idx="10"/>
          </p:nvPr>
        </p:nvSpPr>
        <p:spPr/>
        <p:txBody>
          <a:bodyPr/>
          <a:lstStyle/>
          <a:p>
            <a:fld id="{D5095835-F434-4E52-964D-B47C51BEA652}" type="slidenum">
              <a:rPr lang="en-US" smtClean="0"/>
              <a:t>3</a:t>
            </a:fld>
            <a:endParaRPr lang="en-US"/>
          </a:p>
        </p:txBody>
      </p:sp>
    </p:spTree>
    <p:extLst>
      <p:ext uri="{BB962C8B-B14F-4D97-AF65-F5344CB8AC3E}">
        <p14:creationId xmlns:p14="http://schemas.microsoft.com/office/powerpoint/2010/main" val="42170070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Similarly</a:t>
            </a:r>
            <a:r>
              <a:rPr lang="en-US" baseline="0" dirty="0" smtClean="0"/>
              <a:t>, an FTA reviewer would look at this example and have questions immediately. </a:t>
            </a:r>
            <a:r>
              <a:rPr lang="en-US" dirty="0" smtClean="0"/>
              <a:t>In</a:t>
            </a:r>
            <a:r>
              <a:rPr lang="en-US" baseline="0" dirty="0" smtClean="0"/>
              <a:t> this example, the recipient has claimed that they have placed race conscious goals on 42, 647 contracts. Contract goal setting should be a deliberate action, it is highly unlikely that you would establish a contract goal on so many contracts.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Doing the math, those 42,000 contracts’ FTA share equates to $86 per contract. Contracts of that size, should not contain contract goals.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Also pay attention to field 12c. The DBE participation needed to meet the contract goals is listed as $25,768, or about .60 cent per contract. It is highly unlikely that someone established 42,000, 60 cent contract goals.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More than likely, the reporter has made a keying error on both the number of contracts and the participation needed to meet the goal.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t>Last example blurb</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&lt;advance slide&gt;</a:t>
            </a:r>
          </a:p>
          <a:p>
            <a:endParaRPr lang="en-US" dirty="0" smtClean="0"/>
          </a:p>
        </p:txBody>
      </p:sp>
      <p:sp>
        <p:nvSpPr>
          <p:cNvPr id="4" name="Slide Number Placeholder 3"/>
          <p:cNvSpPr>
            <a:spLocks noGrp="1"/>
          </p:cNvSpPr>
          <p:nvPr>
            <p:ph type="sldNum" sz="quarter" idx="10"/>
          </p:nvPr>
        </p:nvSpPr>
        <p:spPr/>
        <p:txBody>
          <a:bodyPr/>
          <a:lstStyle/>
          <a:p>
            <a:fld id="{D5095835-F434-4E52-964D-B47C51BEA652}" type="slidenum">
              <a:rPr lang="en-US" smtClean="0"/>
              <a:t>30</a:t>
            </a:fld>
            <a:endParaRPr lang="en-US"/>
          </a:p>
        </p:txBody>
      </p:sp>
    </p:spTree>
    <p:extLst>
      <p:ext uri="{BB962C8B-B14F-4D97-AF65-F5344CB8AC3E}">
        <p14:creationId xmlns:p14="http://schemas.microsoft.com/office/powerpoint/2010/main" val="26590876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concludes our presentation.</a:t>
            </a:r>
            <a:r>
              <a:rPr lang="en-US" baseline="0" dirty="0" smtClean="0"/>
              <a:t> We will take questions shortly.</a:t>
            </a:r>
          </a:p>
          <a:p>
            <a:endParaRPr lang="en-US" baseline="0" dirty="0" smtClean="0"/>
          </a:p>
          <a:p>
            <a:r>
              <a:rPr lang="en-US" baseline="0" dirty="0" smtClean="0"/>
              <a:t>Coming soon, you will have the opportunity to participate in these great webinars from my colleagues. </a:t>
            </a:r>
          </a:p>
          <a:p>
            <a:endParaRPr lang="en-US" baseline="0" dirty="0" smtClean="0"/>
          </a:p>
          <a:p>
            <a:endParaRPr lang="en-US" baseline="0" dirty="0" smtClean="0"/>
          </a:p>
          <a:p>
            <a:endParaRPr lang="en-US" baseline="0" dirty="0" smtClean="0"/>
          </a:p>
          <a:p>
            <a:endParaRPr lang="en-US" baseline="0" dirty="0" smtClean="0"/>
          </a:p>
          <a:p>
            <a:r>
              <a:rPr lang="en-US" baseline="0" dirty="0" smtClean="0"/>
              <a:t>R</a:t>
            </a:r>
            <a:endParaRPr lang="en-US" dirty="0"/>
          </a:p>
        </p:txBody>
      </p:sp>
      <p:sp>
        <p:nvSpPr>
          <p:cNvPr id="4" name="Slide Number Placeholder 3"/>
          <p:cNvSpPr>
            <a:spLocks noGrp="1"/>
          </p:cNvSpPr>
          <p:nvPr>
            <p:ph type="sldNum" sz="quarter" idx="10"/>
          </p:nvPr>
        </p:nvSpPr>
        <p:spPr/>
        <p:txBody>
          <a:bodyPr/>
          <a:lstStyle/>
          <a:p>
            <a:fld id="{D5095835-F434-4E52-964D-B47C51BEA652}" type="slidenum">
              <a:rPr lang="en-US" smtClean="0"/>
              <a:t>31</a:t>
            </a:fld>
            <a:endParaRPr lang="en-US"/>
          </a:p>
        </p:txBody>
      </p:sp>
    </p:spTree>
    <p:extLst>
      <p:ext uri="{BB962C8B-B14F-4D97-AF65-F5344CB8AC3E}">
        <p14:creationId xmlns:p14="http://schemas.microsoft.com/office/powerpoint/2010/main" val="2390434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federal fiscal year begins in October and ends in September. You will be reporting on the contracting activity that occurs between the halves of the fiscal year. The first half of the fiscal year runs from October 1 to March 31, you then have 60 days to compile the information and submit the reports by the June 1</a:t>
            </a:r>
            <a:r>
              <a:rPr lang="en-US" baseline="30000" dirty="0" smtClean="0"/>
              <a:t>st</a:t>
            </a:r>
            <a:r>
              <a:rPr lang="en-US" baseline="0" dirty="0" smtClean="0"/>
              <a:t> due date. You can submit as early as April 1</a:t>
            </a:r>
            <a:r>
              <a:rPr lang="en-US" baseline="30000" dirty="0" smtClean="0"/>
              <a:t>st</a:t>
            </a:r>
            <a:r>
              <a:rPr lang="en-US" baseline="0" dirty="0" smtClean="0"/>
              <a:t> , but after June 1</a:t>
            </a:r>
            <a:r>
              <a:rPr lang="en-US" baseline="30000" dirty="0" smtClean="0"/>
              <a:t>st</a:t>
            </a:r>
            <a:r>
              <a:rPr lang="en-US" baseline="0" dirty="0" smtClean="0"/>
              <a:t> that report will be considered overdue. </a:t>
            </a:r>
          </a:p>
          <a:p>
            <a:endParaRPr lang="en-US" baseline="0" dirty="0" smtClean="0"/>
          </a:p>
          <a:p>
            <a:r>
              <a:rPr lang="en-US" baseline="0" dirty="0" smtClean="0"/>
              <a:t>The second half of the fiscal year runs from April 1</a:t>
            </a:r>
            <a:r>
              <a:rPr lang="en-US" baseline="30000" dirty="0" smtClean="0"/>
              <a:t>st</a:t>
            </a:r>
            <a:r>
              <a:rPr lang="en-US" baseline="0" dirty="0" smtClean="0"/>
              <a:t> to September 30</a:t>
            </a:r>
            <a:r>
              <a:rPr lang="en-US" baseline="30000" dirty="0" smtClean="0"/>
              <a:t>th</a:t>
            </a:r>
            <a:r>
              <a:rPr lang="en-US" baseline="0" dirty="0" smtClean="0"/>
              <a:t>. The first day you can submit your information to FTA is October 1</a:t>
            </a:r>
            <a:r>
              <a:rPr lang="en-US" baseline="30000" dirty="0" smtClean="0"/>
              <a:t>st</a:t>
            </a:r>
            <a:r>
              <a:rPr lang="en-US" baseline="0" dirty="0" smtClean="0"/>
              <a:t>. On December 1</a:t>
            </a:r>
            <a:r>
              <a:rPr lang="en-US" baseline="30000" dirty="0" smtClean="0"/>
              <a:t>st</a:t>
            </a:r>
            <a:r>
              <a:rPr lang="en-US" baseline="0" dirty="0" smtClean="0"/>
              <a:t>, that report is due. After December 1</a:t>
            </a:r>
            <a:r>
              <a:rPr lang="en-US" baseline="30000" dirty="0" smtClean="0"/>
              <a:t>st</a:t>
            </a:r>
            <a:r>
              <a:rPr lang="en-US" baseline="0" dirty="0" smtClean="0"/>
              <a:t> your report will be considered overdue. </a:t>
            </a:r>
          </a:p>
          <a:p>
            <a:endParaRPr lang="en-US" baseline="0" dirty="0" smtClean="0"/>
          </a:p>
          <a:p>
            <a:r>
              <a:rPr lang="en-US" baseline="0" dirty="0" smtClean="0"/>
              <a:t>Your report is considered submitted once you submit the report in TEAM, marking it with the status “Ready for Regional Review”</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&lt;advance slide&gt;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solidFill>
                  <a:srgbClr val="FF0000"/>
                </a:solidFill>
              </a:rPr>
              <a:t>Have your information to enter ahead of time</a:t>
            </a:r>
          </a:p>
          <a:p>
            <a:endParaRPr lang="en-US" baseline="0" dirty="0" smtClean="0"/>
          </a:p>
        </p:txBody>
      </p:sp>
      <p:sp>
        <p:nvSpPr>
          <p:cNvPr id="4" name="Slide Number Placeholder 3"/>
          <p:cNvSpPr>
            <a:spLocks noGrp="1"/>
          </p:cNvSpPr>
          <p:nvPr>
            <p:ph type="sldNum" sz="quarter" idx="10"/>
          </p:nvPr>
        </p:nvSpPr>
        <p:spPr/>
        <p:txBody>
          <a:bodyPr/>
          <a:lstStyle/>
          <a:p>
            <a:fld id="{58E099BE-DAED-4190-A575-3F47E826671C}"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mentioned earlier,</a:t>
            </a:r>
            <a:r>
              <a:rPr lang="en-US" baseline="0" dirty="0" smtClean="0"/>
              <a:t> this presentation will focus on some of the most common errors that FTA recipients make while submitting DBE reports. </a:t>
            </a:r>
          </a:p>
          <a:p>
            <a:endParaRPr lang="en-US" baseline="0" dirty="0" smtClean="0"/>
          </a:p>
          <a:p>
            <a:r>
              <a:rPr lang="en-US" baseline="0" dirty="0" smtClean="0"/>
              <a:t>The errors we will focus on today include:</a:t>
            </a:r>
          </a:p>
          <a:p>
            <a:r>
              <a:rPr lang="en-US" baseline="0" dirty="0" smtClean="0"/>
              <a:t>Not submitting the reports in TEAM</a:t>
            </a:r>
          </a:p>
          <a:p>
            <a:r>
              <a:rPr lang="en-US" baseline="0" dirty="0" smtClean="0"/>
              <a:t>Not reporting on the appropriate timeline for the contracts awarded and completed</a:t>
            </a:r>
            <a:endParaRPr lang="en-US" baseline="0" dirty="0"/>
          </a:p>
          <a:p>
            <a:r>
              <a:rPr lang="en-US" baseline="0" dirty="0" smtClean="0"/>
              <a:t>Incomplete submissions and not considering all FTA assisted opportunities</a:t>
            </a:r>
          </a:p>
          <a:p>
            <a:r>
              <a:rPr lang="en-US" baseline="0" dirty="0" smtClean="0"/>
              <a:t>Oversights while completing the form, such as adding dollar values but not adding the associated number of contracts</a:t>
            </a:r>
          </a:p>
          <a:p>
            <a:r>
              <a:rPr lang="en-US" baseline="0" dirty="0" smtClean="0"/>
              <a:t>Improper coding of the ethnicity and gender breakdown section </a:t>
            </a:r>
          </a:p>
          <a:p>
            <a:r>
              <a:rPr lang="en-US" baseline="0" dirty="0" smtClean="0"/>
              <a:t>And Improper usage of the race-conscious fields on the form. </a:t>
            </a:r>
          </a:p>
          <a:p>
            <a:endParaRPr lang="en-US" baseline="0" dirty="0" smtClean="0"/>
          </a:p>
          <a:p>
            <a:r>
              <a:rPr lang="en-US" baseline="0" dirty="0" smtClean="0"/>
              <a:t>&lt;advance slide&gt;</a:t>
            </a:r>
          </a:p>
        </p:txBody>
      </p:sp>
      <p:sp>
        <p:nvSpPr>
          <p:cNvPr id="4" name="Slide Number Placeholder 3"/>
          <p:cNvSpPr>
            <a:spLocks noGrp="1"/>
          </p:cNvSpPr>
          <p:nvPr>
            <p:ph type="sldNum" sz="quarter" idx="10"/>
          </p:nvPr>
        </p:nvSpPr>
        <p:spPr/>
        <p:txBody>
          <a:bodyPr/>
          <a:lstStyle/>
          <a:p>
            <a:fld id="{D5095835-F434-4E52-964D-B47C51BEA652}" type="slidenum">
              <a:rPr lang="en-US" smtClean="0"/>
              <a:t>5</a:t>
            </a:fld>
            <a:endParaRPr lang="en-US" dirty="0"/>
          </a:p>
        </p:txBody>
      </p:sp>
    </p:spTree>
    <p:extLst>
      <p:ext uri="{BB962C8B-B14F-4D97-AF65-F5344CB8AC3E}">
        <p14:creationId xmlns:p14="http://schemas.microsoft.com/office/powerpoint/2010/main" val="3228951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will seek</a:t>
            </a:r>
            <a:r>
              <a:rPr lang="en-US" baseline="0" dirty="0" smtClean="0"/>
              <a:t> to help you understand these common errors and find ways to avoid them</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&lt;advance slide&gt;</a:t>
            </a:r>
          </a:p>
          <a:p>
            <a:endParaRPr lang="en-US" dirty="0"/>
          </a:p>
        </p:txBody>
      </p:sp>
      <p:sp>
        <p:nvSpPr>
          <p:cNvPr id="4" name="Slide Number Placeholder 3"/>
          <p:cNvSpPr>
            <a:spLocks noGrp="1"/>
          </p:cNvSpPr>
          <p:nvPr>
            <p:ph type="sldNum" sz="quarter" idx="10"/>
          </p:nvPr>
        </p:nvSpPr>
        <p:spPr/>
        <p:txBody>
          <a:bodyPr/>
          <a:lstStyle/>
          <a:p>
            <a:fld id="{D5095835-F434-4E52-964D-B47C51BEA652}" type="slidenum">
              <a:rPr lang="en-US" smtClean="0"/>
              <a:t>6</a:t>
            </a:fld>
            <a:endParaRPr lang="en-US"/>
          </a:p>
        </p:txBody>
      </p:sp>
    </p:spTree>
    <p:extLst>
      <p:ext uri="{BB962C8B-B14F-4D97-AF65-F5344CB8AC3E}">
        <p14:creationId xmlns:p14="http://schemas.microsoft.com/office/powerpoint/2010/main" val="3981411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TEAM is FTA’s system for managing grant applications.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Deputy Administrator Therese McMillan issued a letter in April 2011 announcing the DBE reporting module. This letter also required that  submissions to FTA must be submitted within the reporting module, an electronic form that mimics the form from Appendix B of the DBE Regulations. </a:t>
            </a:r>
          </a:p>
          <a:p>
            <a:endParaRPr lang="en-US" dirty="0"/>
          </a:p>
        </p:txBody>
      </p:sp>
      <p:sp>
        <p:nvSpPr>
          <p:cNvPr id="4" name="Slide Number Placeholder 3"/>
          <p:cNvSpPr>
            <a:spLocks noGrp="1"/>
          </p:cNvSpPr>
          <p:nvPr>
            <p:ph type="sldNum" sz="quarter" idx="10"/>
          </p:nvPr>
        </p:nvSpPr>
        <p:spPr/>
        <p:txBody>
          <a:bodyPr/>
          <a:lstStyle/>
          <a:p>
            <a:fld id="{D5095835-F434-4E52-964D-B47C51BEA652}" type="slidenum">
              <a:rPr lang="en-US" smtClean="0"/>
              <a:t>7</a:t>
            </a:fld>
            <a:endParaRPr lang="en-US"/>
          </a:p>
        </p:txBody>
      </p:sp>
    </p:spTree>
    <p:extLst>
      <p:ext uri="{BB962C8B-B14F-4D97-AF65-F5344CB8AC3E}">
        <p14:creationId xmlns:p14="http://schemas.microsoft.com/office/powerpoint/2010/main" val="451224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you are a frequent TEAM user for Civil Rights programs or other functions, you may know that many of the things you submit to FTA must be submitted as attachments in TEAM. </a:t>
            </a:r>
          </a:p>
          <a:p>
            <a:endParaRPr lang="en-US" baseline="0" dirty="0" smtClean="0"/>
          </a:p>
          <a:p>
            <a:r>
              <a:rPr lang="en-US" baseline="0" dirty="0" smtClean="0"/>
              <a:t>Program submissions such as your DBE Program Plan, your DBE Goal Methodology or your EEO Program should be submitted as Attachments in TEAM. [click]</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You must submit your DBE reports to FTA using the electronic form. [click]</a:t>
            </a:r>
          </a:p>
          <a:p>
            <a:endParaRPr lang="en-US" baseline="0" dirty="0" smtClean="0"/>
          </a:p>
          <a:p>
            <a:r>
              <a:rPr lang="en-US" baseline="0" dirty="0" smtClean="0"/>
              <a:t>You may receive a finding of deficiency in your Triennial or State Management Review for not submitting your DBE reports using the electronic form in TEAM.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&lt;advance slide&gt;</a:t>
            </a:r>
          </a:p>
          <a:p>
            <a:endParaRPr lang="en-US" dirty="0" smtClean="0"/>
          </a:p>
        </p:txBody>
      </p:sp>
      <p:sp>
        <p:nvSpPr>
          <p:cNvPr id="4" name="Slide Number Placeholder 3"/>
          <p:cNvSpPr>
            <a:spLocks noGrp="1"/>
          </p:cNvSpPr>
          <p:nvPr>
            <p:ph type="sldNum" sz="quarter" idx="10"/>
          </p:nvPr>
        </p:nvSpPr>
        <p:spPr/>
        <p:txBody>
          <a:bodyPr/>
          <a:lstStyle/>
          <a:p>
            <a:fld id="{D5095835-F434-4E52-964D-B47C51BEA652}" type="slidenum">
              <a:rPr lang="en-US" smtClean="0"/>
              <a:t>8</a:t>
            </a:fld>
            <a:endParaRPr lang="en-US"/>
          </a:p>
        </p:txBody>
      </p:sp>
    </p:spTree>
    <p:extLst>
      <p:ext uri="{BB962C8B-B14F-4D97-AF65-F5344CB8AC3E}">
        <p14:creationId xmlns:p14="http://schemas.microsoft.com/office/powerpoint/2010/main" val="3150449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must first have access to the DBE reporting module, which you </a:t>
            </a:r>
            <a:r>
              <a:rPr lang="en-US" baseline="0" dirty="0" smtClean="0"/>
              <a:t>can receive by applying for access from your regional office. You will know that you have DBE reporting access if you have the “Civil Rights” option visible in the left hand navigation window.</a:t>
            </a:r>
          </a:p>
          <a:p>
            <a:endParaRPr lang="en-US" baseline="0" dirty="0" smtClean="0"/>
          </a:p>
          <a:p>
            <a:r>
              <a:rPr lang="en-US" baseline="0" dirty="0" smtClean="0"/>
              <a:t>If you expand “Civil Rights” you will notice that there is an option for “DBE Reporting”</a:t>
            </a:r>
          </a:p>
          <a:p>
            <a:endParaRPr lang="en-US" baseline="0" dirty="0" smtClean="0"/>
          </a:p>
          <a:p>
            <a:r>
              <a:rPr lang="en-US" baseline="0" dirty="0" smtClean="0"/>
              <a:t>Expanding “DBE Reporting” reveals two other options. [click]</a:t>
            </a:r>
          </a:p>
          <a:p>
            <a:endParaRPr lang="en-US" baseline="0" dirty="0" smtClean="0"/>
          </a:p>
          <a:p>
            <a:r>
              <a:rPr lang="en-US" baseline="0" dirty="0" smtClean="0"/>
              <a:t>“New,” should be used every time that you wish to create a brand new report for a particular reporting period. </a:t>
            </a:r>
          </a:p>
          <a:p>
            <a:endParaRPr lang="en-US" baseline="0" dirty="0" smtClean="0"/>
          </a:p>
          <a:p>
            <a:r>
              <a:rPr lang="en-US" baseline="0" dirty="0" smtClean="0"/>
              <a:t>“Existing” will allow you to see and/or edit any report that you have previously worked on. This includes reports that you have saved to edit for later by selecting “New/Draft,” reports that have been previously submitted as “Ready for Regional Review,” or subsequently returned to you as “Incorrect/Incomplete” or which have been marked as “Ready for HQ Review” or as “Approved.” The module also holds DBE reports that FTA has “migrated” into the system, which were previously submitted on a paper or pdf version of the form. </a:t>
            </a:r>
          </a:p>
          <a:p>
            <a:endParaRPr lang="en-US" baseline="0" dirty="0" smtClean="0"/>
          </a:p>
          <a:p>
            <a:r>
              <a:rPr lang="en-US" baseline="0" dirty="0" smtClean="0"/>
              <a:t>You must contact your Regional Civil Rights Officer for assistance if you need to “Edit” any report that is currently in the system in a status other than “New/Draft.” </a:t>
            </a:r>
          </a:p>
          <a:p>
            <a:r>
              <a:rPr lang="en-US" baseline="0" dirty="0" smtClean="0"/>
              <a:t>&lt;advance slide&gt;</a:t>
            </a:r>
          </a:p>
          <a:p>
            <a:endParaRPr lang="en-US" baseline="0" dirty="0" smtClean="0"/>
          </a:p>
        </p:txBody>
      </p:sp>
      <p:sp>
        <p:nvSpPr>
          <p:cNvPr id="4" name="Slide Number Placeholder 3"/>
          <p:cNvSpPr>
            <a:spLocks noGrp="1"/>
          </p:cNvSpPr>
          <p:nvPr>
            <p:ph type="sldNum" sz="quarter" idx="10"/>
          </p:nvPr>
        </p:nvSpPr>
        <p:spPr/>
        <p:txBody>
          <a:bodyPr/>
          <a:lstStyle/>
          <a:p>
            <a:fld id="{DE531528-C5F6-46B0-B5D0-DC742A7E8D42}"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108364" y="6173787"/>
            <a:ext cx="1482436"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31B8F9D-DFAA-436D-A3D2-DA48CCEF21EE}" type="datetime1">
              <a:rPr lang="en-US" smtClean="0"/>
              <a:t>1/29/2014</a:t>
            </a:fld>
            <a:endParaRPr lang="en-US"/>
          </a:p>
        </p:txBody>
      </p:sp>
      <p:sp>
        <p:nvSpPr>
          <p:cNvPr id="5" name="Footer Placeholder 4"/>
          <p:cNvSpPr>
            <a:spLocks noGrp="1"/>
          </p:cNvSpPr>
          <p:nvPr>
            <p:ph type="ftr" sz="quarter" idx="11"/>
          </p:nvPr>
        </p:nvSpPr>
        <p:spPr>
          <a:xfrm>
            <a:off x="3124200" y="6173787"/>
            <a:ext cx="2895600" cy="365125"/>
          </a:xfrm>
          <a:prstGeom prst="rect">
            <a:avLst/>
          </a:prstGeom>
        </p:spPr>
        <p:txBody>
          <a:bodyPr/>
          <a:lstStyle>
            <a:lvl1pPr>
              <a:defRPr>
                <a:cs typeface="ＭＳ Ｐゴシック" charset="-128"/>
              </a:defRPr>
            </a:lvl1pPr>
          </a:lstStyle>
          <a:p>
            <a:endParaRPr lang="en-US"/>
          </a:p>
        </p:txBody>
      </p:sp>
      <p:sp>
        <p:nvSpPr>
          <p:cNvPr id="6" name="Slide Number Placeholder 5"/>
          <p:cNvSpPr>
            <a:spLocks noGrp="1"/>
          </p:cNvSpPr>
          <p:nvPr>
            <p:ph type="sldNum" sz="quarter" idx="12"/>
          </p:nvPr>
        </p:nvSpPr>
        <p:spPr>
          <a:xfrm>
            <a:off x="8143874" y="6173787"/>
            <a:ext cx="542925"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B681AAFE-0C63-4E17-B9DA-C51249D4584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93E97F9-00CC-4C60-B8D0-1219C7A2E1BB}" type="datetime1">
              <a:rPr lang="en-US" smtClean="0"/>
              <a:t>1/29/2014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ＭＳ Ｐゴシック" charset="-128"/>
              </a:defRPr>
            </a:lvl1pPr>
          </a:lstStyle>
          <a:p>
            <a:endParaRPr lang="en-US"/>
          </a:p>
        </p:txBody>
      </p:sp>
      <p:sp>
        <p:nvSpPr>
          <p:cNvPr id="6" name="Slide Number Placeholder 5"/>
          <p:cNvSpPr>
            <a:spLocks noGrp="1"/>
          </p:cNvSpPr>
          <p:nvPr>
            <p:ph type="sldNum" sz="quarter" idx="12"/>
          </p:nvPr>
        </p:nvSpPr>
        <p:spPr>
          <a:xfrm>
            <a:off x="8439149" y="6299200"/>
            <a:ext cx="523875"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B681AAFE-0C63-4E17-B9DA-C51249D4584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61860"/>
            <a:ext cx="2057400" cy="556430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61860"/>
            <a:ext cx="6019800" cy="556430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002534" y="6173787"/>
            <a:ext cx="1588265"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DE9E367-8BFE-45CF-ACF2-3953C6312F45}" type="datetime1">
              <a:rPr lang="en-US" smtClean="0"/>
              <a:t>1/29/2014</a:t>
            </a:fld>
            <a:endParaRPr lang="en-US"/>
          </a:p>
        </p:txBody>
      </p:sp>
      <p:sp>
        <p:nvSpPr>
          <p:cNvPr id="5" name="Footer Placeholder 4"/>
          <p:cNvSpPr>
            <a:spLocks noGrp="1"/>
          </p:cNvSpPr>
          <p:nvPr>
            <p:ph type="ftr" sz="quarter" idx="11"/>
          </p:nvPr>
        </p:nvSpPr>
        <p:spPr>
          <a:xfrm>
            <a:off x="3124200" y="6173787"/>
            <a:ext cx="2895600" cy="365125"/>
          </a:xfrm>
          <a:prstGeom prst="rect">
            <a:avLst/>
          </a:prstGeom>
        </p:spPr>
        <p:txBody>
          <a:bodyPr/>
          <a:lstStyle>
            <a:lvl1pPr>
              <a:defRPr>
                <a:cs typeface="ＭＳ Ｐゴシック" charset="-128"/>
              </a:defRPr>
            </a:lvl1pPr>
          </a:lstStyle>
          <a:p>
            <a:endParaRPr lang="en-US"/>
          </a:p>
        </p:txBody>
      </p:sp>
      <p:sp>
        <p:nvSpPr>
          <p:cNvPr id="6" name="Slide Number Placeholder 5"/>
          <p:cNvSpPr>
            <a:spLocks noGrp="1"/>
          </p:cNvSpPr>
          <p:nvPr>
            <p:ph type="sldNum" sz="quarter" idx="12"/>
          </p:nvPr>
        </p:nvSpPr>
        <p:spPr>
          <a:xfrm>
            <a:off x="8410574" y="6192837"/>
            <a:ext cx="466725"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B681AAFE-0C63-4E17-B9DA-C51249D4584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95B74"/>
                </a:solidFill>
                <a:latin typeface="Raavi" pitchFamily="34" charset="0"/>
                <a:cs typeface="Raav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156770" y="6173787"/>
            <a:ext cx="1566231"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F89E472-4755-4D75-A39D-9C65FA8E9C71}" type="datetime1">
              <a:rPr lang="en-US" smtClean="0"/>
              <a:t>1/29/2014</a:t>
            </a:fld>
            <a:endParaRPr lang="en-US"/>
          </a:p>
        </p:txBody>
      </p:sp>
      <p:sp>
        <p:nvSpPr>
          <p:cNvPr id="5" name="Footer Placeholder 4"/>
          <p:cNvSpPr>
            <a:spLocks noGrp="1"/>
          </p:cNvSpPr>
          <p:nvPr>
            <p:ph type="ftr" sz="quarter" idx="11"/>
          </p:nvPr>
        </p:nvSpPr>
        <p:spPr>
          <a:xfrm>
            <a:off x="3124200" y="6173787"/>
            <a:ext cx="2895600" cy="365125"/>
          </a:xfrm>
          <a:prstGeom prst="rect">
            <a:avLst/>
          </a:prstGeom>
        </p:spPr>
        <p:txBody>
          <a:bodyPr/>
          <a:lstStyle>
            <a:lvl1pPr>
              <a:defRPr>
                <a:cs typeface="ＭＳ Ｐゴシック" charset="-128"/>
              </a:defRPr>
            </a:lvl1pPr>
          </a:lstStyle>
          <a:p>
            <a:endParaRPr lang="en-US"/>
          </a:p>
        </p:txBody>
      </p:sp>
      <p:sp>
        <p:nvSpPr>
          <p:cNvPr id="6" name="Slide Number Placeholder 5"/>
          <p:cNvSpPr>
            <a:spLocks noGrp="1"/>
          </p:cNvSpPr>
          <p:nvPr>
            <p:ph type="sldNum" sz="quarter" idx="12"/>
          </p:nvPr>
        </p:nvSpPr>
        <p:spPr>
          <a:xfrm flipH="1">
            <a:off x="8472488" y="6173787"/>
            <a:ext cx="523873" cy="365125"/>
          </a:xfrm>
          <a:prstGeom prst="rect">
            <a:avLst/>
          </a:prstGeom>
        </p:spPr>
        <p:txBody>
          <a:bodyPr vert="horz" wrap="square" lIns="91440" tIns="45720" rIns="91440" bIns="45720" numCol="1" anchor="t" anchorCtr="0" compatLnSpc="1">
            <a:prstTxWarp prst="textNoShape">
              <a:avLst/>
            </a:prstTxWarp>
          </a:bodyPr>
          <a:lstStyle>
            <a:lvl1pPr>
              <a:defRPr sz="1400">
                <a:latin typeface="Gill Sans MT" pitchFamily="34" charset="0"/>
              </a:defRPr>
            </a:lvl1pPr>
          </a:lstStyle>
          <a:p>
            <a:fld id="{B681AAFE-0C63-4E17-B9DA-C51249D4584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046602" y="6173787"/>
            <a:ext cx="1476262"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5C97E88-045A-4904-883D-8B24C40138FF}" type="datetime1">
              <a:rPr lang="en-US" smtClean="0"/>
              <a:t>1/29/2014</a:t>
            </a:fld>
            <a:endParaRPr lang="en-US"/>
          </a:p>
        </p:txBody>
      </p:sp>
      <p:sp>
        <p:nvSpPr>
          <p:cNvPr id="5" name="Footer Placeholder 4"/>
          <p:cNvSpPr>
            <a:spLocks noGrp="1"/>
          </p:cNvSpPr>
          <p:nvPr>
            <p:ph type="ftr" sz="quarter" idx="11"/>
          </p:nvPr>
        </p:nvSpPr>
        <p:spPr>
          <a:xfrm>
            <a:off x="3124200" y="6173787"/>
            <a:ext cx="2895600" cy="365125"/>
          </a:xfrm>
          <a:prstGeom prst="rect">
            <a:avLst/>
          </a:prstGeom>
        </p:spPr>
        <p:txBody>
          <a:bodyPr/>
          <a:lstStyle>
            <a:lvl1pPr>
              <a:defRPr>
                <a:cs typeface="ＭＳ Ｐゴシック" charset="-128"/>
              </a:defRPr>
            </a:lvl1pPr>
          </a:lstStyle>
          <a:p>
            <a:endParaRPr lang="en-US"/>
          </a:p>
        </p:txBody>
      </p:sp>
      <p:sp>
        <p:nvSpPr>
          <p:cNvPr id="6" name="Slide Number Placeholder 5"/>
          <p:cNvSpPr>
            <a:spLocks noGrp="1"/>
          </p:cNvSpPr>
          <p:nvPr>
            <p:ph type="sldNum" sz="quarter" idx="12"/>
          </p:nvPr>
        </p:nvSpPr>
        <p:spPr>
          <a:xfrm>
            <a:off x="8210550" y="6173787"/>
            <a:ext cx="476249"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B681AAFE-0C63-4E17-B9DA-C51249D4584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84908"/>
            <a:ext cx="8229600" cy="93272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13552" y="6173787"/>
            <a:ext cx="1577247"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ACFDE9C-FD14-44B4-90CC-1D2B9E10A464}" type="datetime1">
              <a:rPr lang="en-US" smtClean="0"/>
              <a:t>1/29/2014</a:t>
            </a:fld>
            <a:endParaRPr lang="en-US"/>
          </a:p>
        </p:txBody>
      </p:sp>
      <p:sp>
        <p:nvSpPr>
          <p:cNvPr id="6" name="Footer Placeholder 5"/>
          <p:cNvSpPr>
            <a:spLocks noGrp="1"/>
          </p:cNvSpPr>
          <p:nvPr>
            <p:ph type="ftr" sz="quarter" idx="11"/>
          </p:nvPr>
        </p:nvSpPr>
        <p:spPr>
          <a:xfrm>
            <a:off x="3048000" y="6173787"/>
            <a:ext cx="2895600" cy="365125"/>
          </a:xfrm>
          <a:prstGeom prst="rect">
            <a:avLst/>
          </a:prstGeom>
        </p:spPr>
        <p:txBody>
          <a:bodyPr/>
          <a:lstStyle>
            <a:lvl1pPr>
              <a:defRPr>
                <a:cs typeface="ＭＳ Ｐゴシック" charset="-128"/>
              </a:defRPr>
            </a:lvl1pPr>
          </a:lstStyle>
          <a:p>
            <a:endParaRPr lang="en-US"/>
          </a:p>
        </p:txBody>
      </p:sp>
      <p:sp>
        <p:nvSpPr>
          <p:cNvPr id="7" name="Slide Number Placeholder 6"/>
          <p:cNvSpPr>
            <a:spLocks noGrp="1"/>
          </p:cNvSpPr>
          <p:nvPr>
            <p:ph type="sldNum" sz="quarter" idx="12"/>
          </p:nvPr>
        </p:nvSpPr>
        <p:spPr>
          <a:xfrm>
            <a:off x="8429626" y="6173787"/>
            <a:ext cx="561974"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B681AAFE-0C63-4E17-B9DA-C51249D4584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980500" y="6173787"/>
            <a:ext cx="1610299"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712829A-249C-4900-9F1A-C5D97960AAD7}" type="datetime1">
              <a:rPr lang="en-US" smtClean="0"/>
              <a:t>1/29/2014</a:t>
            </a:fld>
            <a:endParaRPr lang="en-US"/>
          </a:p>
        </p:txBody>
      </p:sp>
      <p:sp>
        <p:nvSpPr>
          <p:cNvPr id="8" name="Footer Placeholder 4"/>
          <p:cNvSpPr>
            <a:spLocks noGrp="1"/>
          </p:cNvSpPr>
          <p:nvPr>
            <p:ph type="ftr" sz="quarter" idx="11"/>
          </p:nvPr>
        </p:nvSpPr>
        <p:spPr>
          <a:xfrm>
            <a:off x="3124200" y="6173787"/>
            <a:ext cx="2895600" cy="365125"/>
          </a:xfrm>
          <a:prstGeom prst="rect">
            <a:avLst/>
          </a:prstGeom>
        </p:spPr>
        <p:txBody>
          <a:bodyPr/>
          <a:lstStyle>
            <a:lvl1pPr>
              <a:defRPr>
                <a:cs typeface="ＭＳ Ｐゴシック" charset="-128"/>
              </a:defRPr>
            </a:lvl1pPr>
          </a:lstStyle>
          <a:p>
            <a:endParaRPr lang="en-US"/>
          </a:p>
        </p:txBody>
      </p:sp>
      <p:sp>
        <p:nvSpPr>
          <p:cNvPr id="9" name="Slide Number Placeholder 5"/>
          <p:cNvSpPr>
            <a:spLocks noGrp="1"/>
          </p:cNvSpPr>
          <p:nvPr>
            <p:ph type="sldNum" sz="quarter" idx="12"/>
          </p:nvPr>
        </p:nvSpPr>
        <p:spPr>
          <a:xfrm>
            <a:off x="8420099" y="6173787"/>
            <a:ext cx="638175"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B681AAFE-0C63-4E17-B9DA-C51249D4584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92A2900-8B32-44E8-98E5-840CF4001CB3}" type="datetime1">
              <a:rPr lang="en-US" smtClean="0"/>
              <a:t>1/29/2014</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cs typeface="ＭＳ Ｐゴシック" charset="-128"/>
              </a:defRPr>
            </a:lvl1pPr>
          </a:lstStyle>
          <a:p>
            <a:endParaRPr lang="en-US"/>
          </a:p>
        </p:txBody>
      </p:sp>
      <p:sp>
        <p:nvSpPr>
          <p:cNvPr id="5" name="Slide Number Placeholder 5"/>
          <p:cNvSpPr>
            <a:spLocks noGrp="1"/>
          </p:cNvSpPr>
          <p:nvPr>
            <p:ph type="sldNum" sz="quarter" idx="12"/>
          </p:nvPr>
        </p:nvSpPr>
        <p:spPr>
          <a:xfrm>
            <a:off x="8458200" y="6213475"/>
            <a:ext cx="533400"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B681AAFE-0C63-4E17-B9DA-C51249D4584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14E47E3-3244-4993-9C59-6F629B352E89}" type="datetime1">
              <a:rPr lang="en-US" smtClean="0"/>
              <a:t>1/29/2014</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cs typeface="ＭＳ Ｐゴシック" charset="-128"/>
              </a:defRPr>
            </a:lvl1pPr>
          </a:lstStyle>
          <a:p>
            <a:endParaRPr lang="en-US"/>
          </a:p>
        </p:txBody>
      </p:sp>
      <p:sp>
        <p:nvSpPr>
          <p:cNvPr id="4" name="Slide Number Placeholder 5"/>
          <p:cNvSpPr>
            <a:spLocks noGrp="1"/>
          </p:cNvSpPr>
          <p:nvPr>
            <p:ph type="sldNum" sz="quarter" idx="12"/>
          </p:nvPr>
        </p:nvSpPr>
        <p:spPr>
          <a:xfrm>
            <a:off x="8505825" y="6356350"/>
            <a:ext cx="533399"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B681AAFE-0C63-4E17-B9DA-C51249D4584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C5A4F21-0E58-4C5A-86E3-97ACE7FACFEA}" type="datetime1">
              <a:rPr lang="en-US" smtClean="0"/>
              <a:t>1/29/2014</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ＭＳ Ｐゴシック" charset="-128"/>
              </a:defRPr>
            </a:lvl1pPr>
          </a:lstStyle>
          <a:p>
            <a:endParaRPr lang="en-US"/>
          </a:p>
        </p:txBody>
      </p:sp>
      <p:sp>
        <p:nvSpPr>
          <p:cNvPr id="7" name="Slide Number Placeholder 5"/>
          <p:cNvSpPr>
            <a:spLocks noGrp="1"/>
          </p:cNvSpPr>
          <p:nvPr>
            <p:ph type="sldNum" sz="quarter" idx="12"/>
          </p:nvPr>
        </p:nvSpPr>
        <p:spPr>
          <a:xfrm>
            <a:off x="8439149" y="6289675"/>
            <a:ext cx="542925"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B681AAFE-0C63-4E17-B9DA-C51249D4584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3B311F4-950A-4E3D-83F5-1C69506F4566}" type="datetime1">
              <a:rPr lang="en-US" smtClean="0"/>
              <a:t>1/29/2014</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ＭＳ Ｐゴシック" charset="-128"/>
              </a:defRPr>
            </a:lvl1pPr>
          </a:lstStyle>
          <a:p>
            <a:endParaRPr lang="en-US"/>
          </a:p>
        </p:txBody>
      </p:sp>
      <p:sp>
        <p:nvSpPr>
          <p:cNvPr id="7" name="Slide Number Placeholder 5"/>
          <p:cNvSpPr>
            <a:spLocks noGrp="1"/>
          </p:cNvSpPr>
          <p:nvPr>
            <p:ph type="sldNum" sz="quarter" idx="12"/>
          </p:nvPr>
        </p:nvSpPr>
        <p:spPr>
          <a:xfrm>
            <a:off x="8401050" y="6289675"/>
            <a:ext cx="590550"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B681AAFE-0C63-4E17-B9DA-C51249D4584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36562"/>
            <a:ext cx="8229600" cy="98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1028" name="Picture 11" descr="header2-01.jpg"/>
          <p:cNvPicPr>
            <a:picLocks noChangeAspect="1"/>
          </p:cNvPicPr>
          <p:nvPr/>
        </p:nvPicPr>
        <p:blipFill>
          <a:blip r:embed="rId13"/>
          <a:srcRect/>
          <a:stretch>
            <a:fillRect/>
          </a:stretch>
        </p:blipFill>
        <p:spPr bwMode="auto">
          <a:xfrm>
            <a:off x="0" y="0"/>
            <a:ext cx="9144000" cy="436563"/>
          </a:xfrm>
          <a:prstGeom prst="rect">
            <a:avLst/>
          </a:prstGeom>
          <a:noFill/>
          <a:ln w="9525">
            <a:noFill/>
            <a:miter lim="800000"/>
            <a:headEnd/>
            <a:tailEnd/>
          </a:ln>
        </p:spPr>
      </p:pic>
      <p:pic>
        <p:nvPicPr>
          <p:cNvPr id="6" name="Picture 5" descr="FTA_footer-01_edit.png"/>
          <p:cNvPicPr>
            <a:picLocks noChangeAspect="1"/>
          </p:cNvPicPr>
          <p:nvPr/>
        </p:nvPicPr>
        <p:blipFill>
          <a:blip r:embed="rId14"/>
          <a:stretch>
            <a:fillRect/>
          </a:stretch>
        </p:blipFill>
        <p:spPr>
          <a:xfrm>
            <a:off x="0" y="6176219"/>
            <a:ext cx="9144000" cy="69448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sz="4400" kern="1200">
          <a:solidFill>
            <a:srgbClr val="395B74"/>
          </a:solidFill>
          <a:latin typeface="Raavi" pitchFamily="34" charset="0"/>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Gill Sans MT" pitchFamily="34" charset="0"/>
          <a:ea typeface="ＭＳ Ｐゴシック"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Gill Sans MT" pitchFamily="34" charset="0"/>
          <a:ea typeface="ＭＳ Ｐゴシック"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Gill Sans MT" pitchFamily="34" charset="0"/>
          <a:ea typeface="ＭＳ Ｐゴシック"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fta.dot.gov/db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www.fta.dot.gov/civilrights/12885.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TA_slide3_edit-01.png"/>
          <p:cNvPicPr>
            <a:picLocks noChangeAspect="1"/>
          </p:cNvPicPr>
          <p:nvPr/>
        </p:nvPicPr>
        <p:blipFill>
          <a:blip r:embed="rId3"/>
          <a:stretch>
            <a:fillRect/>
          </a:stretch>
        </p:blipFill>
        <p:spPr>
          <a:xfrm>
            <a:off x="0" y="0"/>
            <a:ext cx="9142572" cy="6858000"/>
          </a:xfrm>
          <a:prstGeom prst="rect">
            <a:avLst/>
          </a:prstGeom>
        </p:spPr>
      </p:pic>
      <p:sp>
        <p:nvSpPr>
          <p:cNvPr id="2" name="Title 1"/>
          <p:cNvSpPr>
            <a:spLocks noGrp="1"/>
          </p:cNvSpPr>
          <p:nvPr>
            <p:ph type="ctrTitle"/>
          </p:nvPr>
        </p:nvSpPr>
        <p:spPr>
          <a:xfrm>
            <a:off x="2398713" y="2357438"/>
            <a:ext cx="4395787" cy="3059112"/>
          </a:xfrm>
        </p:spPr>
        <p:txBody>
          <a:bodyPr rtlCol="0" anchor="t">
            <a:normAutofit fontScale="90000"/>
          </a:bodyPr>
          <a:lstStyle/>
          <a:p>
            <a:pPr algn="r" fontAlgn="auto">
              <a:spcAft>
                <a:spcPts val="0"/>
              </a:spcAft>
              <a:defRPr/>
            </a:pPr>
            <a:r>
              <a:rPr lang="en-US" sz="3100" b="1" dirty="0">
                <a:solidFill>
                  <a:srgbClr val="385B74"/>
                </a:solidFill>
                <a:latin typeface="Gill Sans MT" panose="020B0502020104020203" pitchFamily="34" charset="0"/>
                <a:ea typeface="Arial Unicode MS" pitchFamily="34" charset="-128"/>
                <a:cs typeface="Arial" panose="020B0604020202020204" pitchFamily="34" charset="0"/>
              </a:rPr>
              <a:t>DBE </a:t>
            </a:r>
            <a:r>
              <a:rPr lang="en-US" sz="3100" b="1" dirty="0" smtClean="0">
                <a:solidFill>
                  <a:srgbClr val="385B74"/>
                </a:solidFill>
                <a:latin typeface="Gill Sans MT" panose="020B0502020104020203" pitchFamily="34" charset="0"/>
                <a:ea typeface="Arial Unicode MS" pitchFamily="34" charset="-128"/>
                <a:cs typeface="Arial" panose="020B0604020202020204" pitchFamily="34" charset="0"/>
              </a:rPr>
              <a:t>Uniform Reporting: </a:t>
            </a:r>
            <a:r>
              <a:rPr lang="en-US" sz="3600" dirty="0">
                <a:solidFill>
                  <a:srgbClr val="385B74"/>
                </a:solidFill>
                <a:latin typeface="Gill Sans MT" panose="020B0502020104020203" pitchFamily="34" charset="0"/>
                <a:ea typeface="Arial Unicode MS" pitchFamily="34" charset="-128"/>
                <a:cs typeface="Arial" panose="020B0604020202020204" pitchFamily="34" charset="0"/>
              </a:rPr>
              <a:t/>
            </a:r>
            <a:br>
              <a:rPr lang="en-US" sz="3600" dirty="0">
                <a:solidFill>
                  <a:srgbClr val="385B74"/>
                </a:solidFill>
                <a:latin typeface="Gill Sans MT" panose="020B0502020104020203" pitchFamily="34" charset="0"/>
                <a:ea typeface="Arial Unicode MS" pitchFamily="34" charset="-128"/>
                <a:cs typeface="Arial" panose="020B0604020202020204" pitchFamily="34" charset="0"/>
              </a:rPr>
            </a:br>
            <a:r>
              <a:rPr lang="en-US" sz="2700" i="1" dirty="0" smtClean="0">
                <a:solidFill>
                  <a:srgbClr val="385B74"/>
                </a:solidFill>
                <a:latin typeface="Gill Sans MT" panose="020B0502020104020203" pitchFamily="34" charset="0"/>
                <a:ea typeface="Arial Unicode MS" pitchFamily="34" charset="-128"/>
                <a:cs typeface="Arial" panose="020B0604020202020204" pitchFamily="34" charset="0"/>
              </a:rPr>
              <a:t>Understanding and Avoiding Common Errors</a:t>
            </a:r>
            <a:r>
              <a:rPr lang="en-US" sz="3200" dirty="0">
                <a:solidFill>
                  <a:srgbClr val="385B74"/>
                </a:solidFill>
                <a:latin typeface="Arial" panose="020B0604020202020204" pitchFamily="34" charset="0"/>
                <a:ea typeface="Arial Unicode MS" pitchFamily="34" charset="-128"/>
                <a:cs typeface="Arial" panose="020B0604020202020204" pitchFamily="34" charset="0"/>
              </a:rPr>
              <a:t/>
            </a:r>
            <a:br>
              <a:rPr lang="en-US" sz="3200" dirty="0">
                <a:solidFill>
                  <a:srgbClr val="385B74"/>
                </a:solidFill>
                <a:latin typeface="Arial" panose="020B0604020202020204" pitchFamily="34" charset="0"/>
                <a:ea typeface="Arial Unicode MS" pitchFamily="34" charset="-128"/>
                <a:cs typeface="Arial" panose="020B0604020202020204" pitchFamily="34" charset="0"/>
              </a:rPr>
            </a:br>
            <a:r>
              <a:rPr lang="en-US" sz="3200" dirty="0">
                <a:latin typeface="Arial" panose="020B0604020202020204" pitchFamily="34" charset="0"/>
                <a:cs typeface="Arial" panose="020B0604020202020204" pitchFamily="34" charset="0"/>
              </a:rPr>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
            </a:r>
            <a:br>
              <a:rPr lang="en-US" sz="3200" dirty="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r>
              <a:rPr lang="en-US" sz="2000" dirty="0" smtClean="0">
                <a:latin typeface="Gill Sans MT" panose="020B0502020104020203" pitchFamily="34" charset="0"/>
                <a:cs typeface="Arial" panose="020B0604020202020204" pitchFamily="34" charset="0"/>
              </a:rPr>
              <a:t>Office </a:t>
            </a:r>
            <a:r>
              <a:rPr lang="en-US" sz="2000" dirty="0">
                <a:latin typeface="Gill Sans MT" panose="020B0502020104020203" pitchFamily="34" charset="0"/>
                <a:cs typeface="Arial" panose="020B0604020202020204" pitchFamily="34" charset="0"/>
              </a:rPr>
              <a:t>of Civil Rights</a:t>
            </a:r>
            <a:br>
              <a:rPr lang="en-US" sz="2000" dirty="0">
                <a:latin typeface="Gill Sans MT" panose="020B0502020104020203" pitchFamily="34" charset="0"/>
                <a:cs typeface="Arial" panose="020B0604020202020204" pitchFamily="34" charset="0"/>
              </a:rPr>
            </a:br>
            <a:r>
              <a:rPr lang="en-US" sz="2000" dirty="0" smtClean="0">
                <a:latin typeface="Gill Sans MT" panose="020B0502020104020203" pitchFamily="34" charset="0"/>
                <a:cs typeface="Arial" panose="020B0604020202020204" pitchFamily="34" charset="0"/>
              </a:rPr>
              <a:t>January 2014</a:t>
            </a:r>
            <a:endParaRPr lang="en-US" sz="1900" dirty="0" smtClean="0">
              <a:solidFill>
                <a:schemeClr val="tx1"/>
              </a:solidFill>
              <a:latin typeface="Gill Sans MT" pitchFamily="34" charset="0"/>
              <a:ea typeface="+mj-ea"/>
            </a:endParaRPr>
          </a:p>
        </p:txBody>
      </p:sp>
    </p:spTree>
    <p:extLst>
      <p:ext uri="{BB962C8B-B14F-4D97-AF65-F5344CB8AC3E}">
        <p14:creationId xmlns:p14="http://schemas.microsoft.com/office/powerpoint/2010/main" val="2441668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Gill Sans MT" panose="020B0502020104020203" pitchFamily="34" charset="0"/>
              </a:rPr>
              <a:t>Consider all FTA Funds</a:t>
            </a:r>
            <a:endParaRPr lang="en-US" sz="3600" b="1" dirty="0">
              <a:latin typeface="Gill Sans MT" panose="020B0502020104020203" pitchFamily="34" charset="0"/>
            </a:endParaRPr>
          </a:p>
        </p:txBody>
      </p:sp>
      <p:sp>
        <p:nvSpPr>
          <p:cNvPr id="3" name="Content Placeholder 2"/>
          <p:cNvSpPr>
            <a:spLocks noGrp="1"/>
          </p:cNvSpPr>
          <p:nvPr>
            <p:ph idx="1"/>
          </p:nvPr>
        </p:nvSpPr>
        <p:spPr>
          <a:xfrm>
            <a:off x="609600" y="1524000"/>
            <a:ext cx="8229600" cy="4906963"/>
          </a:xfrm>
        </p:spPr>
        <p:txBody>
          <a:bodyPr/>
          <a:lstStyle/>
          <a:p>
            <a:r>
              <a:rPr lang="en-US" dirty="0" smtClean="0"/>
              <a:t>Your report must consider all FTA funds that would be affected by your DBE goal</a:t>
            </a:r>
          </a:p>
          <a:p>
            <a:pPr lvl="1"/>
            <a:r>
              <a:rPr lang="en-US" sz="2750" dirty="0" smtClean="0"/>
              <a:t>Your report would contain all zeroes </a:t>
            </a:r>
            <a:r>
              <a:rPr lang="en-US" sz="2750" b="1" dirty="0" smtClean="0"/>
              <a:t>if</a:t>
            </a:r>
            <a:r>
              <a:rPr lang="en-US" sz="2750" dirty="0" smtClean="0"/>
              <a:t> there were </a:t>
            </a:r>
            <a:r>
              <a:rPr lang="en-US" sz="2750" b="1" dirty="0" smtClean="0"/>
              <a:t>no</a:t>
            </a:r>
            <a:r>
              <a:rPr lang="en-US" sz="2750" dirty="0" smtClean="0"/>
              <a:t> FTA-assisted contracting activity during the period</a:t>
            </a:r>
          </a:p>
          <a:p>
            <a:pPr lvl="1"/>
            <a:r>
              <a:rPr lang="en-US" sz="2750" dirty="0" smtClean="0"/>
              <a:t>Your report should contain contract activity whether or not you have established contract goals</a:t>
            </a:r>
          </a:p>
          <a:p>
            <a:pPr lvl="1"/>
            <a:endParaRPr lang="en-US" sz="2750" dirty="0"/>
          </a:p>
        </p:txBody>
      </p:sp>
      <p:sp>
        <p:nvSpPr>
          <p:cNvPr id="4" name="Slide Number Placeholder 3"/>
          <p:cNvSpPr>
            <a:spLocks noGrp="1"/>
          </p:cNvSpPr>
          <p:nvPr>
            <p:ph type="sldNum" sz="quarter" idx="12"/>
          </p:nvPr>
        </p:nvSpPr>
        <p:spPr/>
        <p:txBody>
          <a:bodyPr/>
          <a:lstStyle/>
          <a:p>
            <a:fld id="{B681AAFE-0C63-4E17-B9DA-C51249D4584E}" type="slidenum">
              <a:rPr lang="en-US" smtClean="0"/>
              <a:t>10</a:t>
            </a:fld>
            <a:endParaRPr lang="en-US"/>
          </a:p>
        </p:txBody>
      </p:sp>
    </p:spTree>
    <p:extLst>
      <p:ext uri="{BB962C8B-B14F-4D97-AF65-F5344CB8AC3E}">
        <p14:creationId xmlns:p14="http://schemas.microsoft.com/office/powerpoint/2010/main" val="1637255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Gill Sans MT" panose="020B0502020104020203" pitchFamily="34" charset="0"/>
              </a:rPr>
              <a:t>Consider </a:t>
            </a:r>
            <a:r>
              <a:rPr lang="en-US" sz="3600" b="1" dirty="0">
                <a:latin typeface="Gill Sans MT" panose="020B0502020104020203" pitchFamily="34" charset="0"/>
              </a:rPr>
              <a:t>all FTA Funds</a:t>
            </a:r>
            <a:endParaRPr lang="en-US" sz="3600" dirty="0"/>
          </a:p>
        </p:txBody>
      </p:sp>
      <p:sp>
        <p:nvSpPr>
          <p:cNvPr id="3" name="Content Placeholder 2"/>
          <p:cNvSpPr>
            <a:spLocks noGrp="1"/>
          </p:cNvSpPr>
          <p:nvPr>
            <p:ph idx="1"/>
          </p:nvPr>
        </p:nvSpPr>
        <p:spPr/>
        <p:txBody>
          <a:bodyPr/>
          <a:lstStyle/>
          <a:p>
            <a:r>
              <a:rPr lang="en-US" dirty="0"/>
              <a:t>Your report must consider all FTA funds that would be affected by your DBE goal</a:t>
            </a:r>
          </a:p>
          <a:p>
            <a:pPr lvl="1"/>
            <a:r>
              <a:rPr lang="en-US" sz="2750" dirty="0" smtClean="0"/>
              <a:t>Planning, Capital, Operating</a:t>
            </a:r>
          </a:p>
          <a:p>
            <a:pPr lvl="1"/>
            <a:r>
              <a:rPr lang="en-US" sz="2750" dirty="0" smtClean="0"/>
              <a:t>You </a:t>
            </a:r>
            <a:r>
              <a:rPr lang="en-US" sz="2750" dirty="0"/>
              <a:t>should report on FTA-assisted contracts even if you did not consider them in your overall goal methodology</a:t>
            </a:r>
            <a:r>
              <a:rPr lang="en-US" sz="2750" dirty="0" smtClean="0"/>
              <a:t>*</a:t>
            </a:r>
          </a:p>
          <a:p>
            <a:pPr lvl="1"/>
            <a:endParaRPr lang="en-US" sz="2750" dirty="0"/>
          </a:p>
          <a:p>
            <a:pPr lvl="1"/>
            <a:endParaRPr lang="en-US" sz="2750" dirty="0" smtClean="0"/>
          </a:p>
          <a:p>
            <a:pPr marL="457200" lvl="1" indent="0">
              <a:buNone/>
            </a:pPr>
            <a:r>
              <a:rPr lang="en-US" sz="2400" dirty="0" smtClean="0"/>
              <a:t>* </a:t>
            </a:r>
            <a:r>
              <a:rPr lang="en-US" sz="2000" dirty="0"/>
              <a:t>Note: Talk with your RCRO about Project-Specific Goals</a:t>
            </a:r>
            <a:endParaRPr lang="en-US" sz="2400" dirty="0"/>
          </a:p>
          <a:p>
            <a:endParaRPr lang="en-US" dirty="0" smtClean="0"/>
          </a:p>
        </p:txBody>
      </p:sp>
      <p:sp>
        <p:nvSpPr>
          <p:cNvPr id="4" name="Slide Number Placeholder 3"/>
          <p:cNvSpPr>
            <a:spLocks noGrp="1"/>
          </p:cNvSpPr>
          <p:nvPr>
            <p:ph type="sldNum" sz="quarter" idx="12"/>
          </p:nvPr>
        </p:nvSpPr>
        <p:spPr/>
        <p:txBody>
          <a:bodyPr/>
          <a:lstStyle/>
          <a:p>
            <a:fld id="{B681AAFE-0C63-4E17-B9DA-C51249D4584E}" type="slidenum">
              <a:rPr lang="en-US" smtClean="0"/>
              <a:t>11</a:t>
            </a:fld>
            <a:endParaRPr lang="en-US"/>
          </a:p>
        </p:txBody>
      </p:sp>
    </p:spTree>
    <p:extLst>
      <p:ext uri="{BB962C8B-B14F-4D97-AF65-F5344CB8AC3E}">
        <p14:creationId xmlns:p14="http://schemas.microsoft.com/office/powerpoint/2010/main" val="1697720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Gill Sans MT" panose="020B0502020104020203" pitchFamily="34" charset="0"/>
              </a:rPr>
              <a:t>Report on the Contract Timeline</a:t>
            </a:r>
            <a:endParaRPr lang="en-US" sz="3600" dirty="0"/>
          </a:p>
        </p:txBody>
      </p:sp>
      <p:sp>
        <p:nvSpPr>
          <p:cNvPr id="5" name="Content Placeholder 4"/>
          <p:cNvSpPr>
            <a:spLocks noGrp="1"/>
          </p:cNvSpPr>
          <p:nvPr>
            <p:ph idx="1"/>
          </p:nvPr>
        </p:nvSpPr>
        <p:spPr/>
        <p:txBody>
          <a:bodyPr/>
          <a:lstStyle/>
          <a:p>
            <a:r>
              <a:rPr lang="en-US" dirty="0" smtClean="0"/>
              <a:t>Your DBE Report will contain data from a wide variety of contracts:</a:t>
            </a:r>
          </a:p>
          <a:p>
            <a:pPr lvl="1"/>
            <a:r>
              <a:rPr lang="en-US" i="1" dirty="0" smtClean="0"/>
              <a:t>Micro Purchases, Small Purchases and Competitive Proposals</a:t>
            </a:r>
          </a:p>
          <a:p>
            <a:r>
              <a:rPr lang="en-US" dirty="0" smtClean="0"/>
              <a:t>You will report activity when contracts are “awarded”</a:t>
            </a:r>
          </a:p>
          <a:p>
            <a:r>
              <a:rPr lang="en-US" dirty="0" smtClean="0"/>
              <a:t>You will also report activity when the contracts are “completed”</a:t>
            </a:r>
            <a:endParaRPr lang="en-US" dirty="0"/>
          </a:p>
        </p:txBody>
      </p:sp>
      <p:sp>
        <p:nvSpPr>
          <p:cNvPr id="6" name="Slide Number Placeholder 5"/>
          <p:cNvSpPr>
            <a:spLocks noGrp="1"/>
          </p:cNvSpPr>
          <p:nvPr>
            <p:ph type="sldNum" sz="quarter" idx="12"/>
          </p:nvPr>
        </p:nvSpPr>
        <p:spPr/>
        <p:txBody>
          <a:bodyPr/>
          <a:lstStyle/>
          <a:p>
            <a:fld id="{B681AAFE-0C63-4E17-B9DA-C51249D4584E}" type="slidenum">
              <a:rPr lang="en-US" smtClean="0"/>
              <a:t>12</a:t>
            </a:fld>
            <a:endParaRPr lang="en-US"/>
          </a:p>
        </p:txBody>
      </p:sp>
    </p:spTree>
    <p:extLst>
      <p:ext uri="{BB962C8B-B14F-4D97-AF65-F5344CB8AC3E}">
        <p14:creationId xmlns:p14="http://schemas.microsoft.com/office/powerpoint/2010/main" val="7111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dirty="0">
                <a:latin typeface="Gill Sans MT" panose="020B0502020104020203" pitchFamily="34" charset="0"/>
              </a:rPr>
              <a:t>Timeline: </a:t>
            </a:r>
            <a:r>
              <a:rPr lang="en-US" i="1" dirty="0" smtClean="0">
                <a:latin typeface="Gill Sans MT" panose="020B0502020104020203" pitchFamily="34" charset="0"/>
              </a:rPr>
              <a:t>What Happens if You Don’t Follow the Prime Contract</a:t>
            </a:r>
            <a:endParaRPr lang="en-US" dirty="0"/>
          </a:p>
        </p:txBody>
      </p:sp>
      <p:sp>
        <p:nvSpPr>
          <p:cNvPr id="6" name="Content Placeholder 5"/>
          <p:cNvSpPr>
            <a:spLocks noGrp="1"/>
          </p:cNvSpPr>
          <p:nvPr>
            <p:ph sz="half" idx="1"/>
          </p:nvPr>
        </p:nvSpPr>
        <p:spPr/>
        <p:txBody>
          <a:bodyPr/>
          <a:lstStyle/>
          <a:p>
            <a:r>
              <a:rPr lang="en-US" dirty="0" smtClean="0"/>
              <a:t>The “Prime Contract” dollar fields represent the full FTA share of those contracts </a:t>
            </a:r>
          </a:p>
          <a:p>
            <a:r>
              <a:rPr lang="en-US" dirty="0" smtClean="0"/>
              <a:t>Reporting off of the timeline may result in overstated DBE participation levels</a:t>
            </a:r>
            <a:endParaRPr lang="en-US"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1133912261"/>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B681AAFE-0C63-4E17-B9DA-C51249D4584E}" type="slidenum">
              <a:rPr lang="en-US" smtClean="0"/>
              <a:t>13</a:t>
            </a:fld>
            <a:endParaRPr lang="en-US"/>
          </a:p>
        </p:txBody>
      </p:sp>
    </p:spTree>
    <p:extLst>
      <p:ext uri="{BB962C8B-B14F-4D97-AF65-F5344CB8AC3E}">
        <p14:creationId xmlns:p14="http://schemas.microsoft.com/office/powerpoint/2010/main" val="287132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graphicEl>
                                              <a:chart seriesIdx="-4" categoryIdx="0" bldStep="category"/>
                                            </p:graphicEl>
                                          </p:spTgt>
                                        </p:tgtEl>
                                        <p:attrNameLst>
                                          <p:attrName>style.visibility</p:attrName>
                                        </p:attrNameLst>
                                      </p:cBhvr>
                                      <p:to>
                                        <p:strVal val="visible"/>
                                      </p:to>
                                    </p:set>
                                    <p:anim calcmode="lin" valueType="num">
                                      <p:cBhvr>
                                        <p:cTn id="7" dur="500" fill="hold"/>
                                        <p:tgtEl>
                                          <p:spTgt spid="8">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8" dur="500" fill="hold"/>
                                        <p:tgtEl>
                                          <p:spTgt spid="8">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9" dur="500"/>
                                        <p:tgtEl>
                                          <p:spTgt spid="8">
                                            <p:graphicEl>
                                              <a:chart seriesIdx="-4" categoryIdx="0" bldStep="category"/>
                                            </p:graphic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graphicEl>
                                              <a:chart seriesIdx="-4" categoryIdx="1" bldStep="category"/>
                                            </p:graphicEl>
                                          </p:spTgt>
                                        </p:tgtEl>
                                        <p:attrNameLst>
                                          <p:attrName>style.visibility</p:attrName>
                                        </p:attrNameLst>
                                      </p:cBhvr>
                                      <p:to>
                                        <p:strVal val="visible"/>
                                      </p:to>
                                    </p:set>
                                    <p:anim calcmode="lin" valueType="num">
                                      <p:cBhvr>
                                        <p:cTn id="13" dur="500" fill="hold"/>
                                        <p:tgtEl>
                                          <p:spTgt spid="8">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14" dur="500" fill="hold"/>
                                        <p:tgtEl>
                                          <p:spTgt spid="8">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15" dur="500"/>
                                        <p:tgtEl>
                                          <p:spTgt spid="8">
                                            <p:graphicEl>
                                              <a:chart seriesIdx="-4" categoryIdx="1" bldStep="category"/>
                                            </p:graphic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
                                            <p:graphicEl>
                                              <a:chart seriesIdx="-4" categoryIdx="2" bldStep="category"/>
                                            </p:graphicEl>
                                          </p:spTgt>
                                        </p:tgtEl>
                                        <p:attrNameLst>
                                          <p:attrName>style.visibility</p:attrName>
                                        </p:attrNameLst>
                                      </p:cBhvr>
                                      <p:to>
                                        <p:strVal val="visible"/>
                                      </p:to>
                                    </p:set>
                                    <p:anim calcmode="lin" valueType="num">
                                      <p:cBhvr>
                                        <p:cTn id="19" dur="500" fill="hold"/>
                                        <p:tgtEl>
                                          <p:spTgt spid="8">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20" dur="500" fill="hold"/>
                                        <p:tgtEl>
                                          <p:spTgt spid="8">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21" dur="500"/>
                                        <p:tgtEl>
                                          <p:spTgt spid="8">
                                            <p:graphicEl>
                                              <a:chart seriesIdx="-4" categoryIdx="2" bldStep="category"/>
                                            </p:graphic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
                                            <p:graphicEl>
                                              <a:chart seriesIdx="-4" categoryIdx="3" bldStep="category"/>
                                            </p:graphicEl>
                                          </p:spTgt>
                                        </p:tgtEl>
                                        <p:attrNameLst>
                                          <p:attrName>style.visibility</p:attrName>
                                        </p:attrNameLst>
                                      </p:cBhvr>
                                      <p:to>
                                        <p:strVal val="visible"/>
                                      </p:to>
                                    </p:set>
                                    <p:anim calcmode="lin" valueType="num">
                                      <p:cBhvr>
                                        <p:cTn id="25" dur="500" fill="hold"/>
                                        <p:tgtEl>
                                          <p:spTgt spid="8">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26" dur="500" fill="hold"/>
                                        <p:tgtEl>
                                          <p:spTgt spid="8">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27" dur="500"/>
                                        <p:tgtEl>
                                          <p:spTgt spid="8">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400" i="1" dirty="0">
                <a:latin typeface="Gill Sans MT" panose="020B0502020104020203" pitchFamily="34" charset="0"/>
              </a:rPr>
              <a:t>Timeline: </a:t>
            </a:r>
            <a:r>
              <a:rPr lang="en-US" sz="3400" i="1" dirty="0" smtClean="0">
                <a:latin typeface="Gill Sans MT" panose="020B0502020104020203" pitchFamily="34" charset="0"/>
              </a:rPr>
              <a:t>Your Contract(s</a:t>
            </a:r>
            <a:r>
              <a:rPr lang="en-US" sz="3400" i="1" dirty="0">
                <a:latin typeface="Gill Sans MT" panose="020B0502020104020203" pitchFamily="34" charset="0"/>
              </a:rPr>
              <a:t>)’ </a:t>
            </a:r>
            <a:r>
              <a:rPr lang="en-US" sz="3400" i="1" dirty="0" smtClean="0">
                <a:latin typeface="Gill Sans MT" panose="020B0502020104020203" pitchFamily="34" charset="0"/>
              </a:rPr>
              <a:t>Life </a:t>
            </a:r>
            <a:r>
              <a:rPr lang="en-US" sz="3400" i="1" dirty="0">
                <a:latin typeface="Gill Sans MT" panose="020B0502020104020203" pitchFamily="34" charset="0"/>
              </a:rPr>
              <a:t>on the DBE Report</a:t>
            </a:r>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983612" y="1600200"/>
            <a:ext cx="717677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681AAFE-0C63-4E17-B9DA-C51249D4584E}" type="slidenum">
              <a:rPr lang="en-US" smtClean="0"/>
              <a:t>14</a:t>
            </a:fld>
            <a:endParaRPr lang="en-US"/>
          </a:p>
        </p:txBody>
      </p:sp>
      <p:sp>
        <p:nvSpPr>
          <p:cNvPr id="3" name="Rectangle 2"/>
          <p:cNvSpPr/>
          <p:nvPr/>
        </p:nvSpPr>
        <p:spPr>
          <a:xfrm>
            <a:off x="2286000" y="2819400"/>
            <a:ext cx="685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429000" y="3442252"/>
            <a:ext cx="685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ular Callout 3"/>
          <p:cNvSpPr/>
          <p:nvPr/>
        </p:nvSpPr>
        <p:spPr>
          <a:xfrm>
            <a:off x="7426187" y="3238500"/>
            <a:ext cx="990600" cy="609600"/>
          </a:xfrm>
          <a:prstGeom prst="wedgeRectCallout">
            <a:avLst>
              <a:gd name="adj1" fmla="val -71669"/>
              <a:gd name="adj2" fmla="val -1576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90000"/>
                    <a:lumOff val="10000"/>
                  </a:schemeClr>
                </a:solidFill>
              </a:rPr>
              <a:t>200%</a:t>
            </a:r>
            <a:endParaRPr lang="en-US" dirty="0">
              <a:solidFill>
                <a:schemeClr val="tx2">
                  <a:lumMod val="90000"/>
                  <a:lumOff val="10000"/>
                </a:schemeClr>
              </a:solidFill>
            </a:endParaRPr>
          </a:p>
        </p:txBody>
      </p:sp>
    </p:spTree>
    <p:extLst>
      <p:ext uri="{BB962C8B-B14F-4D97-AF65-F5344CB8AC3E}">
        <p14:creationId xmlns:p14="http://schemas.microsoft.com/office/powerpoint/2010/main" val="36796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70"/>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3600" i="1" dirty="0">
                <a:latin typeface="Gill Sans MT" panose="020B0502020104020203" pitchFamily="34" charset="0"/>
              </a:rPr>
              <a:t>Timeline: Contracts Start </a:t>
            </a:r>
            <a:r>
              <a:rPr lang="en-US" sz="3600" i="1" dirty="0" smtClean="0">
                <a:latin typeface="Gill Sans MT" panose="020B0502020104020203" pitchFamily="34" charset="0"/>
              </a:rPr>
              <a:t>with Awards this Period</a:t>
            </a:r>
            <a:endParaRPr lang="en-US" sz="3600" i="1" dirty="0">
              <a:latin typeface="Gill Sans MT" panose="020B0502020104020203" pitchFamily="34" charset="0"/>
            </a:endParaRPr>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983612" y="1600200"/>
            <a:ext cx="717677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219200" y="2286000"/>
            <a:ext cx="3429000" cy="1371600"/>
          </a:xfrm>
          <a:prstGeom prst="rect">
            <a:avLst/>
          </a:prstGeom>
          <a:noFill/>
          <a:ln>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133600"/>
            <a:ext cx="5367337" cy="23557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B681AAFE-0C63-4E17-B9DA-C51249D4584E}" type="slidenum">
              <a:rPr lang="en-US" smtClean="0"/>
              <a:t>15</a:t>
            </a:fld>
            <a:endParaRPr lang="en-US"/>
          </a:p>
        </p:txBody>
      </p:sp>
    </p:spTree>
    <p:extLst>
      <p:ext uri="{BB962C8B-B14F-4D97-AF65-F5344CB8AC3E}">
        <p14:creationId xmlns:p14="http://schemas.microsoft.com/office/powerpoint/2010/main" val="141475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1000" fill="hold"/>
                                        <p:tgtEl>
                                          <p:spTgt spid="2050"/>
                                        </p:tgtEl>
                                        <p:attrNameLst>
                                          <p:attrName>ppt_w</p:attrName>
                                        </p:attrNameLst>
                                      </p:cBhvr>
                                      <p:tavLst>
                                        <p:tav tm="0">
                                          <p:val>
                                            <p:fltVal val="0"/>
                                          </p:val>
                                        </p:tav>
                                        <p:tav tm="100000">
                                          <p:val>
                                            <p:strVal val="#ppt_w"/>
                                          </p:val>
                                        </p:tav>
                                      </p:tavLst>
                                    </p:anim>
                                    <p:anim calcmode="lin" valueType="num">
                                      <p:cBhvr>
                                        <p:cTn id="13" dur="1000" fill="hold"/>
                                        <p:tgtEl>
                                          <p:spTgt spid="2050"/>
                                        </p:tgtEl>
                                        <p:attrNameLst>
                                          <p:attrName>ppt_h</p:attrName>
                                        </p:attrNameLst>
                                      </p:cBhvr>
                                      <p:tavLst>
                                        <p:tav tm="0">
                                          <p:val>
                                            <p:fltVal val="0"/>
                                          </p:val>
                                        </p:tav>
                                        <p:tav tm="100000">
                                          <p:val>
                                            <p:strVal val="#ppt_h"/>
                                          </p:val>
                                        </p:tav>
                                      </p:tavLst>
                                    </p:anim>
                                    <p:anim calcmode="lin" valueType="num">
                                      <p:cBhvr>
                                        <p:cTn id="14" dur="1000" fill="hold"/>
                                        <p:tgtEl>
                                          <p:spTgt spid="2050"/>
                                        </p:tgtEl>
                                        <p:attrNameLst>
                                          <p:attrName>style.rotation</p:attrName>
                                        </p:attrNameLst>
                                      </p:cBhvr>
                                      <p:tavLst>
                                        <p:tav tm="0">
                                          <p:val>
                                            <p:fltVal val="90"/>
                                          </p:val>
                                        </p:tav>
                                        <p:tav tm="100000">
                                          <p:val>
                                            <p:fltVal val="0"/>
                                          </p:val>
                                        </p:tav>
                                      </p:tavLst>
                                    </p:anim>
                                    <p:animEffect transition="in" filter="fade">
                                      <p:cBhvr>
                                        <p:cTn id="15" dur="1000"/>
                                        <p:tgtEl>
                                          <p:spTgt spid="2050"/>
                                        </p:tgtEl>
                                      </p:cBhvr>
                                    </p:animEffect>
                                  </p:childTnLst>
                                </p:cTn>
                              </p:par>
                              <p:par>
                                <p:cTn id="16" presetID="22" presetClass="exit" presetSubtype="4" fill="hold" grpId="1" nodeType="withEffect">
                                  <p:stCondLst>
                                    <p:cond delay="0"/>
                                  </p:stCondLst>
                                  <p:childTnLst>
                                    <p:animEffect transition="out" filter="wipe(down)">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i="1" dirty="0">
                <a:latin typeface="Gill Sans MT" panose="020B0502020104020203" pitchFamily="34" charset="0"/>
              </a:rPr>
              <a:t>Timeline: Follows the Prime Contract</a:t>
            </a:r>
            <a:endParaRPr lang="en-US" sz="3600"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outerShdw blurRad="50800" algn="tl" rotWithShape="0">
                  <a:srgbClr val="000000"/>
                </a:outerShdw>
              </a:effectLst>
            </a:endParaRPr>
          </a:p>
        </p:txBody>
      </p:sp>
      <p:pic>
        <p:nvPicPr>
          <p:cNvPr id="5"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402" b="4203"/>
          <a:stretch/>
        </p:blipFill>
        <p:spPr bwMode="auto">
          <a:xfrm>
            <a:off x="533400" y="1905000"/>
            <a:ext cx="8045962" cy="34308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B681AAFE-0C63-4E17-B9DA-C51249D4584E}" type="slidenum">
              <a:rPr lang="en-US" smtClean="0"/>
              <a:t>16</a:t>
            </a:fld>
            <a:endParaRPr lang="en-US"/>
          </a:p>
        </p:txBody>
      </p:sp>
      <p:sp>
        <p:nvSpPr>
          <p:cNvPr id="7" name="Rectangle 6"/>
          <p:cNvSpPr/>
          <p:nvPr/>
        </p:nvSpPr>
        <p:spPr>
          <a:xfrm>
            <a:off x="3276600" y="3352800"/>
            <a:ext cx="1447800" cy="685800"/>
          </a:xfrm>
          <a:prstGeom prst="rect">
            <a:avLst/>
          </a:prstGeom>
          <a:noFill/>
          <a:ln w="28575">
            <a:solidFill>
              <a:schemeClr val="tx2">
                <a:lumMod val="90000"/>
                <a:lumOff val="10000"/>
              </a:schemeClr>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276601" y="3962400"/>
            <a:ext cx="1447800" cy="838200"/>
          </a:xfrm>
          <a:prstGeom prst="rect">
            <a:avLst/>
          </a:prstGeom>
          <a:noFill/>
          <a:ln w="28575">
            <a:solidFill>
              <a:schemeClr val="tx2">
                <a:lumMod val="25000"/>
                <a:lumOff val="75000"/>
              </a:schemeClr>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67400" y="3962399"/>
            <a:ext cx="1143000" cy="838202"/>
          </a:xfrm>
          <a:prstGeom prst="rect">
            <a:avLst/>
          </a:prstGeom>
          <a:noFill/>
          <a:ln w="28575">
            <a:solidFill>
              <a:schemeClr val="tx2">
                <a:lumMod val="10000"/>
                <a:lumOff val="90000"/>
              </a:schemeClr>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00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1" nodeType="clickEffect">
                                  <p:stCondLst>
                                    <p:cond delay="0"/>
                                  </p:stCondLst>
                                  <p:childTnLst>
                                    <p:animEffect transition="out" filter="fade">
                                      <p:cBhvr>
                                        <p:cTn id="11" dur="1000"/>
                                        <p:tgtEl>
                                          <p:spTgt spid="7"/>
                                        </p:tgtEl>
                                      </p:cBhvr>
                                    </p:animEffect>
                                    <p:anim calcmode="lin" valueType="num">
                                      <p:cBhvr>
                                        <p:cTn id="12" dur="1000"/>
                                        <p:tgtEl>
                                          <p:spTgt spid="7"/>
                                        </p:tgtEl>
                                        <p:attrNameLst>
                                          <p:attrName>ppt_x</p:attrName>
                                        </p:attrNameLst>
                                      </p:cBhvr>
                                      <p:tavLst>
                                        <p:tav tm="0">
                                          <p:val>
                                            <p:strVal val="ppt_x"/>
                                          </p:val>
                                        </p:tav>
                                        <p:tav tm="100000">
                                          <p:val>
                                            <p:strVal val="ppt_x"/>
                                          </p:val>
                                        </p:tav>
                                      </p:tavLst>
                                    </p:anim>
                                    <p:anim calcmode="lin" valueType="num">
                                      <p:cBhvr>
                                        <p:cTn id="13" dur="1000"/>
                                        <p:tgtEl>
                                          <p:spTgt spid="7"/>
                                        </p:tgtEl>
                                        <p:attrNameLst>
                                          <p:attrName>ppt_y</p:attrName>
                                        </p:attrNameLst>
                                      </p:cBhvr>
                                      <p:tavLst>
                                        <p:tav tm="0">
                                          <p:val>
                                            <p:strVal val="ppt_y"/>
                                          </p:val>
                                        </p:tav>
                                        <p:tav tm="100000">
                                          <p:val>
                                            <p:strVal val="ppt_y+.1"/>
                                          </p:val>
                                        </p:tav>
                                      </p:tavLst>
                                    </p:anim>
                                    <p:set>
                                      <p:cBhvr>
                                        <p:cTn id="14" dur="1" fill="hold">
                                          <p:stCondLst>
                                            <p:cond delay="999"/>
                                          </p:stCondLst>
                                        </p:cTn>
                                        <p:tgtEl>
                                          <p:spTgt spid="7"/>
                                        </p:tgtEl>
                                        <p:attrNameLst>
                                          <p:attrName>style.visibility</p:attrName>
                                        </p:attrNameLst>
                                      </p:cBhvr>
                                      <p:to>
                                        <p:strVal val="hidden"/>
                                      </p:to>
                                    </p:se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1000" fill="hold"/>
                                        <p:tgtEl>
                                          <p:spTgt spid="25"/>
                                        </p:tgtEl>
                                        <p:attrNameLst>
                                          <p:attrName>ppt_x</p:attrName>
                                        </p:attrNameLst>
                                      </p:cBhvr>
                                      <p:tavLst>
                                        <p:tav tm="0">
                                          <p:val>
                                            <p:strVal val="0-#ppt_w/2"/>
                                          </p:val>
                                        </p:tav>
                                        <p:tav tm="100000">
                                          <p:val>
                                            <p:strVal val="#ppt_x"/>
                                          </p:val>
                                        </p:tav>
                                      </p:tavLst>
                                    </p:anim>
                                    <p:anim calcmode="lin" valueType="num">
                                      <p:cBhvr additive="base">
                                        <p:cTn id="23"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2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i="1" dirty="0">
                <a:latin typeface="Gill Sans MT" panose="020B0502020104020203" pitchFamily="34" charset="0"/>
              </a:rPr>
              <a:t>Timeline: Finish </a:t>
            </a:r>
            <a:r>
              <a:rPr lang="en-US" sz="3600" i="1" dirty="0" smtClean="0">
                <a:latin typeface="Gill Sans MT" panose="020B0502020104020203" pitchFamily="34" charset="0"/>
              </a:rPr>
              <a:t>in Actual Payments Section</a:t>
            </a:r>
            <a:endParaRPr lang="en-US" sz="3600" i="1" dirty="0">
              <a:latin typeface="Gill Sans MT" panose="020B0502020104020203" pitchFamily="34" charset="0"/>
            </a:endParaRPr>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983612" y="1600200"/>
            <a:ext cx="717677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286000" y="5105400"/>
            <a:ext cx="5867400" cy="914400"/>
          </a:xfrm>
          <a:prstGeom prst="rect">
            <a:avLst/>
          </a:prstGeom>
          <a:no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81AAFE-0C63-4E17-B9DA-C51249D4584E}" type="slidenum">
              <a:rPr lang="en-US" smtClean="0"/>
              <a:t>17</a:t>
            </a:fld>
            <a:endParaRPr lang="en-US"/>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952" y="4657724"/>
            <a:ext cx="8877300"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172200" y="3733800"/>
            <a:ext cx="2819400" cy="762000"/>
          </a:xfrm>
          <a:prstGeom prst="rect">
            <a:avLst/>
          </a:prstGeom>
          <a:noFill/>
          <a:ln>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92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childTnLst>
                                </p:cTn>
                              </p:par>
                            </p:childTnLst>
                          </p:cTn>
                        </p:par>
                        <p:par>
                          <p:cTn id="12" fill="hold">
                            <p:stCondLst>
                              <p:cond delay="0"/>
                            </p:stCondLst>
                            <p:childTnLst>
                              <p:par>
                                <p:cTn id="13" presetID="0" presetClass="path" presetSubtype="0" accel="50000" decel="50000" fill="hold" nodeType="afterEffect">
                                  <p:stCondLst>
                                    <p:cond delay="0"/>
                                  </p:stCondLst>
                                  <p:childTnLst>
                                    <p:animMotion origin="layout" path="M 0.05209 0.04302 C 0.0415 0.03839 0.01875 0.0451 0.01875 0.04533 C 0.00434 0.04417 -0.00712 0.04487 -0.02048 0.04117 C -0.03055 0.03839 -0.03906 0.03191 -0.04948 0.0296 C -0.05486 0.02706 -0.05972 0.02521 -0.06545 0.02382 C -0.06684 0.02243 -0.06805 0.02035 -0.06979 0.01989 C -0.07135 0.01943 -0.07274 0.02243 -0.07413 0.02174 C -0.07569 0.02081 -0.07569 0.01758 -0.07691 0.01596 C -0.07812 0.01434 -0.07986 0.01364 -0.08125 0.01226 C -0.09375 -0.00139 -0.07847 0.01411 -0.08854 0.00069 C -0.09166 -0.00347 -0.09566 -0.00694 -0.09878 -0.0111 C -0.10156 -0.01873 -0.10521 -0.02498 -0.10885 -0.03215 C -0.11319 -0.05018 -0.10486 -0.02128 -0.11892 -0.04001 C -0.121 -0.04278 -0.11962 -0.04787 -0.12048 -0.05157 C -0.12309 -0.0629 -0.12916 -0.07146 -0.13212 -0.08233 C -0.13159 -0.08811 -0.13055 -0.09389 -0.13055 -0.09991 C -0.13055 -0.11679 -0.13437 -0.09944 -0.13055 -0.11332 C -0.13194 -0.12165 -0.13403 -0.12673 -0.13212 -0.1346 C -0.14097 -0.15287 -0.13507 -0.16883 -0.12048 -0.17507 C -0.11493 -0.18016 -0.11267 -0.18455 -0.1059 -0.18663 C -0.10191 -0.19033 -0.10191 -0.19103 -0.09722 -0.19241 C -0.09201 -0.19403 -0.08125 -0.19635 -0.08125 -0.19611 C -0.06962 -0.19149 -0.0842 -0.19635 -0.07257 -0.19635 C -0.06962 -0.19635 -0.06684 -0.19519 -0.06389 -0.1945 C -0.05781 -0.19149 -0.06111 -0.19241 -0.05382 -0.19241 L -0.02187 -0.24075 " pathEditMode="relative" rAng="0" ptsTypes="ffffffffffffffffffffffffAA">
                                      <p:cBhvr>
                                        <p:cTn id="14" dur="2000" fill="hold"/>
                                        <p:tgtEl>
                                          <p:spTgt spid="3074"/>
                                        </p:tgtEl>
                                        <p:attrNameLst>
                                          <p:attrName>ppt_x</p:attrName>
                                          <p:attrName>ppt_y</p:attrName>
                                        </p:attrNameLst>
                                      </p:cBhvr>
                                      <p:rCtr x="-9653" y="-14084"/>
                                    </p:animMotion>
                                  </p:childTnLst>
                                </p:cTn>
                              </p:par>
                            </p:childTnLst>
                          </p:cTn>
                        </p:par>
                        <p:par>
                          <p:cTn id="15" fill="hold">
                            <p:stCondLst>
                              <p:cond delay="2000"/>
                            </p:stCondLst>
                            <p:childTnLst>
                              <p:par>
                                <p:cTn id="16" presetID="21"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i="1" dirty="0">
                <a:latin typeface="Gill Sans MT" panose="020B0502020104020203" pitchFamily="34" charset="0"/>
              </a:rPr>
              <a:t>Timeline: Finish </a:t>
            </a:r>
            <a:r>
              <a:rPr lang="en-US" sz="3600" i="1" dirty="0" smtClean="0">
                <a:latin typeface="Gill Sans MT" panose="020B0502020104020203" pitchFamily="34" charset="0"/>
              </a:rPr>
              <a:t>in Actual Payments Section</a:t>
            </a:r>
            <a:endParaRPr lang="en-US" sz="3600" i="1" dirty="0">
              <a:latin typeface="Gill Sans MT" panose="020B0502020104020203" pitchFamily="34" charset="0"/>
            </a:endParaRPr>
          </a:p>
        </p:txBody>
      </p:sp>
      <p:pic>
        <p:nvPicPr>
          <p:cNvPr id="15" name="Content Placeholder 1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210692" y="4086232"/>
            <a:ext cx="8722617" cy="155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a:xfrm>
            <a:off x="304800" y="1600200"/>
            <a:ext cx="8686800" cy="2286000"/>
          </a:xfrm>
        </p:spPr>
        <p:txBody>
          <a:bodyPr/>
          <a:lstStyle/>
          <a:p>
            <a:r>
              <a:rPr lang="en-US" dirty="0" smtClean="0"/>
              <a:t>In the period that the contract completes, you will report the final values of that contract</a:t>
            </a:r>
          </a:p>
          <a:p>
            <a:r>
              <a:rPr lang="en-US" dirty="0" smtClean="0"/>
              <a:t>Use Line 12 if you set a contract goal at the time of bid</a:t>
            </a:r>
          </a:p>
          <a:p>
            <a:r>
              <a:rPr lang="en-US" dirty="0" smtClean="0"/>
              <a:t>Use Line 13 if you did not set a contract goal</a:t>
            </a:r>
            <a:endParaRPr lang="en-US" dirty="0"/>
          </a:p>
        </p:txBody>
      </p:sp>
      <p:sp>
        <p:nvSpPr>
          <p:cNvPr id="5" name="Slide Number Placeholder 4"/>
          <p:cNvSpPr>
            <a:spLocks noGrp="1"/>
          </p:cNvSpPr>
          <p:nvPr>
            <p:ph type="sldNum" sz="quarter" idx="12"/>
          </p:nvPr>
        </p:nvSpPr>
        <p:spPr/>
        <p:txBody>
          <a:bodyPr/>
          <a:lstStyle/>
          <a:p>
            <a:fld id="{B681AAFE-0C63-4E17-B9DA-C51249D4584E}" type="slidenum">
              <a:rPr lang="en-US" sz="1400" smtClean="0"/>
              <a:t>18</a:t>
            </a:fld>
            <a:endParaRPr lang="en-US" sz="1400" dirty="0"/>
          </a:p>
        </p:txBody>
      </p:sp>
      <p:sp>
        <p:nvSpPr>
          <p:cNvPr id="2" name="Rectangle 1"/>
          <p:cNvSpPr/>
          <p:nvPr/>
        </p:nvSpPr>
        <p:spPr>
          <a:xfrm>
            <a:off x="3124200" y="4876800"/>
            <a:ext cx="1447800" cy="228600"/>
          </a:xfrm>
          <a:prstGeom prst="rect">
            <a:avLst/>
          </a:prstGeom>
          <a:noFill/>
          <a:ln w="28575">
            <a:solidFill>
              <a:schemeClr val="tx2">
                <a:lumMod val="90000"/>
                <a:lumOff val="10000"/>
              </a:schemeClr>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578275" y="4884420"/>
            <a:ext cx="1447800" cy="228600"/>
          </a:xfrm>
          <a:prstGeom prst="rect">
            <a:avLst/>
          </a:prstGeom>
          <a:noFill/>
          <a:ln w="28575">
            <a:solidFill>
              <a:schemeClr val="tx2">
                <a:lumMod val="50000"/>
                <a:lumOff val="50000"/>
              </a:schemeClr>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172200" y="4900556"/>
            <a:ext cx="1447800" cy="228600"/>
          </a:xfrm>
          <a:prstGeom prst="rect">
            <a:avLst/>
          </a:prstGeom>
          <a:noFill/>
          <a:ln w="28575">
            <a:solidFill>
              <a:schemeClr val="tx2">
                <a:lumMod val="50000"/>
                <a:lumOff val="50000"/>
              </a:schemeClr>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678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heel(1)">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heel(1)">
                                      <p:cBhvr>
                                        <p:cTn id="1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Questions?</a:t>
            </a:r>
            <a:endParaRPr lang="en-US" dirty="0"/>
          </a:p>
        </p:txBody>
      </p:sp>
      <p:sp>
        <p:nvSpPr>
          <p:cNvPr id="5" name="Slide Number Placeholder 4"/>
          <p:cNvSpPr>
            <a:spLocks noGrp="1"/>
          </p:cNvSpPr>
          <p:nvPr>
            <p:ph type="sldNum" sz="quarter" idx="12"/>
          </p:nvPr>
        </p:nvSpPr>
        <p:spPr/>
        <p:txBody>
          <a:bodyPr/>
          <a:lstStyle/>
          <a:p>
            <a:fld id="{B681AAFE-0C63-4E17-B9DA-C51249D4584E}" type="slidenum">
              <a:rPr lang="en-US" smtClean="0"/>
              <a:t>19</a:t>
            </a:fld>
            <a:endParaRPr lang="en-US"/>
          </a:p>
        </p:txBody>
      </p:sp>
      <p:pic>
        <p:nvPicPr>
          <p:cNvPr id="18" name="Picture 9" descr="C:\Users\randelle.ripton\AppData\Local\Microsoft\Windows\Temporary Internet Files\Content.IE5\O6ZKMTAV\MP900382649[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55585" y="1600200"/>
            <a:ext cx="323283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012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b="1" dirty="0" smtClean="0">
                <a:latin typeface="Gill Sans MT" panose="020B0502020104020203" pitchFamily="34" charset="0"/>
              </a:rPr>
              <a:t>Topics to be Covered</a:t>
            </a:r>
            <a:endParaRPr lang="en-US" sz="3600" b="1" dirty="0">
              <a:latin typeface="Gill Sans MT" panose="020B0502020104020203" pitchFamily="34" charset="0"/>
            </a:endParaRPr>
          </a:p>
        </p:txBody>
      </p:sp>
      <p:sp>
        <p:nvSpPr>
          <p:cNvPr id="5" name="Content Placeholder 4"/>
          <p:cNvSpPr>
            <a:spLocks noGrp="1"/>
          </p:cNvSpPr>
          <p:nvPr>
            <p:ph idx="1"/>
          </p:nvPr>
        </p:nvSpPr>
        <p:spPr/>
        <p:txBody>
          <a:bodyPr/>
          <a:lstStyle/>
          <a:p>
            <a:pPr>
              <a:spcAft>
                <a:spcPts val="0"/>
              </a:spcAft>
            </a:pPr>
            <a:r>
              <a:rPr lang="en-US" sz="3000" dirty="0" smtClean="0"/>
              <a:t>Background on the reporting requirement</a:t>
            </a:r>
          </a:p>
          <a:p>
            <a:pPr>
              <a:spcAft>
                <a:spcPts val="0"/>
              </a:spcAft>
            </a:pPr>
            <a:r>
              <a:rPr lang="en-US" sz="3000" dirty="0" smtClean="0"/>
              <a:t>Common errors identified during Uniform Report reviews</a:t>
            </a:r>
          </a:p>
          <a:p>
            <a:pPr>
              <a:spcAft>
                <a:spcPts val="0"/>
              </a:spcAft>
            </a:pPr>
            <a:r>
              <a:rPr lang="en-US" sz="3000" dirty="0" smtClean="0"/>
              <a:t>How to identify common errors</a:t>
            </a:r>
          </a:p>
          <a:p>
            <a:pPr>
              <a:spcAft>
                <a:spcPts val="0"/>
              </a:spcAft>
            </a:pPr>
            <a:endParaRPr lang="en-US" sz="3000" dirty="0"/>
          </a:p>
          <a:p>
            <a:pPr>
              <a:spcAft>
                <a:spcPts val="0"/>
              </a:spcAft>
            </a:pPr>
            <a:endParaRPr lang="en-US" dirty="0" smtClean="0"/>
          </a:p>
          <a:p>
            <a:pPr marL="0" indent="0">
              <a:buNone/>
            </a:pPr>
            <a:r>
              <a:rPr lang="en-US" sz="2400" dirty="0" smtClean="0"/>
              <a:t>Note: For an overview of the DBE Program or basic DBE reporting, visit us on the web at </a:t>
            </a:r>
            <a:r>
              <a:rPr lang="en-US" sz="2400" dirty="0" smtClean="0">
                <a:hlinkClick r:id="rId3"/>
              </a:rPr>
              <a:t>www.fta.dot.gov/dbe</a:t>
            </a:r>
            <a:r>
              <a:rPr lang="en-US" sz="2400" dirty="0" smtClean="0"/>
              <a:t> </a:t>
            </a:r>
          </a:p>
        </p:txBody>
      </p:sp>
      <p:sp>
        <p:nvSpPr>
          <p:cNvPr id="2" name="Slide Number Placeholder 1"/>
          <p:cNvSpPr>
            <a:spLocks noGrp="1"/>
          </p:cNvSpPr>
          <p:nvPr>
            <p:ph type="sldNum" sz="quarter" idx="12"/>
          </p:nvPr>
        </p:nvSpPr>
        <p:spPr/>
        <p:txBody>
          <a:bodyPr/>
          <a:lstStyle/>
          <a:p>
            <a:fld id="{B681AAFE-0C63-4E17-B9DA-C51249D4584E}" type="slidenum">
              <a:rPr lang="en-US" smtClean="0"/>
              <a:t>2</a:t>
            </a:fld>
            <a:endParaRPr lang="en-US"/>
          </a:p>
        </p:txBody>
      </p:sp>
    </p:spTree>
    <p:extLst>
      <p:ext uri="{BB962C8B-B14F-4D97-AF65-F5344CB8AC3E}">
        <p14:creationId xmlns:p14="http://schemas.microsoft.com/office/powerpoint/2010/main" val="39980120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2925"/>
            <a:ext cx="8229600" cy="981075"/>
          </a:xfrm>
        </p:spPr>
        <p:txBody>
          <a:bodyPr/>
          <a:lstStyle/>
          <a:p>
            <a:r>
              <a:rPr lang="en-US" sz="3400" b="1" dirty="0" smtClean="0">
                <a:latin typeface="Gill Sans MT" panose="020B0502020104020203" pitchFamily="34" charset="0"/>
              </a:rPr>
              <a:t>Submit Complete Information</a:t>
            </a:r>
            <a:r>
              <a:rPr lang="en-US" sz="3400" dirty="0" smtClean="0">
                <a:latin typeface="Gill Sans MT" panose="020B0502020104020203" pitchFamily="34" charset="0"/>
              </a:rPr>
              <a:t/>
            </a:r>
            <a:br>
              <a:rPr lang="en-US" sz="3400" dirty="0" smtClean="0">
                <a:latin typeface="Gill Sans MT" panose="020B0502020104020203" pitchFamily="34" charset="0"/>
              </a:rPr>
            </a:br>
            <a:endParaRPr lang="en-US" sz="3400" i="1" dirty="0">
              <a:latin typeface="Gill Sans MT" panose="020B0502020104020203" pitchFamily="34" charset="0"/>
            </a:endParaRPr>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662145"/>
            <a:ext cx="8153400" cy="4361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352800" y="5181600"/>
            <a:ext cx="1295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248400" y="5181600"/>
            <a:ext cx="1295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96200" y="5181600"/>
            <a:ext cx="990600" cy="609600"/>
          </a:xfrm>
          <a:prstGeom prst="rect">
            <a:avLst/>
          </a:prstGeom>
          <a:noFill/>
          <a:ln>
            <a:solidFill>
              <a:schemeClr val="accent6">
                <a:lumMod val="75000"/>
              </a:schemeClr>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6200" y="2667000"/>
            <a:ext cx="1066800" cy="304800"/>
          </a:xfrm>
          <a:prstGeom prst="rect">
            <a:avLst/>
          </a:prstGeom>
          <a:noFill/>
          <a:ln>
            <a:solidFill>
              <a:srgbClr val="00B050"/>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B681AAFE-0C63-4E17-B9DA-C51249D4584E}" type="slidenum">
              <a:rPr lang="en-US" smtClean="0"/>
              <a:t>20</a:t>
            </a:fld>
            <a:endParaRPr lang="en-US"/>
          </a:p>
        </p:txBody>
      </p:sp>
    </p:spTree>
    <p:extLst>
      <p:ext uri="{BB962C8B-B14F-4D97-AF65-F5344CB8AC3E}">
        <p14:creationId xmlns:p14="http://schemas.microsoft.com/office/powerpoint/2010/main" val="161320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5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1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1250"/>
                                        <p:tgtEl>
                                          <p:spTgt spid="7"/>
                                        </p:tgtEl>
                                      </p:cBhvr>
                                    </p:animEffect>
                                  </p:childTnLst>
                                </p:cTn>
                              </p:par>
                            </p:childTnLst>
                          </p:cTn>
                        </p:par>
                        <p:par>
                          <p:cTn id="16" fill="hold">
                            <p:stCondLst>
                              <p:cond delay="1250"/>
                            </p:stCondLst>
                            <p:childTnLst>
                              <p:par>
                                <p:cTn id="17" presetID="21"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4"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Gill Sans MT" panose="020B0502020104020203" pitchFamily="34" charset="0"/>
              </a:rPr>
              <a:t>Submit </a:t>
            </a:r>
            <a:r>
              <a:rPr lang="en-US" sz="3600" b="1" dirty="0">
                <a:latin typeface="Gill Sans MT" panose="020B0502020104020203" pitchFamily="34" charset="0"/>
              </a:rPr>
              <a:t>C</a:t>
            </a:r>
            <a:r>
              <a:rPr lang="en-US" sz="3600" b="1" dirty="0" smtClean="0">
                <a:latin typeface="Gill Sans MT" panose="020B0502020104020203" pitchFamily="34" charset="0"/>
              </a:rPr>
              <a:t>omplete Information</a:t>
            </a:r>
            <a:endParaRPr lang="en-US" sz="3600" b="1" dirty="0">
              <a:latin typeface="Gill Sans MT" panose="020B0502020104020203" pitchFamily="34" charset="0"/>
            </a:endParaRPr>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14943" y="1600200"/>
            <a:ext cx="791411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981200" y="5638800"/>
            <a:ext cx="381000" cy="381000"/>
          </a:xfrm>
          <a:prstGeom prst="rect">
            <a:avLst/>
          </a:prstGeom>
          <a:noFill/>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276600" y="3048000"/>
            <a:ext cx="1295400" cy="381000"/>
          </a:xfrm>
          <a:prstGeom prst="rect">
            <a:avLst/>
          </a:prstGeom>
          <a:noFill/>
          <a:ln>
            <a:solidFill>
              <a:srgbClr val="00B05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19800" y="5562600"/>
            <a:ext cx="990600" cy="266700"/>
          </a:xfrm>
          <a:prstGeom prst="rect">
            <a:avLst/>
          </a:prstGeom>
          <a:noFill/>
          <a:ln>
            <a:solidFill>
              <a:srgbClr val="00B05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781799" y="4114800"/>
            <a:ext cx="838201" cy="685800"/>
          </a:xfrm>
          <a:prstGeom prst="rect">
            <a:avLst/>
          </a:prstGeom>
          <a:noFill/>
          <a:ln>
            <a:solidFill>
              <a:srgbClr val="00B05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946428" y="2362200"/>
            <a:ext cx="1330171" cy="381000"/>
          </a:xfrm>
          <a:prstGeom prst="rect">
            <a:avLst/>
          </a:prstGeom>
          <a:noFill/>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B681AAFE-0C63-4E17-B9DA-C51249D4584E}" type="slidenum">
              <a:rPr lang="en-US" smtClean="0"/>
              <a:t>21</a:t>
            </a:fld>
            <a:endParaRPr lang="en-US"/>
          </a:p>
        </p:txBody>
      </p:sp>
    </p:spTree>
    <p:extLst>
      <p:ext uri="{BB962C8B-B14F-4D97-AF65-F5344CB8AC3E}">
        <p14:creationId xmlns:p14="http://schemas.microsoft.com/office/powerpoint/2010/main" val="69858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b="1" dirty="0" smtClean="0">
                <a:latin typeface="Gill Sans MT" panose="020B0502020104020203" pitchFamily="34" charset="0"/>
              </a:rPr>
              <a:t>Submit Complete Information</a:t>
            </a:r>
            <a:endParaRPr lang="en-US" sz="3600" b="1" dirty="0">
              <a:latin typeface="Gill Sans MT" panose="020B0502020104020203" pitchFamily="34" charset="0"/>
            </a:endParaRPr>
          </a:p>
        </p:txBody>
      </p:sp>
      <p:pic>
        <p:nvPicPr>
          <p:cNvPr id="8"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249568" y="2209800"/>
            <a:ext cx="4867056"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sz="half" idx="2"/>
          </p:nvPr>
        </p:nvSpPr>
        <p:spPr/>
        <p:txBody>
          <a:bodyPr/>
          <a:lstStyle/>
          <a:p>
            <a:r>
              <a:rPr lang="en-US" dirty="0" smtClean="0"/>
              <a:t>If these are the same contracts awarded and paid in the same period:</a:t>
            </a:r>
          </a:p>
          <a:p>
            <a:pPr lvl="1"/>
            <a:r>
              <a:rPr lang="en-US" dirty="0" smtClean="0"/>
              <a:t>DBE Participation should be listed in both areas</a:t>
            </a:r>
          </a:p>
          <a:p>
            <a:pPr lvl="1"/>
            <a:r>
              <a:rPr lang="en-US" dirty="0" smtClean="0"/>
              <a:t>If contracts are awarded to DBEs, then the Ethnicity &amp; Gender </a:t>
            </a:r>
            <a:r>
              <a:rPr lang="en-US" dirty="0"/>
              <a:t>B</a:t>
            </a:r>
            <a:r>
              <a:rPr lang="en-US" dirty="0" smtClean="0"/>
              <a:t>reakdown section should be completed as well</a:t>
            </a:r>
            <a:endParaRPr lang="en-US" dirty="0"/>
          </a:p>
        </p:txBody>
      </p:sp>
      <p:sp>
        <p:nvSpPr>
          <p:cNvPr id="2" name="Slide Number Placeholder 1"/>
          <p:cNvSpPr>
            <a:spLocks noGrp="1"/>
          </p:cNvSpPr>
          <p:nvPr>
            <p:ph type="sldNum" sz="quarter" idx="12"/>
          </p:nvPr>
        </p:nvSpPr>
        <p:spPr/>
        <p:txBody>
          <a:bodyPr/>
          <a:lstStyle/>
          <a:p>
            <a:fld id="{B681AAFE-0C63-4E17-B9DA-C51249D4584E}" type="slidenum">
              <a:rPr lang="en-US" smtClean="0"/>
              <a:t>22</a:t>
            </a:fld>
            <a:endParaRPr lang="en-US"/>
          </a:p>
        </p:txBody>
      </p:sp>
    </p:spTree>
    <p:extLst>
      <p:ext uri="{BB962C8B-B14F-4D97-AF65-F5344CB8AC3E}">
        <p14:creationId xmlns:p14="http://schemas.microsoft.com/office/powerpoint/2010/main" val="35033269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Gill Sans MT" panose="020B0502020104020203" pitchFamily="34" charset="0"/>
              </a:rPr>
              <a:t>Ensure Dollars Have Associated Contracts</a:t>
            </a:r>
            <a:endParaRPr lang="en-US" sz="3200" b="1" dirty="0">
              <a:latin typeface="Gill Sans MT" panose="020B0502020104020203" pitchFamily="34" charset="0"/>
            </a:endParaRPr>
          </a:p>
        </p:txBody>
      </p:sp>
      <p:pic>
        <p:nvPicPr>
          <p:cNvPr id="5"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939780" y="1524000"/>
            <a:ext cx="5154774" cy="2934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a:xfrm>
            <a:off x="1219200" y="4495800"/>
            <a:ext cx="7467600" cy="1752600"/>
          </a:xfrm>
        </p:spPr>
        <p:txBody>
          <a:bodyPr/>
          <a:lstStyle/>
          <a:p>
            <a:r>
              <a:rPr lang="en-US" dirty="0" smtClean="0"/>
              <a:t>List the full FTA share of dollars awarded in field 8a</a:t>
            </a:r>
          </a:p>
          <a:p>
            <a:pPr lvl="1"/>
            <a:r>
              <a:rPr lang="en-US" i="1" dirty="0" smtClean="0"/>
              <a:t>Note: You must also list the number of prime contracts awarded</a:t>
            </a:r>
          </a:p>
          <a:p>
            <a:endParaRPr lang="en-US" dirty="0"/>
          </a:p>
        </p:txBody>
      </p:sp>
      <p:sp>
        <p:nvSpPr>
          <p:cNvPr id="6" name="Rectangle 5"/>
          <p:cNvSpPr/>
          <p:nvPr/>
        </p:nvSpPr>
        <p:spPr>
          <a:xfrm>
            <a:off x="5791200" y="2551905"/>
            <a:ext cx="1295400" cy="609600"/>
          </a:xfrm>
          <a:prstGeom prst="rect">
            <a:avLst/>
          </a:prstGeom>
          <a:noFill/>
          <a:ln>
            <a:solidFill>
              <a:srgbClr val="FF00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B681AAFE-0C63-4E17-B9DA-C51249D4584E}" type="slidenum">
              <a:rPr lang="en-US" smtClean="0"/>
              <a:t>23</a:t>
            </a:fld>
            <a:endParaRPr lang="en-US"/>
          </a:p>
        </p:txBody>
      </p:sp>
    </p:spTree>
    <p:extLst>
      <p:ext uri="{BB962C8B-B14F-4D97-AF65-F5344CB8AC3E}">
        <p14:creationId xmlns:p14="http://schemas.microsoft.com/office/powerpoint/2010/main" val="239437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b="1" dirty="0" smtClean="0">
                <a:latin typeface="Gill Sans MT" panose="020B0502020104020203" pitchFamily="34" charset="0"/>
              </a:rPr>
              <a:t>Ensure Dollars Have Associated Contracts</a:t>
            </a:r>
            <a:endParaRPr lang="en-US" sz="3600" b="1" dirty="0">
              <a:latin typeface="Gill Sans MT" panose="020B0502020104020203" pitchFamily="34" charset="0"/>
            </a:endParaRPr>
          </a:p>
        </p:txBody>
      </p:sp>
      <p:pic>
        <p:nvPicPr>
          <p:cNvPr id="5"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943100" y="1524000"/>
            <a:ext cx="5257800" cy="2956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a:xfrm>
            <a:off x="533400" y="4495800"/>
            <a:ext cx="8153400" cy="1630364"/>
          </a:xfrm>
        </p:spPr>
        <p:txBody>
          <a:bodyPr/>
          <a:lstStyle/>
          <a:p>
            <a:r>
              <a:rPr lang="en-US" dirty="0" smtClean="0"/>
              <a:t>“Total Dollar” and “Total Number” columns include contracts to DBEs </a:t>
            </a:r>
          </a:p>
          <a:p>
            <a:pPr lvl="1"/>
            <a:r>
              <a:rPr lang="en-US" i="1" dirty="0" smtClean="0"/>
              <a:t>Note: Total Dollars and Total Numbers should be greater than or equal to Total Dollars and Total Number to DBEs</a:t>
            </a:r>
            <a:endParaRPr lang="en-US" i="1" dirty="0"/>
          </a:p>
        </p:txBody>
      </p:sp>
      <p:sp>
        <p:nvSpPr>
          <p:cNvPr id="6" name="Rectangle 5"/>
          <p:cNvSpPr/>
          <p:nvPr/>
        </p:nvSpPr>
        <p:spPr>
          <a:xfrm>
            <a:off x="4724400" y="3581400"/>
            <a:ext cx="838200" cy="609600"/>
          </a:xfrm>
          <a:prstGeom prst="rect">
            <a:avLst/>
          </a:prstGeom>
          <a:noFill/>
          <a:ln>
            <a:solidFill>
              <a:srgbClr val="00B050"/>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400800" y="3581400"/>
            <a:ext cx="762000" cy="609600"/>
          </a:xfrm>
          <a:prstGeom prst="rect">
            <a:avLst/>
          </a:prstGeom>
          <a:noFill/>
          <a:ln>
            <a:solidFill>
              <a:schemeClr val="accent4">
                <a:lumMod val="75000"/>
              </a:schemeClr>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81AAFE-0C63-4E17-B9DA-C51249D4584E}" type="slidenum">
              <a:rPr lang="en-US" smtClean="0"/>
              <a:t>24</a:t>
            </a:fld>
            <a:endParaRPr lang="en-US"/>
          </a:p>
        </p:txBody>
      </p:sp>
    </p:spTree>
    <p:extLst>
      <p:ext uri="{BB962C8B-B14F-4D97-AF65-F5344CB8AC3E}">
        <p14:creationId xmlns:p14="http://schemas.microsoft.com/office/powerpoint/2010/main" val="402937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Gill Sans MT" panose="020B0502020104020203" pitchFamily="34" charset="0"/>
              </a:rPr>
              <a:t>Code Ethnicity Breakdown Properly</a:t>
            </a:r>
            <a:endParaRPr lang="en-US" sz="3600" b="1" dirty="0">
              <a:latin typeface="Gill Sans MT" panose="020B0502020104020203" pitchFamily="34" charset="0"/>
            </a:endParaRPr>
          </a:p>
        </p:txBody>
      </p:sp>
      <p:sp>
        <p:nvSpPr>
          <p:cNvPr id="3" name="Content Placeholder 2"/>
          <p:cNvSpPr>
            <a:spLocks noGrp="1"/>
          </p:cNvSpPr>
          <p:nvPr>
            <p:ph sz="half" idx="1"/>
          </p:nvPr>
        </p:nvSpPr>
        <p:spPr>
          <a:xfrm>
            <a:off x="457200" y="1600200"/>
            <a:ext cx="8305800" cy="3048000"/>
          </a:xfrm>
        </p:spPr>
        <p:txBody>
          <a:bodyPr/>
          <a:lstStyle/>
          <a:p>
            <a:r>
              <a:rPr lang="en-US" sz="2700" dirty="0" smtClean="0"/>
              <a:t>Complete the “Breakdown by Ethnicity &amp; Gender” when you award prime and/or subcontracts to DBEs</a:t>
            </a:r>
          </a:p>
          <a:p>
            <a:r>
              <a:rPr lang="en-US" sz="2700" dirty="0" smtClean="0"/>
              <a:t>Ensure that the number of contracts correlates to the dollar value awarded to each group</a:t>
            </a:r>
          </a:p>
          <a:p>
            <a:r>
              <a:rPr lang="en-US" sz="2700" dirty="0" smtClean="0"/>
              <a:t>“Other” is used for </a:t>
            </a:r>
            <a:r>
              <a:rPr lang="en-US" sz="2700" dirty="0"/>
              <a:t>those </a:t>
            </a:r>
            <a:r>
              <a:rPr lang="en-US" sz="2700" dirty="0" smtClean="0"/>
              <a:t>certified DBE firms who are not in the groups that are listed</a:t>
            </a:r>
            <a:endParaRPr lang="en-US" sz="2700" dirty="0"/>
          </a:p>
        </p:txBody>
      </p:sp>
      <p:pic>
        <p:nvPicPr>
          <p:cNvPr id="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211116" y="4800600"/>
            <a:ext cx="8721769"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010400" y="5105400"/>
            <a:ext cx="990600" cy="1066800"/>
          </a:xfrm>
          <a:prstGeom prst="rect">
            <a:avLst/>
          </a:prstGeom>
          <a:noFill/>
          <a:ln>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B681AAFE-0C63-4E17-B9DA-C51249D4584E}" type="slidenum">
              <a:rPr lang="en-US" sz="1400" smtClean="0"/>
              <a:t>25</a:t>
            </a:fld>
            <a:endParaRPr lang="en-US" sz="1400" dirty="0"/>
          </a:p>
        </p:txBody>
      </p:sp>
    </p:spTree>
    <p:extLst>
      <p:ext uri="{BB962C8B-B14F-4D97-AF65-F5344CB8AC3E}">
        <p14:creationId xmlns:p14="http://schemas.microsoft.com/office/powerpoint/2010/main" val="165032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latin typeface="Gill Sans MT" panose="020B0502020104020203" pitchFamily="34" charset="0"/>
              </a:rPr>
              <a:t>Use Race-Conscious Fields </a:t>
            </a:r>
            <a:r>
              <a:rPr lang="en-US" sz="3400" b="1" dirty="0" smtClean="0">
                <a:latin typeface="Gill Sans MT" panose="020B0502020104020203" pitchFamily="34" charset="0"/>
              </a:rPr>
              <a:t>Properly</a:t>
            </a:r>
            <a:br>
              <a:rPr lang="en-US" sz="3400" b="1" dirty="0" smtClean="0">
                <a:latin typeface="Gill Sans MT" panose="020B0502020104020203" pitchFamily="34" charset="0"/>
              </a:rPr>
            </a:br>
            <a:r>
              <a:rPr lang="en-US" sz="3400" i="1" dirty="0" smtClean="0">
                <a:latin typeface="Gill Sans MT" panose="020B0502020104020203" pitchFamily="34" charset="0"/>
              </a:rPr>
              <a:t>Background on Using RC Measures</a:t>
            </a:r>
            <a:endParaRPr lang="en-US" sz="3400" i="1" dirty="0">
              <a:latin typeface="Gill Sans MT" panose="020B0502020104020203" pitchFamily="34" charset="0"/>
            </a:endParaRPr>
          </a:p>
        </p:txBody>
      </p:sp>
      <p:sp>
        <p:nvSpPr>
          <p:cNvPr id="3" name="Content Placeholder 2"/>
          <p:cNvSpPr>
            <a:spLocks noGrp="1"/>
          </p:cNvSpPr>
          <p:nvPr>
            <p:ph idx="1"/>
          </p:nvPr>
        </p:nvSpPr>
        <p:spPr/>
        <p:txBody>
          <a:bodyPr/>
          <a:lstStyle/>
          <a:p>
            <a:r>
              <a:rPr lang="en-US" sz="2800" dirty="0"/>
              <a:t>Race-conscious DBE participation is attributable to a contract goal that </a:t>
            </a:r>
            <a:r>
              <a:rPr lang="en-US" sz="2800" b="1" dirty="0"/>
              <a:t>you</a:t>
            </a:r>
            <a:r>
              <a:rPr lang="en-US" sz="2800" dirty="0"/>
              <a:t> establish</a:t>
            </a:r>
          </a:p>
          <a:p>
            <a:r>
              <a:rPr lang="en-US" sz="2800" dirty="0" smtClean="0"/>
              <a:t>Having </a:t>
            </a:r>
            <a:r>
              <a:rPr lang="en-US" sz="2800" dirty="0"/>
              <a:t>a contract with a firm whose owner is a particular </a:t>
            </a:r>
            <a:r>
              <a:rPr lang="en-US" sz="2800" dirty="0" smtClean="0"/>
              <a:t>“race</a:t>
            </a:r>
            <a:r>
              <a:rPr lang="en-US" sz="2800" dirty="0"/>
              <a:t>” does not make your contract </a:t>
            </a:r>
            <a:r>
              <a:rPr lang="en-US" sz="2800" dirty="0" smtClean="0"/>
              <a:t>“race-conscious</a:t>
            </a:r>
            <a:r>
              <a:rPr lang="en-US" sz="2800" dirty="0"/>
              <a:t>”</a:t>
            </a:r>
          </a:p>
          <a:p>
            <a:r>
              <a:rPr lang="en-US" sz="2800" dirty="0" smtClean="0"/>
              <a:t>You may use contract goals only on those contracts that have subcontracting possibilities</a:t>
            </a:r>
          </a:p>
          <a:p>
            <a:pPr lvl="1"/>
            <a:r>
              <a:rPr lang="en-US" sz="2400" i="1" dirty="0" smtClean="0"/>
              <a:t>For example: A large construction contract may have a goal for 13% of the work to be performed by DBE firms who specialize in a variety of trades</a:t>
            </a:r>
            <a:endParaRPr lang="en-US" sz="2400" i="1" dirty="0"/>
          </a:p>
        </p:txBody>
      </p:sp>
      <p:sp>
        <p:nvSpPr>
          <p:cNvPr id="4" name="Slide Number Placeholder 3"/>
          <p:cNvSpPr>
            <a:spLocks noGrp="1"/>
          </p:cNvSpPr>
          <p:nvPr>
            <p:ph type="sldNum" sz="quarter" idx="12"/>
          </p:nvPr>
        </p:nvSpPr>
        <p:spPr/>
        <p:txBody>
          <a:bodyPr/>
          <a:lstStyle/>
          <a:p>
            <a:fld id="{B681AAFE-0C63-4E17-B9DA-C51249D4584E}" type="slidenum">
              <a:rPr lang="en-US" smtClean="0"/>
              <a:t>26</a:t>
            </a:fld>
            <a:endParaRPr lang="en-US"/>
          </a:p>
        </p:txBody>
      </p:sp>
    </p:spTree>
    <p:extLst>
      <p:ext uri="{BB962C8B-B14F-4D97-AF65-F5344CB8AC3E}">
        <p14:creationId xmlns:p14="http://schemas.microsoft.com/office/powerpoint/2010/main" val="30998068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2925"/>
            <a:ext cx="8229600" cy="981075"/>
          </a:xfrm>
        </p:spPr>
        <p:txBody>
          <a:bodyPr/>
          <a:lstStyle/>
          <a:p>
            <a:r>
              <a:rPr lang="en-US" sz="3400" b="1" dirty="0" smtClean="0">
                <a:latin typeface="Gill Sans MT" panose="020B0502020104020203" pitchFamily="34" charset="0"/>
              </a:rPr>
              <a:t>Use Race-Conscious Fields Properly</a:t>
            </a:r>
            <a:br>
              <a:rPr lang="en-US" sz="3400" b="1" dirty="0" smtClean="0">
                <a:latin typeface="Gill Sans MT" panose="020B0502020104020203" pitchFamily="34" charset="0"/>
              </a:rPr>
            </a:br>
            <a:r>
              <a:rPr lang="en-US" sz="3200" i="1" dirty="0" smtClean="0">
                <a:latin typeface="Gill Sans MT" panose="020B0502020104020203" pitchFamily="34" charset="0"/>
              </a:rPr>
              <a:t>Prime Contracts Awarded to DBEs Race Conscious</a:t>
            </a:r>
            <a:endParaRPr lang="en-US" sz="3200" i="1" dirty="0">
              <a:latin typeface="Gill Sans MT" panose="020B0502020104020203" pitchFamily="34" charset="0"/>
            </a:endParaRPr>
          </a:p>
        </p:txBody>
      </p:sp>
      <p:pic>
        <p:nvPicPr>
          <p:cNvPr id="5"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06" t="9079" r="972" b="27604"/>
          <a:stretch/>
        </p:blipFill>
        <p:spPr bwMode="auto">
          <a:xfrm>
            <a:off x="431320" y="2087592"/>
            <a:ext cx="8246785" cy="3398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59440" y="2951702"/>
            <a:ext cx="1536560" cy="324897"/>
          </a:xfrm>
          <a:prstGeom prst="rect">
            <a:avLst/>
          </a:prstGeom>
          <a:noFill/>
          <a:ln>
            <a:solidFill>
              <a:schemeClr val="accent3">
                <a:lumMod val="75000"/>
              </a:schemeClr>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47850" y="4267200"/>
            <a:ext cx="723900" cy="1219200"/>
          </a:xfrm>
          <a:prstGeom prst="rect">
            <a:avLst/>
          </a:prstGeom>
          <a:noFill/>
          <a:ln>
            <a:solidFill>
              <a:schemeClr val="accent3">
                <a:lumMod val="75000"/>
              </a:schemeClr>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B681AAFE-0C63-4E17-B9DA-C51249D4584E}" type="slidenum">
              <a:rPr lang="en-US" smtClean="0"/>
              <a:t>27</a:t>
            </a:fld>
            <a:endParaRPr lang="en-US"/>
          </a:p>
        </p:txBody>
      </p:sp>
    </p:spTree>
    <p:extLst>
      <p:ext uri="{BB962C8B-B14F-4D97-AF65-F5344CB8AC3E}">
        <p14:creationId xmlns:p14="http://schemas.microsoft.com/office/powerpoint/2010/main" val="181255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latin typeface="Gill Sans MT" panose="020B0502020104020203" pitchFamily="34" charset="0"/>
              </a:rPr>
              <a:t>Use Race-Conscious Fields </a:t>
            </a:r>
            <a:r>
              <a:rPr lang="en-US" sz="3400" b="1" dirty="0" smtClean="0">
                <a:latin typeface="Gill Sans MT" panose="020B0502020104020203" pitchFamily="34" charset="0"/>
              </a:rPr>
              <a:t>Properly</a:t>
            </a:r>
            <a:r>
              <a:rPr lang="en-US" sz="3400" dirty="0" smtClean="0">
                <a:effectLst>
                  <a:outerShdw blurRad="38100" dist="38100" dir="2700000" algn="tl">
                    <a:srgbClr val="000000">
                      <a:alpha val="43137"/>
                    </a:srgbClr>
                  </a:outerShdw>
                </a:effectLst>
                <a:latin typeface="Gill Sans MT" panose="020B0502020104020203" pitchFamily="34" charset="0"/>
              </a:rPr>
              <a:t/>
            </a:r>
            <a:br>
              <a:rPr lang="en-US" sz="3400" dirty="0" smtClean="0">
                <a:effectLst>
                  <a:outerShdw blurRad="38100" dist="38100" dir="2700000" algn="tl">
                    <a:srgbClr val="000000">
                      <a:alpha val="43137"/>
                    </a:srgbClr>
                  </a:outerShdw>
                </a:effectLst>
                <a:latin typeface="Gill Sans MT" panose="020B0502020104020203" pitchFamily="34" charset="0"/>
              </a:rPr>
            </a:br>
            <a:r>
              <a:rPr lang="en-US" sz="3400" i="1" dirty="0" smtClean="0">
                <a:latin typeface="Gill Sans MT" panose="020B0502020104020203" pitchFamily="34" charset="0"/>
              </a:rPr>
              <a:t>Goal Added with No Contracts Closed</a:t>
            </a:r>
            <a:endParaRPr lang="en-US" sz="3400" i="1" dirty="0">
              <a:latin typeface="Gill Sans MT" panose="020B0502020104020203" pitchFamily="34" charset="0"/>
            </a:endParaRPr>
          </a:p>
        </p:txBody>
      </p:sp>
      <p:pic>
        <p:nvPicPr>
          <p:cNvPr id="2051"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52400" y="1447800"/>
            <a:ext cx="8941150" cy="174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a:xfrm>
            <a:off x="304800" y="3276600"/>
            <a:ext cx="8382000" cy="2849563"/>
          </a:xfrm>
        </p:spPr>
        <p:txBody>
          <a:bodyPr/>
          <a:lstStyle/>
          <a:p>
            <a:r>
              <a:rPr lang="en-US" dirty="0" smtClean="0"/>
              <a:t>Line 12 represents contracts that are paid, complete and contained contract goals</a:t>
            </a:r>
          </a:p>
          <a:p>
            <a:r>
              <a:rPr lang="en-US" dirty="0" smtClean="0"/>
              <a:t>12c represents the DBE participation needed to meet the contract goals established previously</a:t>
            </a:r>
          </a:p>
          <a:p>
            <a:r>
              <a:rPr lang="en-US" dirty="0" smtClean="0"/>
              <a:t>Do not use this line or these fields unless you use contract goals, and the prime contracts complete</a:t>
            </a:r>
            <a:endParaRPr lang="en-US" dirty="0"/>
          </a:p>
        </p:txBody>
      </p:sp>
      <p:sp>
        <p:nvSpPr>
          <p:cNvPr id="3" name="Rectangle 2"/>
          <p:cNvSpPr/>
          <p:nvPr/>
        </p:nvSpPr>
        <p:spPr>
          <a:xfrm>
            <a:off x="4495800" y="2209800"/>
            <a:ext cx="1600200" cy="228600"/>
          </a:xfrm>
          <a:prstGeom prst="rect">
            <a:avLst/>
          </a:prstGeom>
          <a:no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B681AAFE-0C63-4E17-B9DA-C51249D4584E}" type="slidenum">
              <a:rPr lang="en-US" sz="1400" smtClean="0"/>
              <a:t>28</a:t>
            </a:fld>
            <a:endParaRPr lang="en-US" sz="1400" dirty="0"/>
          </a:p>
        </p:txBody>
      </p:sp>
    </p:spTree>
    <p:extLst>
      <p:ext uri="{BB962C8B-B14F-4D97-AF65-F5344CB8AC3E}">
        <p14:creationId xmlns:p14="http://schemas.microsoft.com/office/powerpoint/2010/main" val="36993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latin typeface="Gill Sans MT" panose="020B0502020104020203" pitchFamily="34" charset="0"/>
              </a:rPr>
              <a:t>Use Race-Conscious Fields Properly</a:t>
            </a:r>
            <a:r>
              <a:rPr lang="en-US" sz="3400" dirty="0" smtClean="0">
                <a:effectLst>
                  <a:outerShdw blurRad="38100" dist="38100" dir="2700000" algn="tl">
                    <a:srgbClr val="000000">
                      <a:alpha val="43137"/>
                    </a:srgbClr>
                  </a:outerShdw>
                </a:effectLst>
                <a:latin typeface="Gill Sans MT" panose="020B0502020104020203" pitchFamily="34" charset="0"/>
              </a:rPr>
              <a:t/>
            </a:r>
            <a:br>
              <a:rPr lang="en-US" sz="3400" dirty="0" smtClean="0">
                <a:effectLst>
                  <a:outerShdw blurRad="38100" dist="38100" dir="2700000" algn="tl">
                    <a:srgbClr val="000000">
                      <a:alpha val="43137"/>
                    </a:srgbClr>
                  </a:outerShdw>
                </a:effectLst>
                <a:latin typeface="Gill Sans MT" panose="020B0502020104020203" pitchFamily="34" charset="0"/>
              </a:rPr>
            </a:br>
            <a:r>
              <a:rPr lang="en-US" sz="3400" i="1" dirty="0" smtClean="0">
                <a:latin typeface="Gill Sans MT" panose="020B0502020104020203" pitchFamily="34" charset="0"/>
              </a:rPr>
              <a:t>Dollars Added with No Goal Value</a:t>
            </a:r>
            <a:endParaRPr lang="en-US" sz="3400" i="1" dirty="0">
              <a:latin typeface="Gill Sans MT" panose="020B0502020104020203" pitchFamily="34" charset="0"/>
            </a:endParaRPr>
          </a:p>
        </p:txBody>
      </p:sp>
      <p:pic>
        <p:nvPicPr>
          <p:cNvPr id="5"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65259" y="2057400"/>
            <a:ext cx="8813483"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half" idx="2"/>
          </p:nvPr>
        </p:nvSpPr>
        <p:spPr>
          <a:xfrm>
            <a:off x="457200" y="3810000"/>
            <a:ext cx="8229600" cy="2316164"/>
          </a:xfrm>
        </p:spPr>
        <p:txBody>
          <a:bodyPr/>
          <a:lstStyle/>
          <a:p>
            <a:r>
              <a:rPr lang="en-US" dirty="0" smtClean="0"/>
              <a:t>When a contract that contained a goal is completed, you must list the amount needed to meet that goal</a:t>
            </a:r>
          </a:p>
          <a:p>
            <a:pPr lvl="1"/>
            <a:r>
              <a:rPr lang="en-US" i="1" dirty="0" smtClean="0"/>
              <a:t>Note: Remember to only use contract goals on contracts with subcontracting possibilities </a:t>
            </a:r>
            <a:r>
              <a:rPr lang="en-US" i="1" dirty="0"/>
              <a:t>[</a:t>
            </a:r>
            <a:r>
              <a:rPr lang="en-US" i="1" dirty="0" smtClean="0"/>
              <a:t>§26.51(e)(1) ]</a:t>
            </a:r>
            <a:endParaRPr lang="en-US" i="1" dirty="0"/>
          </a:p>
        </p:txBody>
      </p:sp>
      <p:sp>
        <p:nvSpPr>
          <p:cNvPr id="4" name="Rectangle 3"/>
          <p:cNvSpPr/>
          <p:nvPr/>
        </p:nvSpPr>
        <p:spPr>
          <a:xfrm>
            <a:off x="4343400" y="2667000"/>
            <a:ext cx="609600" cy="228600"/>
          </a:xfrm>
          <a:prstGeom prst="rect">
            <a:avLst/>
          </a:prstGeom>
          <a:noFill/>
          <a:ln>
            <a:solidFill>
              <a:srgbClr val="FF000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19400" y="2667000"/>
            <a:ext cx="914400" cy="228600"/>
          </a:xfrm>
          <a:prstGeom prst="rect">
            <a:avLst/>
          </a:prstGeom>
          <a:noFill/>
          <a:ln>
            <a:solidFill>
              <a:srgbClr val="FF505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B681AAFE-0C63-4E17-B9DA-C51249D4584E}" type="slidenum">
              <a:rPr lang="en-US" sz="1400" smtClean="0"/>
              <a:t>29</a:t>
            </a:fld>
            <a:endParaRPr lang="en-US" sz="1400" dirty="0"/>
          </a:p>
        </p:txBody>
      </p:sp>
    </p:spTree>
    <p:extLst>
      <p:ext uri="{BB962C8B-B14F-4D97-AF65-F5344CB8AC3E}">
        <p14:creationId xmlns:p14="http://schemas.microsoft.com/office/powerpoint/2010/main" val="96054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Gill Sans MT" panose="020B0502020104020203" pitchFamily="34" charset="0"/>
              </a:rPr>
              <a:t>Who Reports and When?</a:t>
            </a:r>
            <a:endParaRPr lang="en-US" sz="3600" b="1" dirty="0">
              <a:latin typeface="Gill Sans MT" panose="020B0502020104020203" pitchFamily="34" charset="0"/>
            </a:endParaRPr>
          </a:p>
        </p:txBody>
      </p:sp>
      <p:sp>
        <p:nvSpPr>
          <p:cNvPr id="3" name="Content Placeholder 2"/>
          <p:cNvSpPr>
            <a:spLocks noGrp="1"/>
          </p:cNvSpPr>
          <p:nvPr>
            <p:ph idx="1"/>
          </p:nvPr>
        </p:nvSpPr>
        <p:spPr/>
        <p:txBody>
          <a:bodyPr/>
          <a:lstStyle/>
          <a:p>
            <a:pPr marL="0" indent="0">
              <a:buNone/>
            </a:pPr>
            <a:r>
              <a:rPr lang="en-US" dirty="0" smtClean="0"/>
              <a:t>If you were </a:t>
            </a:r>
            <a:r>
              <a:rPr lang="en-US" dirty="0"/>
              <a:t>required </a:t>
            </a:r>
            <a:r>
              <a:rPr lang="en-US" dirty="0" smtClean="0"/>
              <a:t>to:</a:t>
            </a:r>
          </a:p>
          <a:p>
            <a:pPr marL="914400" lvl="1" indent="-514350">
              <a:buFont typeface="+mj-lt"/>
              <a:buAutoNum type="alphaLcParenR"/>
            </a:pPr>
            <a:r>
              <a:rPr lang="en-US" dirty="0" smtClean="0"/>
              <a:t>create </a:t>
            </a:r>
            <a:r>
              <a:rPr lang="en-US" dirty="0"/>
              <a:t>a DBE </a:t>
            </a:r>
            <a:r>
              <a:rPr lang="en-US" dirty="0" smtClean="0"/>
              <a:t>goal, and </a:t>
            </a:r>
          </a:p>
          <a:p>
            <a:pPr marL="914400" lvl="1" indent="-514350">
              <a:buFont typeface="+mj-lt"/>
              <a:buAutoNum type="alphaLcParenR"/>
            </a:pPr>
            <a:r>
              <a:rPr lang="en-US" dirty="0" smtClean="0"/>
              <a:t>you </a:t>
            </a:r>
            <a:r>
              <a:rPr lang="en-US" dirty="0"/>
              <a:t>have not expended all FTA financial </a:t>
            </a:r>
            <a:r>
              <a:rPr lang="en-US" dirty="0" smtClean="0"/>
              <a:t>assistance, </a:t>
            </a:r>
          </a:p>
          <a:p>
            <a:pPr marL="914400" lvl="1" indent="-514350">
              <a:buFont typeface="+mj-lt"/>
              <a:buAutoNum type="alphaLcParenR"/>
            </a:pPr>
            <a:r>
              <a:rPr lang="en-US" dirty="0" smtClean="0"/>
              <a:t>then you </a:t>
            </a:r>
            <a:r>
              <a:rPr lang="en-US" dirty="0"/>
              <a:t>must submit a DBE semiannual report </a:t>
            </a:r>
            <a:r>
              <a:rPr lang="en-US" dirty="0" smtClean="0"/>
              <a:t>twice </a:t>
            </a:r>
            <a:r>
              <a:rPr lang="en-US" dirty="0"/>
              <a:t>yearly </a:t>
            </a:r>
            <a:endParaRPr lang="en-US" dirty="0" smtClean="0"/>
          </a:p>
          <a:p>
            <a:pPr lvl="2"/>
            <a:r>
              <a:rPr lang="en-US" dirty="0" smtClean="0"/>
              <a:t>June 1</a:t>
            </a:r>
            <a:r>
              <a:rPr lang="en-US" baseline="30000" dirty="0" smtClean="0"/>
              <a:t>st</a:t>
            </a:r>
            <a:r>
              <a:rPr lang="en-US" dirty="0" smtClean="0"/>
              <a:t>  </a:t>
            </a:r>
          </a:p>
          <a:p>
            <a:pPr lvl="2"/>
            <a:r>
              <a:rPr lang="en-US" dirty="0" smtClean="0"/>
              <a:t>December 1</a:t>
            </a:r>
            <a:r>
              <a:rPr lang="en-US" baseline="30000" dirty="0" smtClean="0"/>
              <a:t>st</a:t>
            </a:r>
            <a:r>
              <a:rPr lang="en-US" dirty="0" smtClean="0"/>
              <a:t> </a:t>
            </a:r>
          </a:p>
        </p:txBody>
      </p:sp>
      <p:sp>
        <p:nvSpPr>
          <p:cNvPr id="4" name="Slide Number Placeholder 3"/>
          <p:cNvSpPr>
            <a:spLocks noGrp="1"/>
          </p:cNvSpPr>
          <p:nvPr>
            <p:ph type="sldNum" sz="quarter" idx="12"/>
          </p:nvPr>
        </p:nvSpPr>
        <p:spPr/>
        <p:txBody>
          <a:bodyPr/>
          <a:lstStyle/>
          <a:p>
            <a:fld id="{B681AAFE-0C63-4E17-B9DA-C51249D4584E}" type="slidenum">
              <a:rPr lang="en-US" smtClean="0"/>
              <a:t>3</a:t>
            </a:fld>
            <a:endParaRPr lang="en-US" dirty="0"/>
          </a:p>
        </p:txBody>
      </p:sp>
    </p:spTree>
    <p:extLst>
      <p:ext uri="{BB962C8B-B14F-4D97-AF65-F5344CB8AC3E}">
        <p14:creationId xmlns:p14="http://schemas.microsoft.com/office/powerpoint/2010/main" val="368609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latin typeface="Gill Sans MT" panose="020B0502020104020203" pitchFamily="34" charset="0"/>
              </a:rPr>
              <a:t>Use Race-Conscious Fields </a:t>
            </a:r>
            <a:r>
              <a:rPr lang="en-US" sz="3600" b="1" dirty="0" smtClean="0">
                <a:latin typeface="Gill Sans MT" panose="020B0502020104020203" pitchFamily="34" charset="0"/>
              </a:rPr>
              <a:t>Properly</a:t>
            </a:r>
            <a:br>
              <a:rPr lang="en-US" sz="3600" b="1" dirty="0" smtClean="0">
                <a:latin typeface="Gill Sans MT" panose="020B0502020104020203" pitchFamily="34" charset="0"/>
              </a:rPr>
            </a:br>
            <a:r>
              <a:rPr lang="en-US" sz="3600" i="1" dirty="0" smtClean="0">
                <a:latin typeface="Gill Sans MT" panose="020B0502020104020203" pitchFamily="34" charset="0"/>
              </a:rPr>
              <a:t>High Number of Contracts with Small Goal Value</a:t>
            </a:r>
            <a:endParaRPr lang="en-US" sz="3600" b="1" dirty="0">
              <a:latin typeface="Gill Sans MT" panose="020B0502020104020203" pitchFamily="34" charset="0"/>
            </a:endParaRPr>
          </a:p>
        </p:txBody>
      </p:sp>
      <p:pic>
        <p:nvPicPr>
          <p:cNvPr id="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43655" y="1828800"/>
            <a:ext cx="8456691"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a:xfrm>
            <a:off x="457200" y="3505200"/>
            <a:ext cx="8229600" cy="2620964"/>
          </a:xfrm>
        </p:spPr>
        <p:txBody>
          <a:bodyPr/>
          <a:lstStyle/>
          <a:p>
            <a:r>
              <a:rPr lang="en-US" dirty="0" smtClean="0"/>
              <a:t>It is unlikely that you will establish goals on every contract</a:t>
            </a:r>
          </a:p>
          <a:p>
            <a:r>
              <a:rPr lang="en-US" dirty="0" smtClean="0"/>
              <a:t>Field 12c should contain the dollar amount needed to meet the contract goal agreed upon (“committed”) at the time of award</a:t>
            </a:r>
            <a:endParaRPr lang="en-US" dirty="0"/>
          </a:p>
        </p:txBody>
      </p:sp>
      <p:sp>
        <p:nvSpPr>
          <p:cNvPr id="5" name="Rectangle 4"/>
          <p:cNvSpPr/>
          <p:nvPr/>
        </p:nvSpPr>
        <p:spPr>
          <a:xfrm>
            <a:off x="1752600" y="2514600"/>
            <a:ext cx="381000" cy="228600"/>
          </a:xfrm>
          <a:prstGeom prst="rect">
            <a:avLst/>
          </a:prstGeom>
          <a:noFill/>
          <a:ln>
            <a:solidFill>
              <a:schemeClr val="accent4">
                <a:lumMod val="75000"/>
              </a:schemeClr>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95800" y="2514600"/>
            <a:ext cx="609600" cy="228600"/>
          </a:xfrm>
          <a:prstGeom prst="rect">
            <a:avLst/>
          </a:prstGeom>
          <a:noFill/>
          <a:ln>
            <a:solidFill>
              <a:schemeClr val="accent4">
                <a:lumMod val="75000"/>
              </a:schemeClr>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B681AAFE-0C63-4E17-B9DA-C51249D4584E}" type="slidenum">
              <a:rPr lang="en-US" sz="1400" smtClean="0"/>
              <a:t>30</a:t>
            </a:fld>
            <a:endParaRPr lang="en-US" sz="1400" dirty="0"/>
          </a:p>
        </p:txBody>
      </p:sp>
    </p:spTree>
    <p:extLst>
      <p:ext uri="{BB962C8B-B14F-4D97-AF65-F5344CB8AC3E}">
        <p14:creationId xmlns:p14="http://schemas.microsoft.com/office/powerpoint/2010/main" val="205228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Gill Sans MT" panose="020B0502020104020203" pitchFamily="34" charset="0"/>
              </a:rPr>
              <a:t>Upcoming Webinars</a:t>
            </a:r>
            <a:endParaRPr lang="en-US" sz="3600" b="1" dirty="0">
              <a:latin typeface="Gill Sans MT" panose="020B0502020104020203" pitchFamily="34" charset="0"/>
            </a:endParaRPr>
          </a:p>
        </p:txBody>
      </p:sp>
      <p:sp>
        <p:nvSpPr>
          <p:cNvPr id="5" name="Content Placeholder 4"/>
          <p:cNvSpPr>
            <a:spLocks noGrp="1"/>
          </p:cNvSpPr>
          <p:nvPr>
            <p:ph idx="1"/>
          </p:nvPr>
        </p:nvSpPr>
        <p:spPr/>
        <p:txBody>
          <a:bodyPr/>
          <a:lstStyle/>
          <a:p>
            <a:r>
              <a:rPr lang="en-US" dirty="0" smtClean="0"/>
              <a:t>EEO Workforce Analysis</a:t>
            </a:r>
          </a:p>
          <a:p>
            <a:r>
              <a:rPr lang="en-US" dirty="0" smtClean="0"/>
              <a:t>ADA Path of Travel</a:t>
            </a:r>
          </a:p>
          <a:p>
            <a:endParaRPr lang="en-US" dirty="0" smtClean="0"/>
          </a:p>
          <a:p>
            <a:r>
              <a:rPr lang="en-US" dirty="0"/>
              <a:t>View all FTA training materials and sign up for training notifications and alerts on the FTA </a:t>
            </a:r>
            <a:r>
              <a:rPr lang="en-US" dirty="0" smtClean="0"/>
              <a:t>Civil Rights Training Materials page:</a:t>
            </a:r>
            <a:endParaRPr lang="en-US" dirty="0"/>
          </a:p>
          <a:p>
            <a:pPr marL="400050" lvl="1" indent="0">
              <a:buNone/>
            </a:pPr>
            <a:r>
              <a:rPr lang="en-US" u="sng" dirty="0" smtClean="0">
                <a:hlinkClick r:id="rId3"/>
              </a:rPr>
              <a:t>http</a:t>
            </a:r>
            <a:r>
              <a:rPr lang="en-US" u="sng" dirty="0">
                <a:hlinkClick r:id="rId3"/>
              </a:rPr>
              <a:t>://www.fta.dot.gov/civilrights/12885.html</a:t>
            </a:r>
            <a:r>
              <a:rPr lang="en-US" dirty="0"/>
              <a:t> </a:t>
            </a:r>
          </a:p>
          <a:p>
            <a:endParaRPr lang="en-US" dirty="0"/>
          </a:p>
        </p:txBody>
      </p:sp>
      <p:sp>
        <p:nvSpPr>
          <p:cNvPr id="6" name="Slide Number Placeholder 5"/>
          <p:cNvSpPr>
            <a:spLocks noGrp="1"/>
          </p:cNvSpPr>
          <p:nvPr>
            <p:ph type="sldNum" sz="quarter" idx="12"/>
          </p:nvPr>
        </p:nvSpPr>
        <p:spPr/>
        <p:txBody>
          <a:bodyPr/>
          <a:lstStyle/>
          <a:p>
            <a:fld id="{B681AAFE-0C63-4E17-B9DA-C51249D4584E}" type="slidenum">
              <a:rPr lang="en-US" smtClean="0"/>
              <a:t>31</a:t>
            </a:fld>
            <a:endParaRPr lang="en-US"/>
          </a:p>
        </p:txBody>
      </p:sp>
    </p:spTree>
    <p:extLst>
      <p:ext uri="{BB962C8B-B14F-4D97-AF65-F5344CB8AC3E}">
        <p14:creationId xmlns:p14="http://schemas.microsoft.com/office/powerpoint/2010/main" val="2007586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z="3600" b="1" dirty="0" smtClean="0">
                <a:latin typeface="Gill Sans MT" panose="020B0502020104020203" pitchFamily="34" charset="0"/>
              </a:rPr>
              <a:t>Reporting Window</a:t>
            </a:r>
            <a:endParaRPr lang="en-US" sz="3600" b="1" dirty="0">
              <a:latin typeface="Gill Sans MT" panose="020B0502020104020203" pitchFamily="34" charset="0"/>
            </a:endParaRPr>
          </a:p>
        </p:txBody>
      </p:sp>
      <p:sp>
        <p:nvSpPr>
          <p:cNvPr id="2" name="Content Placeholder 1"/>
          <p:cNvSpPr>
            <a:spLocks noGrp="1"/>
          </p:cNvSpPr>
          <p:nvPr>
            <p:ph sz="half" idx="1"/>
          </p:nvPr>
        </p:nvSpPr>
        <p:spPr>
          <a:xfrm>
            <a:off x="457200" y="1600200"/>
            <a:ext cx="5029200" cy="4525963"/>
          </a:xfrm>
        </p:spPr>
        <p:txBody>
          <a:bodyPr/>
          <a:lstStyle/>
          <a:p>
            <a:r>
              <a:rPr lang="en-US" dirty="0" smtClean="0"/>
              <a:t>Report due on June 1</a:t>
            </a:r>
            <a:r>
              <a:rPr lang="en-US" baseline="30000" dirty="0" smtClean="0"/>
              <a:t>st</a:t>
            </a:r>
            <a:r>
              <a:rPr lang="en-US" dirty="0" smtClean="0"/>
              <a:t> covers:</a:t>
            </a:r>
          </a:p>
          <a:p>
            <a:pPr lvl="1"/>
            <a:r>
              <a:rPr lang="en-US" dirty="0" smtClean="0"/>
              <a:t>October </a:t>
            </a:r>
            <a:r>
              <a:rPr lang="en-US" dirty="0"/>
              <a:t>1</a:t>
            </a:r>
            <a:r>
              <a:rPr lang="en-US" baseline="30000" dirty="0"/>
              <a:t>st</a:t>
            </a:r>
            <a:r>
              <a:rPr lang="en-US" dirty="0"/>
              <a:t> to March 31</a:t>
            </a:r>
            <a:r>
              <a:rPr lang="en-US" baseline="30000" dirty="0"/>
              <a:t>st</a:t>
            </a:r>
            <a:r>
              <a:rPr lang="en-US" dirty="0"/>
              <a:t> </a:t>
            </a:r>
            <a:endParaRPr lang="en-US" dirty="0" smtClean="0"/>
          </a:p>
          <a:p>
            <a:r>
              <a:rPr lang="en-US" dirty="0" smtClean="0"/>
              <a:t>Report due on December 1</a:t>
            </a:r>
            <a:r>
              <a:rPr lang="en-US" baseline="30000" dirty="0" smtClean="0"/>
              <a:t>st</a:t>
            </a:r>
            <a:r>
              <a:rPr lang="en-US" dirty="0" smtClean="0"/>
              <a:t> covers:</a:t>
            </a:r>
            <a:endParaRPr lang="en-US" dirty="0"/>
          </a:p>
          <a:p>
            <a:pPr lvl="1"/>
            <a:r>
              <a:rPr lang="en-US" dirty="0"/>
              <a:t>April 1</a:t>
            </a:r>
            <a:r>
              <a:rPr lang="en-US" baseline="30000" dirty="0"/>
              <a:t>st</a:t>
            </a:r>
            <a:r>
              <a:rPr lang="en-US" dirty="0"/>
              <a:t> to September 30</a:t>
            </a:r>
            <a:r>
              <a:rPr lang="en-US" baseline="30000" dirty="0"/>
              <a:t>th</a:t>
            </a:r>
            <a:r>
              <a:rPr lang="en-US" dirty="0"/>
              <a:t> </a:t>
            </a:r>
          </a:p>
          <a:p>
            <a:r>
              <a:rPr lang="en-US" sz="2400" dirty="0" smtClean="0"/>
              <a:t>Reminder: Reports must be submitted in TEAM and be in the status, “Ready for Regional Review” </a:t>
            </a:r>
          </a:p>
          <a:p>
            <a:pPr lvl="1"/>
            <a:endParaRPr lang="en-US" dirty="0"/>
          </a:p>
        </p:txBody>
      </p:sp>
      <p:sp>
        <p:nvSpPr>
          <p:cNvPr id="13" name="Slide Number Placeholder 12"/>
          <p:cNvSpPr>
            <a:spLocks noGrp="1"/>
          </p:cNvSpPr>
          <p:nvPr>
            <p:ph type="sldNum" sz="quarter" idx="12"/>
          </p:nvPr>
        </p:nvSpPr>
        <p:spPr>
          <a:prstGeom prst="rect">
            <a:avLst/>
          </a:prstGeom>
        </p:spPr>
        <p:txBody>
          <a:bodyPr/>
          <a:lstStyle/>
          <a:p>
            <a:fld id="{9B7D9E4E-8A1F-493D-8D68-31C3AC4B8756}" type="slidenum">
              <a:rPr lang="en-US" sz="1400" smtClean="0"/>
              <a:pPr/>
              <a:t>4</a:t>
            </a:fld>
            <a:endParaRPr lang="en-US" sz="1400" dirty="0"/>
          </a:p>
        </p:txBody>
      </p:sp>
      <p:pic>
        <p:nvPicPr>
          <p:cNvPr id="9" name="Picture 5" descr="C:\Users\randelle.ripton\AppData\Local\Microsoft\Windows\Temporary Internet Files\Content.IE5\2V5TCYBL\MC900212043[1].wmf"/>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2667000"/>
            <a:ext cx="1813255" cy="15343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3406" t="15250" r="1749" b="73139"/>
          <a:stretch/>
        </p:blipFill>
        <p:spPr bwMode="auto">
          <a:xfrm>
            <a:off x="3505200" y="5105400"/>
            <a:ext cx="5191748" cy="14405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027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Gill Sans MT" panose="020B0502020104020203" pitchFamily="34" charset="0"/>
              </a:rPr>
              <a:t>Top Common Errors</a:t>
            </a:r>
            <a:endParaRPr lang="en-US" sz="3600" b="1" dirty="0">
              <a:latin typeface="Gill Sans MT" panose="020B0502020104020203" pitchFamily="34" charset="0"/>
            </a:endParaRPr>
          </a:p>
        </p:txBody>
      </p:sp>
      <p:sp>
        <p:nvSpPr>
          <p:cNvPr id="3" name="Content Placeholder 2"/>
          <p:cNvSpPr>
            <a:spLocks noGrp="1"/>
          </p:cNvSpPr>
          <p:nvPr>
            <p:ph idx="1"/>
          </p:nvPr>
        </p:nvSpPr>
        <p:spPr>
          <a:xfrm>
            <a:off x="533400" y="1447800"/>
            <a:ext cx="8229600" cy="4983163"/>
          </a:xfrm>
        </p:spPr>
        <p:txBody>
          <a:bodyPr/>
          <a:lstStyle/>
          <a:p>
            <a:r>
              <a:rPr lang="en-US" sz="2800" dirty="0" smtClean="0"/>
              <a:t>Submitting the reports outside the TEAM module</a:t>
            </a:r>
          </a:p>
          <a:p>
            <a:r>
              <a:rPr lang="en-US" sz="2800" dirty="0" smtClean="0"/>
              <a:t>Not </a:t>
            </a:r>
            <a:r>
              <a:rPr lang="en-US" sz="2800" dirty="0"/>
              <a:t>considering all FTA </a:t>
            </a:r>
            <a:r>
              <a:rPr lang="en-US" sz="2800" dirty="0" smtClean="0"/>
              <a:t>funds in assisted </a:t>
            </a:r>
            <a:r>
              <a:rPr lang="en-US" sz="2800" dirty="0"/>
              <a:t>opportunities</a:t>
            </a:r>
          </a:p>
          <a:p>
            <a:r>
              <a:rPr lang="en-US" sz="2800" dirty="0" smtClean="0"/>
              <a:t>Not </a:t>
            </a:r>
            <a:r>
              <a:rPr lang="en-US" sz="2800" dirty="0"/>
              <a:t>reporting on the timeline for the prime contract</a:t>
            </a:r>
          </a:p>
          <a:p>
            <a:r>
              <a:rPr lang="en-US" sz="2800" dirty="0" smtClean="0"/>
              <a:t>Submitting incomplete information  </a:t>
            </a:r>
          </a:p>
          <a:p>
            <a:r>
              <a:rPr lang="en-US" sz="2800" dirty="0" smtClean="0"/>
              <a:t>Adding contract dollars but not the number of contracts (and vice versa)</a:t>
            </a:r>
          </a:p>
          <a:p>
            <a:r>
              <a:rPr lang="en-US" sz="2800" dirty="0"/>
              <a:t>C</a:t>
            </a:r>
            <a:r>
              <a:rPr lang="en-US" sz="2800" dirty="0" smtClean="0"/>
              <a:t>oding </a:t>
            </a:r>
            <a:r>
              <a:rPr lang="en-US" sz="2800" dirty="0"/>
              <a:t>of ethnicity </a:t>
            </a:r>
            <a:r>
              <a:rPr lang="en-US" sz="2800" dirty="0" smtClean="0"/>
              <a:t>breakdown improperly</a:t>
            </a:r>
            <a:endParaRPr lang="en-US" sz="2800" dirty="0"/>
          </a:p>
          <a:p>
            <a:r>
              <a:rPr lang="en-US" sz="2800" dirty="0" smtClean="0"/>
              <a:t>Using race-conscious fields improperly</a:t>
            </a:r>
          </a:p>
        </p:txBody>
      </p:sp>
      <p:sp>
        <p:nvSpPr>
          <p:cNvPr id="4" name="Slide Number Placeholder 3"/>
          <p:cNvSpPr>
            <a:spLocks noGrp="1"/>
          </p:cNvSpPr>
          <p:nvPr>
            <p:ph type="sldNum" sz="quarter" idx="12"/>
          </p:nvPr>
        </p:nvSpPr>
        <p:spPr/>
        <p:txBody>
          <a:bodyPr/>
          <a:lstStyle/>
          <a:p>
            <a:fld id="{B681AAFE-0C63-4E17-B9DA-C51249D4584E}" type="slidenum">
              <a:rPr lang="en-US" smtClean="0"/>
              <a:t>5</a:t>
            </a:fld>
            <a:endParaRPr lang="en-US"/>
          </a:p>
        </p:txBody>
      </p:sp>
    </p:spTree>
    <p:extLst>
      <p:ext uri="{BB962C8B-B14F-4D97-AF65-F5344CB8AC3E}">
        <p14:creationId xmlns:p14="http://schemas.microsoft.com/office/powerpoint/2010/main" val="285036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Gill Sans MT" panose="020B0502020104020203" pitchFamily="34" charset="0"/>
              </a:rPr>
              <a:t>Understanding and Avoiding </a:t>
            </a:r>
            <a:br>
              <a:rPr lang="en-US" sz="3600" b="1" dirty="0" smtClean="0">
                <a:latin typeface="Gill Sans MT" panose="020B0502020104020203" pitchFamily="34" charset="0"/>
              </a:rPr>
            </a:br>
            <a:r>
              <a:rPr lang="en-US" sz="3600" b="1" dirty="0" smtClean="0">
                <a:latin typeface="Gill Sans MT" panose="020B0502020104020203" pitchFamily="34" charset="0"/>
              </a:rPr>
              <a:t>Common Errors</a:t>
            </a:r>
            <a:endParaRPr lang="en-US" sz="3600" b="1" dirty="0">
              <a:latin typeface="Gill Sans MT" panose="020B0502020104020203" pitchFamily="34" charset="0"/>
            </a:endParaRPr>
          </a:p>
        </p:txBody>
      </p:sp>
      <p:pic>
        <p:nvPicPr>
          <p:cNvPr id="1026" name="Picture 2" descr="C:\Users\randelle.ripton\AppData\Local\Microsoft\Windows\Temporary Internet Files\Content.IE5\O6ZKMTAV\MC900431538[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0" y="2057400"/>
            <a:ext cx="3352800" cy="3106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Slide Number Placeholder 2"/>
          <p:cNvSpPr>
            <a:spLocks noGrp="1"/>
          </p:cNvSpPr>
          <p:nvPr>
            <p:ph type="sldNum" sz="quarter" idx="12"/>
          </p:nvPr>
        </p:nvSpPr>
        <p:spPr/>
        <p:txBody>
          <a:bodyPr/>
          <a:lstStyle/>
          <a:p>
            <a:fld id="{B681AAFE-0C63-4E17-B9DA-C51249D4584E}" type="slidenum">
              <a:rPr lang="en-US" smtClean="0"/>
              <a:t>6</a:t>
            </a:fld>
            <a:endParaRPr lang="en-US"/>
          </a:p>
        </p:txBody>
      </p:sp>
    </p:spTree>
    <p:extLst>
      <p:ext uri="{BB962C8B-B14F-4D97-AF65-F5344CB8AC3E}">
        <p14:creationId xmlns:p14="http://schemas.microsoft.com/office/powerpoint/2010/main" val="178228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b="1" dirty="0">
                <a:latin typeface="Gill Sans MT" panose="020B0502020104020203" pitchFamily="34" charset="0"/>
              </a:rPr>
              <a:t>Submit Your Report Using the  </a:t>
            </a:r>
            <a:br>
              <a:rPr lang="en-US" sz="3600" b="1" dirty="0">
                <a:latin typeface="Gill Sans MT" panose="020B0502020104020203" pitchFamily="34" charset="0"/>
              </a:rPr>
            </a:br>
            <a:r>
              <a:rPr lang="en-US" sz="3600" b="1" dirty="0">
                <a:latin typeface="Gill Sans MT" panose="020B0502020104020203" pitchFamily="34" charset="0"/>
              </a:rPr>
              <a:t>TEAM Module</a:t>
            </a:r>
            <a:endParaRPr lang="en-US" dirty="0"/>
          </a:p>
        </p:txBody>
      </p:sp>
      <p:pic>
        <p:nvPicPr>
          <p:cNvPr id="12"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56317" y="1600200"/>
            <a:ext cx="803136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B681AAFE-0C63-4E17-B9DA-C51249D4584E}" type="slidenum">
              <a:rPr lang="en-US" smtClean="0"/>
              <a:t>7</a:t>
            </a:fld>
            <a:endParaRPr lang="en-US"/>
          </a:p>
        </p:txBody>
      </p:sp>
    </p:spTree>
    <p:extLst>
      <p:ext uri="{BB962C8B-B14F-4D97-AF65-F5344CB8AC3E}">
        <p14:creationId xmlns:p14="http://schemas.microsoft.com/office/powerpoint/2010/main" val="2863256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b="1" dirty="0" smtClean="0">
                <a:latin typeface="Gill Sans MT" panose="020B0502020104020203" pitchFamily="34" charset="0"/>
              </a:rPr>
              <a:t>Submit Your Report Using the  </a:t>
            </a:r>
            <a:br>
              <a:rPr lang="en-US" sz="3600" b="1" dirty="0" smtClean="0">
                <a:latin typeface="Gill Sans MT" panose="020B0502020104020203" pitchFamily="34" charset="0"/>
              </a:rPr>
            </a:br>
            <a:r>
              <a:rPr lang="en-US" sz="3600" b="1" dirty="0" smtClean="0">
                <a:latin typeface="Gill Sans MT" panose="020B0502020104020203" pitchFamily="34" charset="0"/>
              </a:rPr>
              <a:t>TEAM Module</a:t>
            </a:r>
            <a:endParaRPr lang="en-US" sz="3600" b="1" dirty="0">
              <a:latin typeface="Gill Sans MT" panose="020B0502020104020203" pitchFamily="34" charset="0"/>
            </a:endParaRPr>
          </a:p>
        </p:txBody>
      </p:sp>
      <p:sp>
        <p:nvSpPr>
          <p:cNvPr id="5" name="Text Placeholder 4"/>
          <p:cNvSpPr>
            <a:spLocks noGrp="1"/>
          </p:cNvSpPr>
          <p:nvPr>
            <p:ph type="body" idx="1"/>
          </p:nvPr>
        </p:nvSpPr>
        <p:spPr>
          <a:xfrm>
            <a:off x="457200" y="1676400"/>
            <a:ext cx="4040188" cy="639762"/>
          </a:xfrm>
        </p:spPr>
        <p:txBody>
          <a:bodyPr>
            <a:noAutofit/>
          </a:bodyPr>
          <a:lstStyle/>
          <a:p>
            <a:r>
              <a:rPr lang="en-US" sz="4400" dirty="0" smtClean="0">
                <a:ln w="17780" cmpd="sng">
                  <a:solidFill>
                    <a:schemeClr val="accent1">
                      <a:tint val="3000"/>
                    </a:schemeClr>
                  </a:solidFill>
                  <a:prstDash val="solid"/>
                  <a:miter lim="800000"/>
                </a:ln>
                <a:solidFill>
                  <a:schemeClr val="tx1">
                    <a:lumMod val="75000"/>
                    <a:lumOff val="25000"/>
                  </a:schemeClr>
                </a:solidFill>
                <a:effectLst>
                  <a:outerShdw blurRad="55000" dist="50800" dir="5400000" algn="tl">
                    <a:srgbClr val="000000">
                      <a:alpha val="33000"/>
                    </a:srgbClr>
                  </a:outerShdw>
                </a:effectLst>
                <a:latin typeface="Impact" panose="020B0806030902050204" pitchFamily="34" charset="0"/>
              </a:rPr>
              <a:t>Correct</a:t>
            </a:r>
            <a:endParaRPr lang="en-US" sz="4400" dirty="0">
              <a:ln w="17780" cmpd="sng">
                <a:solidFill>
                  <a:schemeClr val="accent1">
                    <a:tint val="3000"/>
                  </a:schemeClr>
                </a:solidFill>
                <a:prstDash val="solid"/>
                <a:miter lim="800000"/>
              </a:ln>
              <a:solidFill>
                <a:schemeClr val="tx1">
                  <a:lumMod val="75000"/>
                  <a:lumOff val="25000"/>
                </a:schemeClr>
              </a:solidFill>
              <a:effectLst>
                <a:outerShdw blurRad="55000" dist="50800" dir="5400000" algn="tl">
                  <a:srgbClr val="000000">
                    <a:alpha val="33000"/>
                  </a:srgbClr>
                </a:outerShdw>
              </a:effectLst>
              <a:latin typeface="Impact" panose="020B0806030902050204" pitchFamily="34" charset="0"/>
            </a:endParaRPr>
          </a:p>
        </p:txBody>
      </p:sp>
      <p:pic>
        <p:nvPicPr>
          <p:cNvPr id="1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89489" y="2514600"/>
            <a:ext cx="4107901" cy="32187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6"/>
          <p:cNvSpPr>
            <a:spLocks noGrp="1"/>
          </p:cNvSpPr>
          <p:nvPr>
            <p:ph type="body" sz="quarter" idx="3"/>
          </p:nvPr>
        </p:nvSpPr>
        <p:spPr>
          <a:xfrm>
            <a:off x="4648200" y="1600200"/>
            <a:ext cx="4041775" cy="639762"/>
          </a:xfrm>
        </p:spPr>
        <p:txBody>
          <a:bodyPr>
            <a:noAutofit/>
          </a:bodyPr>
          <a:lstStyle/>
          <a:p>
            <a:r>
              <a:rPr lang="en-US" sz="4400" dirty="0" smtClean="0">
                <a:ln w="17780" cmpd="sng">
                  <a:solidFill>
                    <a:schemeClr val="accent1">
                      <a:tint val="3000"/>
                    </a:schemeClr>
                  </a:solidFill>
                  <a:prstDash val="solid"/>
                  <a:miter lim="800000"/>
                </a:ln>
                <a:solidFill>
                  <a:schemeClr val="tx1">
                    <a:lumMod val="75000"/>
                    <a:lumOff val="25000"/>
                  </a:schemeClr>
                </a:solidFill>
                <a:effectLst>
                  <a:outerShdw blurRad="55000" dist="50800" dir="5400000" algn="tl">
                    <a:srgbClr val="000000">
                      <a:alpha val="33000"/>
                    </a:srgbClr>
                  </a:outerShdw>
                </a:effectLst>
                <a:latin typeface="Impact" panose="020B0806030902050204" pitchFamily="34" charset="0"/>
              </a:rPr>
              <a:t>Incorrect</a:t>
            </a:r>
            <a:endParaRPr lang="en-US" sz="4400" dirty="0">
              <a:ln w="17780" cmpd="sng">
                <a:solidFill>
                  <a:schemeClr val="accent1">
                    <a:tint val="3000"/>
                  </a:schemeClr>
                </a:solidFill>
                <a:prstDash val="solid"/>
                <a:miter lim="800000"/>
              </a:ln>
              <a:solidFill>
                <a:schemeClr val="tx1">
                  <a:lumMod val="75000"/>
                  <a:lumOff val="25000"/>
                </a:schemeClr>
              </a:solidFill>
              <a:effectLst>
                <a:outerShdw blurRad="55000" dist="50800" dir="5400000" algn="tl">
                  <a:srgbClr val="000000">
                    <a:alpha val="33000"/>
                  </a:srgbClr>
                </a:outerShdw>
              </a:effectLst>
              <a:latin typeface="Impact" panose="020B0806030902050204" pitchFamily="34" charset="0"/>
            </a:endParaRPr>
          </a:p>
        </p:txBody>
      </p:sp>
      <p:pic>
        <p:nvPicPr>
          <p:cNvPr id="12" name="Picture 3"/>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tretch>
            <a:fillRect/>
          </a:stretch>
        </p:blipFill>
        <p:spPr bwMode="auto">
          <a:xfrm>
            <a:off x="4645025" y="2350353"/>
            <a:ext cx="4041775" cy="36003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681AAFE-0C63-4E17-B9DA-C51249D4584E}" type="slidenum">
              <a:rPr lang="en-US" sz="1400" smtClean="0"/>
              <a:t>8</a:t>
            </a:fld>
            <a:endParaRPr lang="en-US" sz="1400" dirty="0"/>
          </a:p>
        </p:txBody>
      </p:sp>
    </p:spTree>
    <p:extLst>
      <p:ext uri="{BB962C8B-B14F-4D97-AF65-F5344CB8AC3E}">
        <p14:creationId xmlns:p14="http://schemas.microsoft.com/office/powerpoint/2010/main" val="129792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10"/>
                                        </p:tgtEl>
                                        <p:attrNameLst>
                                          <p:attrName>r</p:attrName>
                                        </p:attrNameLst>
                                      </p:cBhvr>
                                    </p:animRot>
                                    <p:animRot by="-240000">
                                      <p:cBhvr>
                                        <p:cTn id="15" dur="200" fill="hold">
                                          <p:stCondLst>
                                            <p:cond delay="200"/>
                                          </p:stCondLst>
                                        </p:cTn>
                                        <p:tgtEl>
                                          <p:spTgt spid="10"/>
                                        </p:tgtEl>
                                        <p:attrNameLst>
                                          <p:attrName>r</p:attrName>
                                        </p:attrNameLst>
                                      </p:cBhvr>
                                    </p:animRot>
                                    <p:animRot by="240000">
                                      <p:cBhvr>
                                        <p:cTn id="16" dur="200" fill="hold">
                                          <p:stCondLst>
                                            <p:cond delay="400"/>
                                          </p:stCondLst>
                                        </p:cTn>
                                        <p:tgtEl>
                                          <p:spTgt spid="10"/>
                                        </p:tgtEl>
                                        <p:attrNameLst>
                                          <p:attrName>r</p:attrName>
                                        </p:attrNameLst>
                                      </p:cBhvr>
                                    </p:animRot>
                                    <p:animRot by="-240000">
                                      <p:cBhvr>
                                        <p:cTn id="17" dur="200" fill="hold">
                                          <p:stCondLst>
                                            <p:cond delay="600"/>
                                          </p:stCondLst>
                                        </p:cTn>
                                        <p:tgtEl>
                                          <p:spTgt spid="10"/>
                                        </p:tgtEl>
                                        <p:attrNameLst>
                                          <p:attrName>r</p:attrName>
                                        </p:attrNameLst>
                                      </p:cBhvr>
                                    </p:animRot>
                                    <p:animRot by="120000">
                                      <p:cBhvr>
                                        <p:cTn id="18"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Gill Sans MT" panose="020B0502020104020203" pitchFamily="34" charset="0"/>
              </a:rPr>
              <a:t>Submit Your Report Using the  </a:t>
            </a:r>
            <a:br>
              <a:rPr lang="en-US" sz="3600" b="1" dirty="0">
                <a:latin typeface="Gill Sans MT" panose="020B0502020104020203" pitchFamily="34" charset="0"/>
              </a:rPr>
            </a:br>
            <a:r>
              <a:rPr lang="en-US" sz="3600" b="1" dirty="0">
                <a:latin typeface="Gill Sans MT" panose="020B0502020104020203" pitchFamily="34" charset="0"/>
              </a:rPr>
              <a:t>TEAM Module</a:t>
            </a:r>
            <a:endParaRPr lang="en-US" sz="3600" b="1" dirty="0">
              <a:ln w="12700">
                <a:solidFill>
                  <a:schemeClr val="bg1">
                    <a:lumMod val="95000"/>
                  </a:schemeClr>
                </a:solidFill>
              </a:ln>
              <a:latin typeface="Gill Sans MT" panose="020B0502020104020203" pitchFamily="34" charset="0"/>
            </a:endParaRPr>
          </a:p>
        </p:txBody>
      </p:sp>
      <p:sp>
        <p:nvSpPr>
          <p:cNvPr id="3" name="Content Placeholder 2"/>
          <p:cNvSpPr>
            <a:spLocks noGrp="1"/>
          </p:cNvSpPr>
          <p:nvPr>
            <p:ph sz="half" idx="1"/>
          </p:nvPr>
        </p:nvSpPr>
        <p:spPr>
          <a:xfrm>
            <a:off x="4267200" y="1828800"/>
            <a:ext cx="4419600" cy="4581525"/>
          </a:xfrm>
        </p:spPr>
        <p:txBody>
          <a:bodyPr/>
          <a:lstStyle/>
          <a:p>
            <a:r>
              <a:rPr lang="en-US" dirty="0" smtClean="0"/>
              <a:t>To submit DBE Reports in TEAM, you must have the “Civil </a:t>
            </a:r>
            <a:r>
              <a:rPr lang="en-US" dirty="0"/>
              <a:t>Rights” option in the navigation </a:t>
            </a:r>
            <a:r>
              <a:rPr lang="en-US" dirty="0" smtClean="0"/>
              <a:t>window</a:t>
            </a:r>
          </a:p>
          <a:p>
            <a:pPr lvl="1"/>
            <a:r>
              <a:rPr lang="en-US" dirty="0" smtClean="0"/>
              <a:t>“New” allows you to create a brand new report</a:t>
            </a:r>
          </a:p>
          <a:p>
            <a:pPr lvl="1"/>
            <a:r>
              <a:rPr lang="en-US" dirty="0" smtClean="0"/>
              <a:t>“Existing” helps you search for previously submitted reports and edit them</a:t>
            </a:r>
            <a:endParaRPr lang="en-US" dirty="0"/>
          </a:p>
        </p:txBody>
      </p:sp>
      <p:sp>
        <p:nvSpPr>
          <p:cNvPr id="5" name="Slide Number Placeholder 4"/>
          <p:cNvSpPr>
            <a:spLocks noGrp="1"/>
          </p:cNvSpPr>
          <p:nvPr>
            <p:ph type="sldNum" idx="12"/>
          </p:nvPr>
        </p:nvSpPr>
        <p:spPr/>
        <p:txBody>
          <a:bodyPr/>
          <a:lstStyle/>
          <a:p>
            <a:fld id="{55994661-98B5-442D-9827-BA0AA4BF1F1D}" type="slidenum">
              <a:rPr lang="en-GB" smtClean="0"/>
              <a:pPr/>
              <a:t>9</a:t>
            </a:fld>
            <a:endParaRPr lang="en-GB" dirty="0"/>
          </a:p>
        </p:txBody>
      </p:sp>
      <p:pic>
        <p:nvPicPr>
          <p:cNvPr id="6" name="Content Placeholder 4"/>
          <p:cNvPicPr>
            <a:picLocks noGrp="1"/>
          </p:cNvPicPr>
          <p:nvPr>
            <p:ph sz="half" idx="2"/>
          </p:nvPr>
        </p:nvPicPr>
        <p:blipFill>
          <a:blip r:embed="rId3" cstate="print"/>
          <a:srcRect l="50323" t="31406" r="42323" b="63240"/>
          <a:stretch>
            <a:fillRect/>
          </a:stretch>
        </p:blipFill>
        <p:spPr bwMode="auto">
          <a:xfrm>
            <a:off x="609600" y="1828800"/>
            <a:ext cx="3352800" cy="1524000"/>
          </a:xfrm>
          <a:prstGeom prst="rect">
            <a:avLst/>
          </a:prstGeom>
          <a:ln>
            <a:noFill/>
          </a:ln>
          <a:effectLst>
            <a:outerShdw blurRad="292100" dist="139700" dir="2700000" algn="tl" rotWithShape="0">
              <a:srgbClr val="333333">
                <a:alpha val="65000"/>
              </a:srgbClr>
            </a:outerShdw>
          </a:effectLst>
        </p:spPr>
      </p:pic>
      <p:pic>
        <p:nvPicPr>
          <p:cNvPr id="7" name="Content Placeholder 6"/>
          <p:cNvPicPr>
            <a:picLocks/>
          </p:cNvPicPr>
          <p:nvPr/>
        </p:nvPicPr>
        <p:blipFill>
          <a:blip r:embed="rId4" cstate="print"/>
          <a:srcRect l="50041" t="32031" r="40617" b="59760"/>
          <a:stretch>
            <a:fillRect/>
          </a:stretch>
        </p:blipFill>
        <p:spPr bwMode="auto">
          <a:xfrm>
            <a:off x="1143000" y="3733800"/>
            <a:ext cx="3124200" cy="1780032"/>
          </a:xfrm>
          <a:prstGeom prst="rect">
            <a:avLst/>
          </a:prstGeom>
          <a:ln>
            <a:noFill/>
          </a:ln>
          <a:effectLst>
            <a:outerShdw blurRad="292100" dist="139700" dir="2700000" algn="tl" rotWithShape="0">
              <a:srgbClr val="333333">
                <a:alpha val="65000"/>
              </a:srgbClr>
            </a:outerShdw>
          </a:effectLst>
        </p:spPr>
      </p:pic>
      <p:sp>
        <p:nvSpPr>
          <p:cNvPr id="10" name="Right Arrow 9"/>
          <p:cNvSpPr/>
          <p:nvPr/>
        </p:nvSpPr>
        <p:spPr bwMode="auto">
          <a:xfrm>
            <a:off x="152400" y="2514600"/>
            <a:ext cx="914400" cy="332232"/>
          </a:xfrm>
          <a:prstGeom prst="rightArrow">
            <a:avLst/>
          </a:prstGeom>
          <a:ln>
            <a:headEnd type="none" w="med" len="med"/>
            <a:tailEnd type="none" w="med" len="med"/>
          </a:ln>
          <a:effectLst>
            <a:glow rad="228600">
              <a:schemeClr val="accent4">
                <a:satMod val="175000"/>
                <a:alpha val="40000"/>
              </a:schemeClr>
            </a:glow>
            <a:outerShdw blurRad="40000" dist="20000" dir="5400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87000"/>
              </a:lnSpc>
              <a:spcBef>
                <a:spcPct val="0"/>
              </a:spcBef>
              <a:spcAft>
                <a:spcPct val="0"/>
              </a:spcAft>
              <a:buClr>
                <a:srgbClr val="000000"/>
              </a:buClr>
              <a:buSzPct val="100000"/>
              <a:buFont typeface="Arial" charset="0"/>
              <a:buNone/>
              <a:tabLst/>
            </a:pPr>
            <a:endParaRPr kumimoji="0" lang="en-US" sz="1800" b="0" i="0" u="none" strike="noStrike" cap="none" normalizeH="0" baseline="0" dirty="0" smtClean="0">
              <a:ln>
                <a:noFill/>
              </a:ln>
              <a:solidFill>
                <a:schemeClr val="bg1"/>
              </a:solidFill>
              <a:effectLst/>
              <a:latin typeface="Arial" charset="0"/>
              <a:cs typeface="Lucida Sans Unicode" pitchFamily="34" charset="0"/>
            </a:endParaRPr>
          </a:p>
        </p:txBody>
      </p:sp>
      <p:sp>
        <p:nvSpPr>
          <p:cNvPr id="12" name="Right Arrow 11"/>
          <p:cNvSpPr/>
          <p:nvPr/>
        </p:nvSpPr>
        <p:spPr bwMode="auto">
          <a:xfrm>
            <a:off x="838200" y="4366260"/>
            <a:ext cx="838200" cy="332232"/>
          </a:xfrm>
          <a:prstGeom prst="rightArrow">
            <a:avLst/>
          </a:prstGeom>
          <a:ln>
            <a:headEnd type="none" w="med" len="med"/>
            <a:tailEnd type="none" w="med" len="med"/>
          </a:ln>
          <a:effectLst>
            <a:glow rad="228600">
              <a:schemeClr val="accent3">
                <a:satMod val="175000"/>
                <a:alpha val="4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87000"/>
              </a:lnSpc>
              <a:spcBef>
                <a:spcPct val="0"/>
              </a:spcBef>
              <a:spcAft>
                <a:spcPct val="0"/>
              </a:spcAft>
              <a:buClr>
                <a:srgbClr val="000000"/>
              </a:buClr>
              <a:buSzPct val="100000"/>
              <a:buFont typeface="Arial" charset="0"/>
              <a:buNone/>
              <a:tabLst/>
            </a:pPr>
            <a:endParaRPr kumimoji="0" lang="en-US" sz="1800" b="0" i="0" u="none" strike="noStrike" cap="none" normalizeH="0" baseline="0" dirty="0" smtClean="0">
              <a:ln>
                <a:noFill/>
              </a:ln>
              <a:solidFill>
                <a:schemeClr val="bg1"/>
              </a:solidFill>
              <a:effectLst/>
              <a:latin typeface="Arial" charset="0"/>
              <a:cs typeface="Lucida Sans Unicode" pitchFamily="34" charset="0"/>
            </a:endParaRPr>
          </a:p>
        </p:txBody>
      </p:sp>
      <p:sp>
        <p:nvSpPr>
          <p:cNvPr id="13" name="Right Arrow 12"/>
          <p:cNvSpPr/>
          <p:nvPr/>
        </p:nvSpPr>
        <p:spPr bwMode="auto">
          <a:xfrm>
            <a:off x="838200" y="4985004"/>
            <a:ext cx="838200" cy="332232"/>
          </a:xfrm>
          <a:prstGeom prst="rightArrow">
            <a:avLst/>
          </a:prstGeom>
          <a:ln>
            <a:headEnd type="none" w="med" len="med"/>
            <a:tailEnd type="none" w="med" len="med"/>
          </a:ln>
          <a:effectLst>
            <a:glow rad="228600">
              <a:schemeClr val="accent6">
                <a:satMod val="175000"/>
                <a:alpha val="40000"/>
              </a:schemeClr>
            </a:glow>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87000"/>
              </a:lnSpc>
              <a:spcBef>
                <a:spcPct val="0"/>
              </a:spcBef>
              <a:spcAft>
                <a:spcPct val="0"/>
              </a:spcAft>
              <a:buClr>
                <a:srgbClr val="000000"/>
              </a:buClr>
              <a:buSzPct val="100000"/>
              <a:buFont typeface="Arial" charset="0"/>
              <a:buNone/>
              <a:tabLst/>
            </a:pPr>
            <a:endParaRPr kumimoji="0" lang="en-US" sz="1800" b="0" i="0" u="none" strike="noStrike" cap="none" normalizeH="0" baseline="0" dirty="0" smtClean="0">
              <a:ln>
                <a:noFill/>
              </a:ln>
              <a:solidFill>
                <a:schemeClr val="bg1"/>
              </a:solidFill>
              <a:effectLst/>
              <a:latin typeface="Arial" charset="0"/>
              <a:cs typeface="Lucida Sans Unicode" pitchFamily="34" charset="0"/>
            </a:endParaRPr>
          </a:p>
        </p:txBody>
      </p:sp>
    </p:spTree>
    <p:extLst>
      <p:ext uri="{BB962C8B-B14F-4D97-AF65-F5344CB8AC3E}">
        <p14:creationId xmlns:p14="http://schemas.microsoft.com/office/powerpoint/2010/main" val="159068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000" fill="hold"/>
                                        <p:tgtEl>
                                          <p:spTgt spid="12"/>
                                        </p:tgtEl>
                                        <p:attrNameLst>
                                          <p:attrName>ppt_x</p:attrName>
                                        </p:attrNameLst>
                                      </p:cBhvr>
                                      <p:tavLst>
                                        <p:tav tm="0">
                                          <p:val>
                                            <p:strVal val="0-#ppt_w/2"/>
                                          </p:val>
                                        </p:tav>
                                        <p:tav tm="100000">
                                          <p:val>
                                            <p:strVal val="#ppt_x"/>
                                          </p:val>
                                        </p:tav>
                                      </p:tavLst>
                                    </p:anim>
                                    <p:anim calcmode="lin" valueType="num">
                                      <p:cBhvr additive="base">
                                        <p:cTn id="13" dur="10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000" fill="hold"/>
                                        <p:tgtEl>
                                          <p:spTgt spid="13"/>
                                        </p:tgtEl>
                                        <p:attrNameLst>
                                          <p:attrName>ppt_x</p:attrName>
                                        </p:attrNameLst>
                                      </p:cBhvr>
                                      <p:tavLst>
                                        <p:tav tm="0">
                                          <p:val>
                                            <p:strVal val="0-#ppt_w/2"/>
                                          </p:val>
                                        </p:tav>
                                        <p:tav tm="100000">
                                          <p:val>
                                            <p:strVal val="#ppt_x"/>
                                          </p:val>
                                        </p:tav>
                                      </p:tavLst>
                                    </p:anim>
                                    <p:anim calcmode="lin" valueType="num">
                                      <p:cBhvr additive="base">
                                        <p:cTn id="1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2 - &amp;quot;Topics to be Covered&amp;quot;&quot;/&gt;&lt;property id=&quot;20307&quot; value=&quot;256&quot;/&gt;&lt;/object&gt;&lt;object type=&quot;3&quot; unique_id=&quot;10004&quot;&gt;&lt;property id=&quot;20148&quot; value=&quot;5&quot;/&gt;&lt;property id=&quot;20300&quot; value=&quot;Slide 8 - &amp;quot;Submit Your Report Using the   TEAM Module&amp;quot;&quot;/&gt;&lt;property id=&quot;20307&quot; value=&quot;264&quot;/&gt;&lt;/object&gt;&lt;object type=&quot;3&quot; unique_id=&quot;10005&quot;&gt;&lt;property id=&quot;20148&quot; value=&quot;5&quot;/&gt;&lt;property id=&quot;20300&quot; value=&quot;Slide 14 - &amp;quot;Timeline: Your Contract(s)’ Life on the DBE Report&amp;quot;&quot;/&gt;&lt;property id=&quot;20307&quot; value=&quot;265&quot;/&gt;&lt;/object&gt;&lt;object type=&quot;3&quot; unique_id=&quot;10006&quot;&gt;&lt;property id=&quot;20148&quot; value=&quot;5&quot;/&gt;&lt;property id=&quot;20300&quot; value=&quot;Slide 15 - &amp;quot;Timeline: Contracts Start with Awards this Period&amp;quot;&quot;/&gt;&lt;property id=&quot;20307&quot; value=&quot;267&quot;/&gt;&lt;/object&gt;&lt;object type=&quot;3&quot; unique_id=&quot;10008&quot;&gt;&lt;property id=&quot;20148&quot; value=&quot;5&quot;/&gt;&lt;property id=&quot;20300&quot; value=&quot;Slide 16 - &amp;quot;Timeline: Follows the Prime Contract&amp;quot;&quot;/&gt;&lt;property id=&quot;20307&quot; value=&quot;268&quot;/&gt;&lt;/object&gt;&lt;object type=&quot;3&quot; unique_id=&quot;10009&quot;&gt;&lt;property id=&quot;20148&quot; value=&quot;5&quot;/&gt;&lt;property id=&quot;20300&quot; value=&quot;Slide 20 - &amp;quot;Submit Complete Information &amp;quot;&quot;/&gt;&lt;property id=&quot;20307&quot; value=&quot;261&quot;/&gt;&lt;/object&gt;&lt;object type=&quot;3&quot; unique_id=&quot;10010&quot;&gt;&lt;property id=&quot;20148&quot; value=&quot;5&quot;/&gt;&lt;property id=&quot;20300&quot; value=&quot;Slide 28 - &amp;quot;Use Race-Conscious Fields Properly Goal Added with No Contracts Closed&amp;quot;&quot;/&gt;&lt;property id=&quot;20307&quot; value=&quot;262&quot;/&gt;&lt;/object&gt;&lt;object type=&quot;3&quot; unique_id=&quot;10011&quot;&gt;&lt;property id=&quot;20148&quot; value=&quot;5&quot;/&gt;&lt;property id=&quot;20300&quot; value=&quot;Slide 23 - &amp;quot;Ensure Dollars Have Associated Contracts&amp;quot;&quot;/&gt;&lt;property id=&quot;20307&quot; value=&quot;257&quot;/&gt;&lt;/object&gt;&lt;object type=&quot;3&quot; unique_id=&quot;10012&quot;&gt;&lt;property id=&quot;20148&quot; value=&quot;5&quot;/&gt;&lt;property id=&quot;20300&quot; value=&quot;Slide 29 - &amp;quot;Use Race-Conscious Fields Properly Dollars Added with No Goal Value&amp;quot;&quot;/&gt;&lt;property id=&quot;20307&quot; value=&quot;258&quot;/&gt;&lt;/object&gt;&lt;object type=&quot;3&quot; unique_id=&quot;10013&quot;&gt;&lt;property id=&quot;20148&quot; value=&quot;5&quot;/&gt;&lt;property id=&quot;20300&quot; value=&quot;Slide 24 - &amp;quot;Ensure Dollars Have Associated Contracts&amp;quot;&quot;/&gt;&lt;property id=&quot;20307&quot; value=&quot;263&quot;/&gt;&lt;/object&gt;&lt;object type=&quot;3&quot; unique_id=&quot;10015&quot;&gt;&lt;property id=&quot;20148&quot; value=&quot;5&quot;/&gt;&lt;property id=&quot;20300&quot; value=&quot;Slide 21 - &amp;quot;Submit Complete Information&amp;quot;&quot;/&gt;&lt;property id=&quot;20307&quot; value=&quot;260&quot;/&gt;&lt;/object&gt;&lt;object type=&quot;3&quot; unique_id=&quot;10076&quot;&gt;&lt;property id=&quot;20148&quot; value=&quot;5&quot;/&gt;&lt;property id=&quot;20300&quot; value=&quot;Slide 17 - &amp;quot;Timeline: Finish in Actual Payments Section&amp;quot;&quot;/&gt;&lt;property id=&quot;20307&quot; value=&quot;269&quot;/&gt;&lt;/object&gt;&lt;object type=&quot;3&quot; unique_id=&quot;10077&quot;&gt;&lt;property id=&quot;20148&quot; value=&quot;5&quot;/&gt;&lt;property id=&quot;20300&quot; value=&quot;Slide 18 - &amp;quot;Timeline: Finish in Actual Payments Section&amp;quot;&quot;/&gt;&lt;property id=&quot;20307&quot; value=&quot;270&quot;/&gt;&lt;/object&gt;&lt;object type=&quot;3&quot; unique_id=&quot;11436&quot;&gt;&lt;property id=&quot;20148&quot; value=&quot;5&quot;/&gt;&lt;property id=&quot;20300&quot; value=&quot;Slide 3 - &amp;quot;Who Reports and When?&amp;quot;&quot;/&gt;&lt;property id=&quot;20307&quot; value=&quot;274&quot;/&gt;&lt;/object&gt;&lt;object type=&quot;3&quot; unique_id=&quot;11437&quot;&gt;&lt;property id=&quot;20148&quot; value=&quot;5&quot;/&gt;&lt;property id=&quot;20300&quot; value=&quot;Slide 4 - &amp;quot;Reporting Window&amp;quot;&quot;/&gt;&lt;property id=&quot;20307&quot; value=&quot;275&quot;/&gt;&lt;/object&gt;&lt;object type=&quot;3&quot; unique_id=&quot;11438&quot;&gt;&lt;property id=&quot;20148&quot; value=&quot;5&quot;/&gt;&lt;property id=&quot;20300&quot; value=&quot;Slide 30 - &amp;quot;Use Race-Conscious Fields Properly High Number of Contracts with Small Goal Value&amp;quot;&quot;/&gt;&lt;property id=&quot;20307&quot; value=&quot;276&quot;/&gt;&lt;/object&gt;&lt;object type=&quot;3&quot; unique_id=&quot;11439&quot;&gt;&lt;property id=&quot;20148&quot; value=&quot;5&quot;/&gt;&lt;property id=&quot;20300&quot; value=&quot;Slide 27 - &amp;quot;Use Race-Conscious Fields Properly Prime Contracts Awarded to DBEs Race Conscious&amp;quot;&quot;/&gt;&lt;property id=&quot;20307&quot; value=&quot;271&quot;/&gt;&lt;/object&gt;&lt;object type=&quot;3&quot; unique_id=&quot;11440&quot;&gt;&lt;property id=&quot;20148&quot; value=&quot;5&quot;/&gt;&lt;property id=&quot;20300&quot; value=&quot;Slide 22 - &amp;quot;Submit Complete Information&amp;quot;&quot;/&gt;&lt;property id=&quot;20307&quot; value=&quot;272&quot;/&gt;&lt;/object&gt;&lt;object type=&quot;3&quot; unique_id=&quot;11442&quot;&gt;&lt;property id=&quot;20148&quot; value=&quot;5&quot;/&gt;&lt;property id=&quot;20300&quot; value=&quot;Slide 31 - &amp;quot;Upcoming Webinars&amp;quot;&quot;/&gt;&lt;property id=&quot;20307&quot; value=&quot;277&quot;/&gt;&lt;/object&gt;&lt;object type=&quot;3&quot; unique_id=&quot;11691&quot;&gt;&lt;property id=&quot;20148&quot; value=&quot;5&quot;/&gt;&lt;property id=&quot;20300&quot; value=&quot;Slide 1 - &amp;quot;DBE Uniform Reporting:  Understanding and Avoiding Common Errors    Office of Civil Rights January 2014&amp;quot;&quot;/&gt;&lt;property id=&quot;20307&quot; value=&quot;283&quot;/&gt;&lt;/object&gt;&lt;object type=&quot;3&quot; unique_id=&quot;11692&quot;&gt;&lt;property id=&quot;20148&quot; value=&quot;5&quot;/&gt;&lt;property id=&quot;20300&quot; value=&quot;Slide 5 - &amp;quot;Top Common Errors&amp;quot;&quot;/&gt;&lt;property id=&quot;20307&quot; value=&quot;278&quot;/&gt;&lt;/object&gt;&lt;object type=&quot;3&quot; unique_id=&quot;11693&quot;&gt;&lt;property id=&quot;20148&quot; value=&quot;5&quot;/&gt;&lt;property id=&quot;20300&quot; value=&quot;Slide 6 - &amp;quot;Understanding and Avoiding  Common Errors&amp;quot;&quot;/&gt;&lt;property id=&quot;20307&quot; value=&quot;284&quot;/&gt;&lt;/object&gt;&lt;object type=&quot;3&quot; unique_id=&quot;11694&quot;&gt;&lt;property id=&quot;20148&quot; value=&quot;5&quot;/&gt;&lt;property id=&quot;20300&quot; value=&quot;Slide 10 - &amp;quot;Consider all FTA Funds&amp;quot;&quot;/&gt;&lt;property id=&quot;20307&quot; value=&quot;281&quot;/&gt;&lt;/object&gt;&lt;object type=&quot;3&quot; unique_id=&quot;11912&quot;&gt;&lt;property id=&quot;20148&quot; value=&quot;5&quot;/&gt;&lt;property id=&quot;20300&quot; value=&quot;Slide 9 - &amp;quot;Submit Your Report Using the   TEAM Module&amp;quot;&quot;/&gt;&lt;property id=&quot;20307&quot; value=&quot;285&quot;/&gt;&lt;/object&gt;&lt;object type=&quot;3&quot; unique_id=&quot;11913&quot;&gt;&lt;property id=&quot;20148&quot; value=&quot;5&quot;/&gt;&lt;property id=&quot;20300&quot; value=&quot;Slide 26 - &amp;quot;Use Race-Conscious Fields Properly Background on Using RC Measures&amp;quot;&quot;/&gt;&lt;property id=&quot;20307&quot; value=&quot;286&quot;/&gt;&lt;/object&gt;&lt;object type=&quot;3&quot; unique_id=&quot;12154&quot;&gt;&lt;property id=&quot;20148&quot; value=&quot;5&quot;/&gt;&lt;property id=&quot;20300&quot; value=&quot;Slide 25 - &amp;quot;Code Ethnicity Breakdown Properly&amp;quot;&quot;/&gt;&lt;property id=&quot;20307&quot; value=&quot;287&quot;/&gt;&lt;/object&gt;&lt;object type=&quot;3&quot; unique_id=&quot;12156&quot;&gt;&lt;property id=&quot;20148&quot; value=&quot;5&quot;/&gt;&lt;property id=&quot;20300&quot; value=&quot;Slide 12 - &amp;quot;Report on the Contract Timeline&amp;quot;&quot;/&gt;&lt;property id=&quot;20307&quot; value=&quot;288&quot;/&gt;&lt;/object&gt;&lt;object type=&quot;3&quot; unique_id=&quot;12158&quot;&gt;&lt;property id=&quot;20148&quot; value=&quot;5&quot;/&gt;&lt;property id=&quot;20300&quot; value=&quot;Slide 11 - &amp;quot;Consider all FTA Funds&amp;quot;&quot;/&gt;&lt;property id=&quot;20307&quot; value=&quot;289&quot;/&gt;&lt;/object&gt;&lt;object type=&quot;3&quot; unique_id=&quot;12503&quot;&gt;&lt;property id=&quot;20148&quot; value=&quot;5&quot;/&gt;&lt;property id=&quot;20300&quot; value=&quot;Slide 7 - &amp;quot;Submit Your Report Using the   TEAM Module&amp;quot;&quot;/&gt;&lt;property id=&quot;20307&quot; value=&quot;291&quot;/&gt;&lt;/object&gt;&lt;object type=&quot;3&quot; unique_id=&quot;12504&quot;&gt;&lt;property id=&quot;20148&quot; value=&quot;5&quot;/&gt;&lt;property id=&quot;20300&quot; value=&quot;Slide 13 - &amp;quot;Timeline: What Happens if You Don’t Follow the Prime Contract&amp;quot;&quot;/&gt;&lt;property id=&quot;20307&quot; value=&quot;292&quot;/&gt;&lt;/object&gt;&lt;object type=&quot;3&quot; unique_id=&quot;12505&quot;&gt;&lt;property id=&quot;20148&quot; value=&quot;5&quot;/&gt;&lt;property id=&quot;20300&quot; value=&quot;Slide 19 - &amp;quot;Questions?&amp;quot;&quot;/&gt;&lt;property id=&quot;20307&quot; value=&quot;290&quot;/&gt;&lt;/object&gt;&lt;/object&gt;&lt;object type=&quot;8&quot; unique_id=&quot;10030&quot;&gt;&lt;/object&gt;&lt;/object&gt;&lt;/database&gt;"/>
  <p:tag name="SECTOMILLISECCONVERTED" val="1"/>
</p:tagLst>
</file>

<file path=ppt/theme/theme1.xml><?xml version="1.0" encoding="utf-8"?>
<a:theme xmlns:a="http://schemas.openxmlformats.org/drawingml/2006/main" name="FTA3 (2)">
  <a:themeElements>
    <a:clrScheme name="FTA Research">
      <a:dk1>
        <a:sysClr val="windowText" lastClr="000000"/>
      </a:dk1>
      <a:lt1>
        <a:sysClr val="window" lastClr="FFFFFF"/>
      </a:lt1>
      <a:dk2>
        <a:srgbClr val="17144D"/>
      </a:dk2>
      <a:lt2>
        <a:srgbClr val="839EB7"/>
      </a:lt2>
      <a:accent1>
        <a:srgbClr val="413F77"/>
      </a:accent1>
      <a:accent2>
        <a:srgbClr val="C0504D"/>
      </a:accent2>
      <a:accent3>
        <a:srgbClr val="3473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FTA PowerPoint Template Final</Template>
  <TotalTime>4583</TotalTime>
  <Words>4808</Words>
  <Application>Microsoft Office PowerPoint</Application>
  <PresentationFormat>On-screen Show (4:3)</PresentationFormat>
  <Paragraphs>402</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FTA3 (2)</vt:lpstr>
      <vt:lpstr>DBE Uniform Reporting:  Understanding and Avoiding Common Errors    Office of Civil Rights January 2014</vt:lpstr>
      <vt:lpstr>Topics to be Covered</vt:lpstr>
      <vt:lpstr>Who Reports and When?</vt:lpstr>
      <vt:lpstr>Reporting Window</vt:lpstr>
      <vt:lpstr>Top Common Errors</vt:lpstr>
      <vt:lpstr>Understanding and Avoiding  Common Errors</vt:lpstr>
      <vt:lpstr>Submit Your Report Using the   TEAM Module</vt:lpstr>
      <vt:lpstr>Submit Your Report Using the   TEAM Module</vt:lpstr>
      <vt:lpstr>Submit Your Report Using the   TEAM Module</vt:lpstr>
      <vt:lpstr>Consider all FTA Funds</vt:lpstr>
      <vt:lpstr>Consider all FTA Funds</vt:lpstr>
      <vt:lpstr>Report on the Contract Timeline</vt:lpstr>
      <vt:lpstr>Timeline: What Happens if You Don’t Follow the Prime Contract</vt:lpstr>
      <vt:lpstr>Timeline: Your Contract(s)’ Life on the DBE Report</vt:lpstr>
      <vt:lpstr>Timeline: Contracts Start with Awards this Period</vt:lpstr>
      <vt:lpstr>Timeline: Follows the Prime Contract</vt:lpstr>
      <vt:lpstr>Timeline: Finish in Actual Payments Section</vt:lpstr>
      <vt:lpstr>Timeline: Finish in Actual Payments Section</vt:lpstr>
      <vt:lpstr>Questions?</vt:lpstr>
      <vt:lpstr>Submit Complete Information </vt:lpstr>
      <vt:lpstr>Submit Complete Information</vt:lpstr>
      <vt:lpstr>Submit Complete Information</vt:lpstr>
      <vt:lpstr>Ensure Dollars Have Associated Contracts</vt:lpstr>
      <vt:lpstr>Ensure Dollars Have Associated Contracts</vt:lpstr>
      <vt:lpstr>Code Ethnicity Breakdown Properly</vt:lpstr>
      <vt:lpstr>Use Race-Conscious Fields Properly Background on Using RC Measures</vt:lpstr>
      <vt:lpstr>Use Race-Conscious Fields Properly Prime Contracts Awarded to DBEs Race Conscious</vt:lpstr>
      <vt:lpstr>Use Race-Conscious Fields Properly Goal Added with No Contracts Closed</vt:lpstr>
      <vt:lpstr>Use Race-Conscious Fields Properly Dollars Added with No Goal Value</vt:lpstr>
      <vt:lpstr>Use Race-Conscious Fields Properly High Number of Contracts with Small Goal Value</vt:lpstr>
      <vt:lpstr>Upcoming Webinars</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Randelle</dc:creator>
  <cp:lastModifiedBy>USDOT_User</cp:lastModifiedBy>
  <cp:revision>216</cp:revision>
  <cp:lastPrinted>2014-01-23T17:56:16Z</cp:lastPrinted>
  <dcterms:created xsi:type="dcterms:W3CDTF">2013-12-13T15:25:06Z</dcterms:created>
  <dcterms:modified xsi:type="dcterms:W3CDTF">2014-01-29T22:33:49Z</dcterms:modified>
</cp:coreProperties>
</file>