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7"/>
  </p:notesMasterIdLst>
  <p:sldIdLst>
    <p:sldId id="260" r:id="rId2"/>
    <p:sldId id="259" r:id="rId3"/>
    <p:sldId id="261" r:id="rId4"/>
    <p:sldId id="270" r:id="rId5"/>
    <p:sldId id="279" r:id="rId6"/>
    <p:sldId id="266" r:id="rId7"/>
    <p:sldId id="268" r:id="rId8"/>
    <p:sldId id="267" r:id="rId9"/>
    <p:sldId id="265" r:id="rId10"/>
    <p:sldId id="273" r:id="rId11"/>
    <p:sldId id="280" r:id="rId12"/>
    <p:sldId id="274" r:id="rId13"/>
    <p:sldId id="282" r:id="rId14"/>
    <p:sldId id="283" r:id="rId15"/>
    <p:sldId id="281" r:id="rId16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2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2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2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2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Geneva" pitchFamily="2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2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2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2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Geneva" pitchFamily="2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982" autoAdjust="0"/>
  </p:normalViewPr>
  <p:slideViewPr>
    <p:cSldViewPr>
      <p:cViewPr>
        <p:scale>
          <a:sx n="83" d="100"/>
          <a:sy n="83" d="100"/>
        </p:scale>
        <p:origin x="-17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59C6A00-BE50-470E-8715-453C9F00059F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AA1FEF-445F-40A3-A20D-94353B4E9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35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89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31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31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31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231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35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2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6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9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01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31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A1FEF-445F-40A3-A20D-94353B4E92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0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TA_slide3_edit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" y="0"/>
            <a:ext cx="914328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8713" y="2406759"/>
            <a:ext cx="4395788" cy="1050303"/>
          </a:xfrm>
        </p:spPr>
        <p:txBody>
          <a:bodyPr anchor="t"/>
          <a:lstStyle>
            <a:lvl1pPr algn="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8713" y="3656233"/>
            <a:ext cx="4395788" cy="972949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A395CC5D-DE9E-4409-8E97-D9A180BE1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1860"/>
            <a:ext cx="2057400" cy="55643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61860"/>
            <a:ext cx="6019800" cy="55643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903250EE-461C-400B-AB2F-F3F265A71C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395B74"/>
                </a:solidFill>
                <a:latin typeface="Arial Unicode MS" pitchFamily="34" charset="-128"/>
                <a:cs typeface="Raav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0A00CB-2C12-43BD-8097-0EF59CD27A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0"/>
                <a:ea typeface="ＭＳ Ｐゴシック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1863822-43D3-46BE-9F68-409BBD6F6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908"/>
            <a:ext cx="8229600" cy="93272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420515B3-3FF2-4A65-8A78-C8F7B5CBD4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8B056E2-DE9E-410D-8BA6-34AD0A24A6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90B36199-BA06-4AFF-844D-AB8B98467E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53A42E22-9BF4-4BAA-9EBA-67D194D66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927975B7-1EC2-443B-9DE2-6B8E5AB26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96325" y="6161024"/>
            <a:ext cx="533399" cy="70015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Gill Sans MT"/>
                <a:cs typeface="Gill Sans MT"/>
              </a:defRPr>
            </a:lvl1pPr>
          </a:lstStyle>
          <a:p>
            <a:fld id="{73736805-B0F1-468F-8385-B48983E926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6562"/>
            <a:ext cx="82296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7" name="Picture 6" descr="header4-01-0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88"/>
            <a:ext cx="9144000" cy="473273"/>
          </a:xfrm>
          <a:prstGeom prst="rect">
            <a:avLst/>
          </a:prstGeom>
        </p:spPr>
      </p:pic>
      <p:pic>
        <p:nvPicPr>
          <p:cNvPr id="6" name="Picture 5" descr="FTA_footer-0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047680"/>
            <a:ext cx="9144000" cy="830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i="0" u="none" kern="1200" baseline="0">
          <a:solidFill>
            <a:srgbClr val="395B74"/>
          </a:solidFill>
          <a:latin typeface="Arial Unicode MS" pitchFamily="34" charset="-128"/>
          <a:ea typeface="ＭＳ Ｐゴシック" charset="-128"/>
          <a:cs typeface="Raav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ctrTitle"/>
          </p:nvPr>
        </p:nvSpPr>
        <p:spPr>
          <a:xfrm>
            <a:off x="1981200" y="2590800"/>
            <a:ext cx="5181600" cy="2438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b="1" dirty="0" smtClean="0">
                <a:latin typeface="+mn-lt"/>
                <a:cs typeface="Levenim MT" pitchFamily="2" charset="-79"/>
              </a:rPr>
              <a:t>Consideration of Brownfields and Contaminated Properties</a:t>
            </a:r>
            <a:br>
              <a:rPr lang="en-US" sz="3200" b="1" dirty="0" smtClean="0">
                <a:latin typeface="+mn-lt"/>
                <a:cs typeface="Levenim MT" pitchFamily="2" charset="-79"/>
              </a:rPr>
            </a:br>
            <a:r>
              <a:rPr lang="en-US" sz="3200" b="1" dirty="0" smtClean="0">
                <a:latin typeface="+mn-lt"/>
                <a:cs typeface="Levenim MT" pitchFamily="2" charset="-79"/>
              </a:rPr>
              <a:t>During NEPA</a:t>
            </a:r>
            <a:endParaRPr lang="en-US" sz="3200" b="1" dirty="0" smtClean="0">
              <a:latin typeface="+mn-lt"/>
              <a:ea typeface="Geneva" pitchFamily="22" charset="-128"/>
              <a:cs typeface="Levenim MT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59068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venim MT" panose="02010502060101010101" pitchFamily="2" charset="-79"/>
                <a:cs typeface="Levenim MT" pitchFamily="2" charset="-79"/>
              </a:rPr>
              <a:t>2014 </a:t>
            </a:r>
          </a:p>
          <a:p>
            <a:pPr algn="r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evenim MT" panose="02010502060101010101" pitchFamily="2" charset="-79"/>
                <a:cs typeface="Levenim MT" pitchFamily="2" charset="-79"/>
              </a:rPr>
              <a:t>Real Estate Workshop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2514600"/>
            <a:ext cx="601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Environmental Impact Statement (EIS)</a:t>
            </a:r>
          </a:p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Environmental Assessment (EA)</a:t>
            </a:r>
          </a:p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Categorical Exclusion (CE)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457200" y="7620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Geneva" charset="0"/>
                <a:cs typeface="Geneva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algn="l" eaLnBrk="1" hangingPunct="1"/>
            <a:r>
              <a:rPr lang="en-US" sz="3600" b="1" dirty="0" smtClean="0">
                <a:solidFill>
                  <a:srgbClr val="395B74"/>
                </a:solidFill>
                <a:latin typeface="Levenim MT" pitchFamily="2" charset="-79"/>
                <a:cs typeface="Levenim MT" pitchFamily="2" charset="-79"/>
              </a:rPr>
              <a:t>Environmental </a:t>
            </a:r>
          </a:p>
          <a:p>
            <a:pPr algn="l" eaLnBrk="1" hangingPunct="1"/>
            <a:r>
              <a:rPr lang="en-US" sz="3600" b="1" dirty="0" smtClean="0">
                <a:solidFill>
                  <a:srgbClr val="395B74"/>
                </a:solidFill>
                <a:latin typeface="Levenim MT" pitchFamily="2" charset="-79"/>
                <a:cs typeface="Levenim MT" pitchFamily="2" charset="-79"/>
              </a:rPr>
              <a:t>Review Class of Action</a:t>
            </a:r>
            <a:endParaRPr lang="en-US" sz="3600" b="1" dirty="0" smtClean="0">
              <a:solidFill>
                <a:srgbClr val="395B74"/>
              </a:solidFill>
              <a:latin typeface="Levenim MT" pitchFamily="2" charset="-79"/>
              <a:ea typeface="Geneva" pitchFamily="22" charset="-128"/>
              <a:cs typeface="Levenim MT" pitchFamily="2" charset="-79"/>
            </a:endParaRPr>
          </a:p>
        </p:txBody>
      </p:sp>
      <p:pic>
        <p:nvPicPr>
          <p:cNvPr id="9220" name="Picture 4" descr="file folders" titl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81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" y="2362200"/>
            <a:ext cx="6035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Levenim MT" pitchFamily="2" charset="-79"/>
                <a:cs typeface="Levenim MT" pitchFamily="2" charset="-79"/>
              </a:rPr>
              <a:t>i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dentify potentially contaminated properties, brownfields</a:t>
            </a:r>
          </a:p>
          <a:p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r>
              <a:rPr lang="en-US" sz="2400" dirty="0">
                <a:latin typeface="Levenim MT" pitchFamily="2" charset="-79"/>
                <a:cs typeface="Levenim MT" pitchFamily="2" charset="-79"/>
              </a:rPr>
              <a:t>i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dentify known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contaminated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properties </a:t>
            </a:r>
          </a:p>
          <a:p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r>
              <a:rPr lang="en-US" sz="2400" dirty="0">
                <a:latin typeface="Levenim MT" pitchFamily="2" charset="-79"/>
                <a:cs typeface="Levenim MT" pitchFamily="2" charset="-79"/>
              </a:rPr>
              <a:t>i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dentify potential property acquisitions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endParaRPr lang="en-US" sz="2400" dirty="0">
              <a:solidFill>
                <a:prstClr val="white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457200"/>
            <a:ext cx="6324600" cy="14478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n w="3200">
                  <a:noFill/>
                  <a:prstDash val="solid"/>
                  <a:round/>
                </a:ln>
                <a:solidFill>
                  <a:srgbClr val="395B74"/>
                </a:solidFill>
                <a:effectLst/>
                <a:latin typeface="Levenim MT" pitchFamily="2" charset="-79"/>
                <a:cs typeface="Levenim MT" pitchFamily="2" charset="-79"/>
              </a:rPr>
              <a:t>Identifying Contaminated Sites During NEPA</a:t>
            </a:r>
            <a:endParaRPr lang="en-US" sz="3600" b="1" dirty="0">
              <a:ln w="3200">
                <a:noFill/>
                <a:prstDash val="solid"/>
                <a:round/>
              </a:ln>
              <a:solidFill>
                <a:srgbClr val="395B74"/>
              </a:solidFill>
              <a:effectLst/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10243" name="Picture 3" descr="buildings" title="picture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00" t="12347" r="36686"/>
          <a:stretch/>
        </p:blipFill>
        <p:spPr bwMode="auto">
          <a:xfrm>
            <a:off x="7181850" y="19050"/>
            <a:ext cx="1962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6202680" cy="17526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4000" b="1" dirty="0" smtClean="0">
                <a:latin typeface="Levenim MT" pitchFamily="2" charset="-79"/>
                <a:cs typeface="Levenim MT" pitchFamily="2" charset="-79"/>
              </a:rPr>
              <a:t>ESA During Environmental Review </a:t>
            </a:r>
            <a:endParaRPr lang="en-US" sz="4000" b="1" dirty="0" smtClean="0">
              <a:latin typeface="Levenim MT" pitchFamily="2" charset="-79"/>
              <a:ea typeface="Geneva" pitchFamily="22" charset="-128"/>
              <a:cs typeface="Levenim MT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" y="1905000"/>
            <a:ext cx="624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latin typeface="Levenim MT" pitchFamily="2" charset="-79"/>
                <a:cs typeface="Levenim MT" pitchFamily="2" charset="-79"/>
              </a:rPr>
              <a:t>Phase I ESA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for properties to be acquired for all alternatives 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r>
              <a:rPr lang="en-US" sz="2400" u="sng" dirty="0" smtClean="0">
                <a:latin typeface="Levenim MT" pitchFamily="2" charset="-79"/>
                <a:cs typeface="Levenim MT" pitchFamily="2" charset="-79"/>
              </a:rPr>
              <a:t>Phase II ESA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if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Phase I ESA indicates its need</a:t>
            </a:r>
          </a:p>
          <a:p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r>
              <a:rPr lang="en-US" sz="2400" dirty="0">
                <a:latin typeface="Levenim MT" pitchFamily="2" charset="-79"/>
                <a:cs typeface="Levenim MT" pitchFamily="2" charset="-79"/>
              </a:rPr>
              <a:t>complete Phase I and II ESA for property to be acquired for the preferred alternative</a:t>
            </a:r>
          </a:p>
          <a:p>
            <a:endParaRPr lang="en-US" sz="2400" dirty="0" smtClean="0"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4" name="Picture 2" descr="old building" titl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27" y="0"/>
            <a:ext cx="2218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6233160" cy="1828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ESA During Environmental Review</a:t>
            </a:r>
            <a:endParaRPr lang="en-US" sz="3600" b="1" dirty="0" smtClean="0">
              <a:latin typeface="Levenim MT" pitchFamily="2" charset="-79"/>
              <a:ea typeface="Geneva" pitchFamily="22" charset="-128"/>
              <a:cs typeface="Levenim MT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0530" y="2438400"/>
            <a:ext cx="624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Levenim MT" pitchFamily="2" charset="-79"/>
                <a:cs typeface="Levenim MT" pitchFamily="2" charset="-79"/>
              </a:rPr>
              <a:t>i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nclude mitigation for construction and operation activities:</a:t>
            </a:r>
          </a:p>
          <a:p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	remediation and clean-up plans</a:t>
            </a:r>
          </a:p>
          <a:p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r>
              <a:rPr lang="en-US" sz="2400" dirty="0">
                <a:latin typeface="Levenim MT" pitchFamily="2" charset="-79"/>
                <a:cs typeface="Levenim MT" pitchFamily="2" charset="-79"/>
              </a:rPr>
              <a:t>	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plans to control and contain 	contamination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endParaRPr lang="en-US" sz="2400" dirty="0"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4" name="Picture 2" descr="old building" titl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27" y="0"/>
            <a:ext cx="2218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33160" cy="17526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ESA Timing During Environmental Review </a:t>
            </a:r>
            <a:endParaRPr lang="en-US" sz="3600" b="1" dirty="0" smtClean="0">
              <a:latin typeface="Levenim MT" pitchFamily="2" charset="-79"/>
              <a:ea typeface="Geneva" pitchFamily="22" charset="-128"/>
              <a:cs typeface="Levenim MT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" y="1981200"/>
            <a:ext cx="624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latin typeface="Levenim MT" pitchFamily="2" charset="-79"/>
                <a:cs typeface="Levenim MT" pitchFamily="2" charset="-79"/>
              </a:rPr>
              <a:t>Draft EIS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: Phase I ESAs</a:t>
            </a:r>
          </a:p>
          <a:p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r>
              <a:rPr lang="en-US" sz="2400" u="sng" dirty="0" smtClean="0">
                <a:latin typeface="Levenim MT" pitchFamily="2" charset="-79"/>
                <a:cs typeface="Levenim MT" pitchFamily="2" charset="-79"/>
              </a:rPr>
              <a:t>Final EIS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: Phase II ESAs; remediation commitments for preferred alternative</a:t>
            </a:r>
          </a:p>
          <a:p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r>
              <a:rPr lang="en-US" sz="2400" u="sng" dirty="0" smtClean="0">
                <a:latin typeface="Levenim MT" pitchFamily="2" charset="-79"/>
                <a:cs typeface="Levenim MT" pitchFamily="2" charset="-79"/>
              </a:rPr>
              <a:t>EA: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 Phase I and II ESAs</a:t>
            </a:r>
          </a:p>
          <a:p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FONSI: remediation commitments</a:t>
            </a:r>
          </a:p>
          <a:p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r>
              <a:rPr lang="en-US" sz="2400" u="sng" dirty="0" smtClean="0">
                <a:latin typeface="Levenim MT" pitchFamily="2" charset="-79"/>
                <a:cs typeface="Levenim MT" pitchFamily="2" charset="-79"/>
              </a:rPr>
              <a:t>CE: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 Phase I and II ESA’s and remediation commitments</a:t>
            </a:r>
          </a:p>
        </p:txBody>
      </p:sp>
      <p:pic>
        <p:nvPicPr>
          <p:cNvPr id="6" name="Picture 4" descr="file folders" titl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216" y="0"/>
            <a:ext cx="2081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ctrTitle"/>
          </p:nvPr>
        </p:nvSpPr>
        <p:spPr>
          <a:xfrm>
            <a:off x="2133600" y="2743200"/>
            <a:ext cx="5181600" cy="1295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latin typeface="Levenim MT" pitchFamily="2" charset="-79"/>
                <a:cs typeface="Levenim MT" pitchFamily="2" charset="-79"/>
              </a:rPr>
              <a:t>Thank You</a:t>
            </a:r>
            <a:br>
              <a:rPr lang="en-US" sz="4000" b="1" dirty="0" smtClean="0">
                <a:latin typeface="Levenim MT" pitchFamily="2" charset="-79"/>
                <a:cs typeface="Levenim MT" pitchFamily="2" charset="-79"/>
              </a:rPr>
            </a:br>
            <a:r>
              <a:rPr lang="en-US" sz="4000" dirty="0">
                <a:latin typeface="Levenim MT" pitchFamily="2" charset="-79"/>
                <a:cs typeface="Levenim MT" pitchFamily="2" charset="-79"/>
              </a:rPr>
              <a:t/>
            </a:r>
            <a:br>
              <a:rPr lang="en-US" sz="4000" dirty="0">
                <a:latin typeface="Levenim MT" pitchFamily="2" charset="-79"/>
                <a:cs typeface="Levenim MT" pitchFamily="2" charset="-79"/>
              </a:rPr>
            </a:br>
            <a:r>
              <a:rPr lang="en-US" sz="2000" dirty="0" smtClean="0">
                <a:latin typeface="Levenim MT" pitchFamily="2" charset="-79"/>
                <a:cs typeface="Levenim MT" pitchFamily="2" charset="-79"/>
              </a:rPr>
              <a:t>Antoinette Quagliata</a:t>
            </a:r>
            <a:br>
              <a:rPr lang="en-US" sz="2000" dirty="0" smtClean="0">
                <a:latin typeface="Levenim MT" pitchFamily="2" charset="-79"/>
                <a:cs typeface="Levenim MT" pitchFamily="2" charset="-79"/>
              </a:rPr>
            </a:br>
            <a:r>
              <a:rPr lang="en-US" sz="2000" dirty="0" smtClean="0">
                <a:latin typeface="Levenim MT" pitchFamily="2" charset="-79"/>
                <a:cs typeface="Levenim MT" pitchFamily="2" charset="-79"/>
              </a:rPr>
              <a:t>Environmental Protection Specialist</a:t>
            </a:r>
            <a:br>
              <a:rPr lang="en-US" sz="2000" dirty="0" smtClean="0">
                <a:latin typeface="Levenim MT" pitchFamily="2" charset="-79"/>
                <a:cs typeface="Levenim MT" pitchFamily="2" charset="-79"/>
              </a:rPr>
            </a:br>
            <a:r>
              <a:rPr lang="en-US" sz="2000" dirty="0" smtClean="0">
                <a:latin typeface="Levenim MT" pitchFamily="2" charset="-79"/>
                <a:cs typeface="Levenim MT" pitchFamily="2" charset="-79"/>
              </a:rPr>
              <a:t>antoinette.quagliata@dot.gov</a:t>
            </a:r>
            <a:endParaRPr lang="en-US" sz="2000" b="1" dirty="0" smtClean="0">
              <a:latin typeface="Levenim MT" pitchFamily="2" charset="-79"/>
              <a:ea typeface="Geneva" pitchFamily="22" charset="-128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99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441960" y="1066800"/>
            <a:ext cx="8229600" cy="12192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Levenim MT" pitchFamily="2" charset="-79"/>
                <a:cs typeface="Levenim MT" pitchFamily="2" charset="-79"/>
              </a:rPr>
              <a:t>USDOT </a:t>
            </a:r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Policy Encourages Transportation-Related Redevelopment </a:t>
            </a:r>
            <a:r>
              <a:rPr lang="en-US" sz="3600" b="1" dirty="0">
                <a:latin typeface="Levenim MT" pitchFamily="2" charset="-79"/>
                <a:cs typeface="Levenim MT" pitchFamily="2" charset="-79"/>
              </a:rPr>
              <a:t>of </a:t>
            </a:r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Brownfields</a:t>
            </a:r>
            <a:endParaRPr lang="en-US" sz="3600" b="1" dirty="0" smtClean="0">
              <a:latin typeface="Levenim MT" pitchFamily="2" charset="-79"/>
              <a:ea typeface="Geneva" pitchFamily="22" charset="-128"/>
              <a:cs typeface="Levenim MT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4360" y="3124200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e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ncourages economic and infill development </a:t>
            </a: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 </a:t>
            </a:r>
          </a:p>
          <a:p>
            <a:pPr>
              <a:buNone/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a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ids community revitalization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use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of brownfield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for a transit purpose minimizes human exposure over other uses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4098" name="Picture 2" descr="http://ftanet.ad.dot.gov/TCA/images/DOT_seal_bluew-black_cs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1356360" cy="135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Brownfields Are</a:t>
            </a:r>
            <a:endParaRPr lang="en-US" sz="3600" b="1" dirty="0" smtClean="0">
              <a:latin typeface="Levenim MT" pitchFamily="2" charset="-79"/>
              <a:ea typeface="Geneva" pitchFamily="22" charset="-128"/>
              <a:cs typeface="Levenim MT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057400"/>
            <a:ext cx="571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real property, the expansion, redevelopment, or reuse of which may be complicated by the </a:t>
            </a:r>
            <a:r>
              <a:rPr lang="en-US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presence or perception </a:t>
            </a:r>
            <a:r>
              <a:rPr lang="en-US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of a hazardous substance, pollutant, or contaminant.</a:t>
            </a:r>
          </a:p>
          <a:p>
            <a:pPr>
              <a:buNone/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Clr>
                <a:srgbClr val="FF9900"/>
              </a:buClr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 marL="342900" indent="-342900">
              <a:buClr>
                <a:srgbClr val="FF9900"/>
              </a:buClr>
              <a:buFont typeface="Wingdings" pitchFamily="2" charset="2"/>
              <a:buChar char="§"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2054" name="Picture 6" descr="old building" title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r="15172"/>
          <a:stretch/>
        </p:blipFill>
        <p:spPr bwMode="auto">
          <a:xfrm>
            <a:off x="6553200" y="0"/>
            <a:ext cx="259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6309360" cy="12192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Redevelopment</a:t>
            </a:r>
            <a:r>
              <a:rPr lang="en-US" b="1" dirty="0" smtClean="0">
                <a:latin typeface="Levenim MT" pitchFamily="2" charset="-79"/>
                <a:cs typeface="Levenim MT" pitchFamily="2" charset="-79"/>
              </a:rPr>
              <a:t> Concerns</a:t>
            </a:r>
            <a:endParaRPr lang="en-US" b="1" dirty="0" smtClean="0">
              <a:latin typeface="Levenim MT" pitchFamily="2" charset="-79"/>
              <a:ea typeface="Geneva" pitchFamily="22" charset="-128"/>
              <a:cs typeface="Levenim MT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209800"/>
            <a:ext cx="5562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liability</a:t>
            </a:r>
          </a:p>
          <a:p>
            <a:pPr>
              <a:buNone/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prior uses are not often apparent</a:t>
            </a:r>
          </a:p>
          <a:p>
            <a:pPr>
              <a:buNone/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contamination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from an off-site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sources often not discovered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unless digging/testing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conducted</a:t>
            </a:r>
          </a:p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c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leanup costs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’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11269" name="Picture 5" descr="gas handle" title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r="6364"/>
          <a:stretch/>
        </p:blipFill>
        <p:spPr bwMode="auto">
          <a:xfrm>
            <a:off x="6934200" y="0"/>
            <a:ext cx="220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5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828800"/>
            <a:ext cx="594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Levenim MT" pitchFamily="2" charset="-79"/>
                <a:cs typeface="Levenim MT" pitchFamily="2" charset="-79"/>
              </a:rPr>
              <a:t>e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xisting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railroad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corridors</a:t>
            </a:r>
          </a:p>
          <a:p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former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industrial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areas</a:t>
            </a:r>
          </a:p>
          <a:p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urban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renewal/redevelopment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areas</a:t>
            </a:r>
          </a:p>
          <a:p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gas stations</a:t>
            </a:r>
          </a:p>
          <a:p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dry cleaners</a:t>
            </a:r>
          </a:p>
          <a:p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road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right-of-way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" y="685800"/>
            <a:ext cx="6629400" cy="1066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Potential Brownfields Include</a:t>
            </a:r>
            <a:endParaRPr lang="en-US" sz="3600" b="1" dirty="0" smtClean="0">
              <a:latin typeface="Levenim MT" pitchFamily="2" charset="-79"/>
              <a:ea typeface="Geneva" pitchFamily="22" charset="-128"/>
              <a:cs typeface="Levenim MT" pitchFamily="2" charset="-79"/>
            </a:endParaRPr>
          </a:p>
        </p:txBody>
      </p:sp>
      <p:pic>
        <p:nvPicPr>
          <p:cNvPr id="8" name="Picture 5" descr="railroad tracks" title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381000" y="568928"/>
            <a:ext cx="8229600" cy="12192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Sources </a:t>
            </a:r>
            <a:r>
              <a:rPr lang="en-US" sz="3600" b="1" dirty="0">
                <a:latin typeface="Levenim MT" pitchFamily="2" charset="-79"/>
                <a:cs typeface="Levenim MT" pitchFamily="2" charset="-79"/>
              </a:rPr>
              <a:t>of </a:t>
            </a:r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Contamination </a:t>
            </a:r>
            <a:br>
              <a:rPr lang="en-US" sz="3600" b="1" dirty="0" smtClean="0">
                <a:latin typeface="Levenim MT" pitchFamily="2" charset="-79"/>
                <a:cs typeface="Levenim MT" pitchFamily="2" charset="-79"/>
              </a:rPr>
            </a:br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Include</a:t>
            </a:r>
            <a:endParaRPr lang="en-US" sz="3600" b="1" dirty="0" smtClean="0">
              <a:latin typeface="Levenim MT" pitchFamily="2" charset="-79"/>
              <a:ea typeface="Geneva" pitchFamily="22" charset="-128"/>
              <a:cs typeface="Levenim MT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676400"/>
            <a:ext cx="624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9933"/>
              </a:buClr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on-site deposits in soil (</a:t>
            </a:r>
            <a:r>
              <a:rPr lang="en-US" sz="2400" dirty="0" err="1" smtClean="0">
                <a:latin typeface="Levenim MT" pitchFamily="2" charset="-79"/>
                <a:cs typeface="Levenim MT" pitchFamily="2" charset="-79"/>
              </a:rPr>
              <a:t>railyards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, </a:t>
            </a:r>
            <a:r>
              <a:rPr lang="en-US" sz="2400" dirty="0" err="1" smtClean="0">
                <a:latin typeface="Levenim MT" pitchFamily="2" charset="-79"/>
                <a:cs typeface="Levenim MT" pitchFamily="2" charset="-79"/>
              </a:rPr>
              <a:t>etc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)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Clr>
                <a:srgbClr val="FF9933"/>
              </a:buClr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	</a:t>
            </a: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Clr>
                <a:srgbClr val="FF9933"/>
              </a:buClr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c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ontaminated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groundwater from </a:t>
            </a: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Clr>
                <a:srgbClr val="FF9933"/>
              </a:buClr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off-site source</a:t>
            </a:r>
          </a:p>
          <a:p>
            <a:pPr>
              <a:buClr>
                <a:srgbClr val="FF9933"/>
              </a:buClr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Clr>
                <a:srgbClr val="FF9933"/>
              </a:buClr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l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eaking USTs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and ASTs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 marL="342900" indent="-342900">
              <a:buClr>
                <a:srgbClr val="FF9933"/>
              </a:buClr>
              <a:buFont typeface="Wingdings" pitchFamily="2" charset="2"/>
              <a:buChar char="§"/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Clr>
                <a:srgbClr val="FF9933"/>
              </a:buClr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b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uildings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to be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demolished (asbestos/lead paint)</a:t>
            </a:r>
          </a:p>
          <a:p>
            <a:pPr>
              <a:buClr>
                <a:srgbClr val="FF9933"/>
              </a:buClr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Clr>
                <a:srgbClr val="FF9933"/>
              </a:buClr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naturally occurring</a:t>
            </a:r>
          </a:p>
          <a:p>
            <a:pPr>
              <a:buClr>
                <a:srgbClr val="FF9933"/>
              </a:buClr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(acidic groundwater, asbestos rock)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8" name="Picture 3" descr="barrels" title="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2192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Environmental Site Assessments (ESAs) </a:t>
            </a:r>
            <a:endParaRPr lang="en-US" sz="3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811953"/>
            <a:ext cx="6477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determine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remediation needs and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costs 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assess liabilities and financial responsibilities </a:t>
            </a:r>
          </a:p>
          <a:p>
            <a:pPr>
              <a:buNone/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assess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community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impacts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a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ssess environmental impacts</a:t>
            </a:r>
          </a:p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assess construction and operating impacts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 </a:t>
            </a:r>
          </a:p>
        </p:txBody>
      </p:sp>
      <p:pic>
        <p:nvPicPr>
          <p:cNvPr id="5" name="Picture 2" descr="environmental person" titl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76200"/>
            <a:ext cx="19812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95300" y="914400"/>
            <a:ext cx="6819900" cy="12192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Environmental Site </a:t>
            </a:r>
            <a:br>
              <a:rPr lang="en-US" sz="3600" b="1" dirty="0" smtClean="0">
                <a:latin typeface="Levenim MT" pitchFamily="2" charset="-79"/>
                <a:cs typeface="Levenim MT" pitchFamily="2" charset="-79"/>
              </a:rPr>
            </a:br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Assessments (ESAs)</a:t>
            </a:r>
            <a:endParaRPr lang="en-US" sz="3600" b="1" dirty="0" smtClean="0">
              <a:latin typeface="Levenim MT" pitchFamily="2" charset="-79"/>
              <a:ea typeface="Geneva" pitchFamily="22" charset="-128"/>
              <a:cs typeface="Levenim MT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209800"/>
            <a:ext cx="617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Phase I ESA Identifies possible contamination </a:t>
            </a:r>
          </a:p>
          <a:p>
            <a:pPr>
              <a:buNone/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Phase II ESA determines extent of contamination</a:t>
            </a:r>
          </a:p>
          <a:p>
            <a:pPr>
              <a:buNone/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ASTM standards (www.astm.org)</a:t>
            </a: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7" name="Picture 2" descr="environmental person" title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76200"/>
            <a:ext cx="19812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Environmental Review </a:t>
            </a:r>
            <a:br>
              <a:rPr lang="en-US" sz="3600" b="1" dirty="0" smtClean="0">
                <a:latin typeface="Levenim MT" pitchFamily="2" charset="-79"/>
                <a:cs typeface="Levenim MT" pitchFamily="2" charset="-79"/>
              </a:rPr>
            </a:br>
            <a:r>
              <a:rPr lang="en-US" sz="3600" b="1" dirty="0" smtClean="0">
                <a:latin typeface="Levenim MT" pitchFamily="2" charset="-79"/>
                <a:cs typeface="Levenim MT" pitchFamily="2" charset="-79"/>
              </a:rPr>
              <a:t>Process</a:t>
            </a:r>
            <a:endParaRPr lang="en-US" sz="3600" b="1" dirty="0" smtClean="0">
              <a:latin typeface="Levenim MT" pitchFamily="2" charset="-79"/>
              <a:ea typeface="Geneva" pitchFamily="22" charset="-128"/>
              <a:cs typeface="Levenim MT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432560"/>
            <a:ext cx="5867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required under NEPA</a:t>
            </a:r>
          </a:p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g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oal to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balance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the transit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benefits, costs, and impacts in choosing 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an optimal </a:t>
            </a:r>
            <a:r>
              <a:rPr lang="en-US" sz="2400" dirty="0">
                <a:latin typeface="Levenim MT" pitchFamily="2" charset="-79"/>
                <a:cs typeface="Levenim MT" pitchFamily="2" charset="-79"/>
              </a:rPr>
              <a:t>project site </a:t>
            </a:r>
          </a:p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identify potential environmental and community impacts</a:t>
            </a:r>
          </a:p>
          <a:p>
            <a:pPr>
              <a:buNone/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r>
              <a:rPr lang="en-US" sz="2400" dirty="0">
                <a:latin typeface="Levenim MT" pitchFamily="2" charset="-79"/>
                <a:cs typeface="Levenim MT" pitchFamily="2" charset="-79"/>
              </a:rPr>
              <a:t>i</a:t>
            </a:r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nform the public</a:t>
            </a:r>
          </a:p>
          <a:p>
            <a:pPr>
              <a:buNone/>
            </a:pPr>
            <a:endParaRPr lang="en-US" sz="2400" dirty="0" smtClean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  <a:p>
            <a:pPr>
              <a:buNone/>
            </a:pPr>
            <a:endParaRPr lang="en-US" sz="2400" dirty="0"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8201" name="Picture 9" descr="trees" title="pi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r="34810"/>
          <a:stretch/>
        </p:blipFill>
        <p:spPr bwMode="auto">
          <a:xfrm>
            <a:off x="6873240" y="0"/>
            <a:ext cx="227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3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onsideration of Brownfields and Contaminated Properties During NEPA&amp;quot;&quot;/&gt;&lt;property id=&quot;20307&quot; value=&quot;260&quot;/&gt;&lt;/object&gt;&lt;object type=&quot;3&quot; unique_id=&quot;10004&quot;&gt;&lt;property id=&quot;20148&quot; value=&quot;5&quot;/&gt;&lt;property id=&quot;20300&quot; value=&quot;Slide 2 - &amp;quot;USDOT Policy Encourages Transportation-Related Redevelopment of Brownfields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Brownfields Are&amp;quot;&quot;/&gt;&lt;property id=&quot;20307&quot; value=&quot;261&quot;/&gt;&lt;/object&gt;&lt;object type=&quot;3&quot; unique_id=&quot;10006&quot;&gt;&lt;property id=&quot;20148&quot; value=&quot;5&quot;/&gt;&lt;property id=&quot;20300&quot; value=&quot;Slide 4 - &amp;quot;Redevelopment Concerns&amp;quot;&quot;/&gt;&lt;property id=&quot;20307&quot; value=&quot;270&quot;/&gt;&lt;/object&gt;&lt;object type=&quot;3&quot; unique_id=&quot;10007&quot;&gt;&lt;property id=&quot;20148&quot; value=&quot;5&quot;/&gt;&lt;property id=&quot;20300&quot; value=&quot;Slide 5 - &amp;quot;Potential Brownfields Include&amp;quot;&quot;/&gt;&lt;property id=&quot;20307&quot; value=&quot;279&quot;/&gt;&lt;/object&gt;&lt;object type=&quot;3&quot; unique_id=&quot;10008&quot;&gt;&lt;property id=&quot;20148&quot; value=&quot;5&quot;/&gt;&lt;property id=&quot;20300&quot; value=&quot;Slide 6 - &amp;quot;Sources of Contamination  Include&amp;quot;&quot;/&gt;&lt;property id=&quot;20307&quot; value=&quot;266&quot;/&gt;&lt;/object&gt;&lt;object type=&quot;3&quot; unique_id=&quot;10009&quot;&gt;&lt;property id=&quot;20148&quot; value=&quot;5&quot;/&gt;&lt;property id=&quot;20300&quot; value=&quot;Slide 7 - &amp;quot;Environmental Site Assessments (ESAs) &amp;quot;&quot;/&gt;&lt;property id=&quot;20307&quot; value=&quot;268&quot;/&gt;&lt;/object&gt;&lt;object type=&quot;3&quot; unique_id=&quot;10010&quot;&gt;&lt;property id=&quot;20148&quot; value=&quot;5&quot;/&gt;&lt;property id=&quot;20300&quot; value=&quot;Slide 8 - &amp;quot;Environmental Site  Assessments (ESAs)&amp;quot;&quot;/&gt;&lt;property id=&quot;20307&quot; value=&quot;267&quot;/&gt;&lt;/object&gt;&lt;object type=&quot;3&quot; unique_id=&quot;10011&quot;&gt;&lt;property id=&quot;20148&quot; value=&quot;5&quot;/&gt;&lt;property id=&quot;20300&quot; value=&quot;Slide 9 - &amp;quot;Environmental Review  Process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73&quot;/&gt;&lt;/object&gt;&lt;object type=&quot;3&quot; unique_id=&quot;10014&quot;&gt;&lt;property id=&quot;20148&quot; value=&quot;5&quot;/&gt;&lt;property id=&quot;20300&quot; value=&quot;Slide 11&quot;/&gt;&lt;property id=&quot;20307&quot; value=&quot;280&quot;/&gt;&lt;/object&gt;&lt;object type=&quot;3&quot; unique_id=&quot;10015&quot;&gt;&lt;property id=&quot;20148&quot; value=&quot;5&quot;/&gt;&lt;property id=&quot;20300&quot; value=&quot;Slide 12 - &amp;quot;ESA During Environmental Review &amp;quot;&quot;/&gt;&lt;property id=&quot;20307&quot; value=&quot;274&quot;/&gt;&lt;/object&gt;&lt;object type=&quot;3&quot; unique_id=&quot;10016&quot;&gt;&lt;property id=&quot;20148&quot; value=&quot;5&quot;/&gt;&lt;property id=&quot;20300&quot; value=&quot;Slide 13 - &amp;quot;ESA During Environmental Review&amp;quot;&quot;/&gt;&lt;property id=&quot;20307&quot; value=&quot;282&quot;/&gt;&lt;/object&gt;&lt;object type=&quot;3&quot; unique_id=&quot;10017&quot;&gt;&lt;property id=&quot;20148&quot; value=&quot;5&quot;/&gt;&lt;property id=&quot;20300&quot; value=&quot;Slide 15 - &amp;quot;Thank You  Antoinette Quagliata Environmental Protection Specialist antoinette.quagliata@dot.gov&amp;quot;&quot;/&gt;&lt;property id=&quot;20307&quot; value=&quot;281&quot;/&gt;&lt;/object&gt;&lt;object type=&quot;3&quot; unique_id=&quot;10785&quot;&gt;&lt;property id=&quot;20148&quot; value=&quot;5&quot;/&gt;&lt;property id=&quot;20300&quot; value=&quot;Slide 14 - &amp;quot;ESA Timing During Environmental Review &amp;quot;&quot;/&gt;&lt;property id=&quot;20307&quot; value=&quot;283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FTA3 (2)">
  <a:themeElements>
    <a:clrScheme name="FTA Research">
      <a:dk1>
        <a:sysClr val="windowText" lastClr="000000"/>
      </a:dk1>
      <a:lt1>
        <a:sysClr val="window" lastClr="FFFFFF"/>
      </a:lt1>
      <a:dk2>
        <a:srgbClr val="17144D"/>
      </a:dk2>
      <a:lt2>
        <a:srgbClr val="839EB7"/>
      </a:lt2>
      <a:accent1>
        <a:srgbClr val="413F77"/>
      </a:accent1>
      <a:accent2>
        <a:srgbClr val="C0504D"/>
      </a:accent2>
      <a:accent3>
        <a:srgbClr val="347358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15906</TotalTime>
  <Words>355</Words>
  <Application>Microsoft Office PowerPoint</Application>
  <PresentationFormat>On-screen Show (4:3)</PresentationFormat>
  <Paragraphs>128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FTA3 (2)</vt:lpstr>
      <vt:lpstr>Consideration of Brownfields and Contaminated Properties During NEPA</vt:lpstr>
      <vt:lpstr>USDOT Policy Encourages Transportation-Related Redevelopment of Brownfields</vt:lpstr>
      <vt:lpstr>Brownfields Are</vt:lpstr>
      <vt:lpstr>Redevelopment Concerns</vt:lpstr>
      <vt:lpstr>Potential Brownfields Include</vt:lpstr>
      <vt:lpstr>Sources of Contamination  Include</vt:lpstr>
      <vt:lpstr>Environmental Site Assessments (ESAs) </vt:lpstr>
      <vt:lpstr>Environmental Site  Assessments (ESAs)</vt:lpstr>
      <vt:lpstr>Environmental Review  Process</vt:lpstr>
      <vt:lpstr>PowerPoint Presentation</vt:lpstr>
      <vt:lpstr>PowerPoint Presentation</vt:lpstr>
      <vt:lpstr>ESA During Environmental Review </vt:lpstr>
      <vt:lpstr>ESA During Environmental Review</vt:lpstr>
      <vt:lpstr>ESA Timing During Environmental Review </vt:lpstr>
      <vt:lpstr>Thank You  Antoinette Quagliata Environmental Protection Specialist antoinette.quagliata@dot.gov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Zweig</dc:creator>
  <cp:lastModifiedBy>Smith-Fisher, Mamie (FTA)</cp:lastModifiedBy>
  <cp:revision>98</cp:revision>
  <cp:lastPrinted>2012-10-31T19:37:14Z</cp:lastPrinted>
  <dcterms:created xsi:type="dcterms:W3CDTF">2012-03-20T17:40:07Z</dcterms:created>
  <dcterms:modified xsi:type="dcterms:W3CDTF">2014-06-09T17:04:11Z</dcterms:modified>
</cp:coreProperties>
</file>