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8" r:id="rId1"/>
  </p:sldMasterIdLst>
  <p:notesMasterIdLst>
    <p:notesMasterId r:id="rId47"/>
  </p:notesMasterIdLst>
  <p:handoutMasterIdLst>
    <p:handoutMasterId r:id="rId48"/>
  </p:handoutMasterIdLst>
  <p:sldIdLst>
    <p:sldId id="256" r:id="rId2"/>
    <p:sldId id="273" r:id="rId3"/>
    <p:sldId id="310" r:id="rId4"/>
    <p:sldId id="311" r:id="rId5"/>
    <p:sldId id="309" r:id="rId6"/>
    <p:sldId id="313" r:id="rId7"/>
    <p:sldId id="312" r:id="rId8"/>
    <p:sldId id="293" r:id="rId9"/>
    <p:sldId id="317" r:id="rId10"/>
    <p:sldId id="318" r:id="rId11"/>
    <p:sldId id="294" r:id="rId12"/>
    <p:sldId id="295" r:id="rId13"/>
    <p:sldId id="296" r:id="rId14"/>
    <p:sldId id="298" r:id="rId15"/>
    <p:sldId id="274" r:id="rId16"/>
    <p:sldId id="299" r:id="rId17"/>
    <p:sldId id="323" r:id="rId18"/>
    <p:sldId id="300" r:id="rId19"/>
    <p:sldId id="301" r:id="rId20"/>
    <p:sldId id="314" r:id="rId21"/>
    <p:sldId id="302" r:id="rId22"/>
    <p:sldId id="275" r:id="rId23"/>
    <p:sldId id="285" r:id="rId24"/>
    <p:sldId id="277" r:id="rId25"/>
    <p:sldId id="278" r:id="rId26"/>
    <p:sldId id="319" r:id="rId27"/>
    <p:sldId id="280" r:id="rId28"/>
    <p:sldId id="282" r:id="rId29"/>
    <p:sldId id="286" r:id="rId30"/>
    <p:sldId id="283" r:id="rId31"/>
    <p:sldId id="284" r:id="rId32"/>
    <p:sldId id="287" r:id="rId33"/>
    <p:sldId id="288" r:id="rId34"/>
    <p:sldId id="281" r:id="rId35"/>
    <p:sldId id="289" r:id="rId36"/>
    <p:sldId id="290" r:id="rId37"/>
    <p:sldId id="320" r:id="rId38"/>
    <p:sldId id="321" r:id="rId39"/>
    <p:sldId id="322" r:id="rId40"/>
    <p:sldId id="291" r:id="rId41"/>
    <p:sldId id="315" r:id="rId42"/>
    <p:sldId id="297" r:id="rId43"/>
    <p:sldId id="292" r:id="rId44"/>
    <p:sldId id="316" r:id="rId45"/>
    <p:sldId id="263" r:id="rId46"/>
  </p:sldIdLst>
  <p:sldSz cx="9144000" cy="6858000" type="screen4x3"/>
  <p:notesSz cx="7010400" cy="923607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lynn" initials="f" lastIdx="7" clrIdx="0"/>
  <p:cmAuthor id="1" name="test" initials="t"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95B7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39" autoAdjust="0"/>
    <p:restoredTop sz="88200" autoAdjust="0"/>
  </p:normalViewPr>
  <p:slideViewPr>
    <p:cSldViewPr snapToGrid="0" snapToObjects="1">
      <p:cViewPr>
        <p:scale>
          <a:sx n="100" d="100"/>
          <a:sy n="100" d="100"/>
        </p:scale>
        <p:origin x="-667"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5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jpeg"/><Relationship Id="rId4"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4.png"/><Relationship Id="rId1" Type="http://schemas.openxmlformats.org/officeDocument/2006/relationships/image" Target="../media/image25.png"/><Relationship Id="rId4"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2840DF-8D5B-484D-896D-B93D29C06196}" type="doc">
      <dgm:prSet loTypeId="urn:microsoft.com/office/officeart/2005/8/layout/matrix1" loCatId="matrix" qsTypeId="urn:microsoft.com/office/officeart/2005/8/quickstyle/simple4" qsCatId="simple" csTypeId="urn:microsoft.com/office/officeart/2005/8/colors/accent1_2" csCatId="accent1" phldr="1"/>
      <dgm:spPr/>
      <dgm:t>
        <a:bodyPr/>
        <a:lstStyle/>
        <a:p>
          <a:endParaRPr lang="en-US"/>
        </a:p>
      </dgm:t>
    </dgm:pt>
    <dgm:pt modelId="{E5F014E3-1210-480A-83E5-B29A67FA9C19}">
      <dgm:prSet phldrT="[Text]"/>
      <dgm:spPr>
        <a:blipFill rotWithShape="0">
          <a:blip xmlns:r="http://schemas.openxmlformats.org/officeDocument/2006/relationships" r:embed="rId1"/>
          <a:stretch>
            <a:fillRect/>
          </a:stretch>
        </a:blipFill>
      </dgm:spPr>
      <dgm:t>
        <a:bodyPr/>
        <a:lstStyle/>
        <a:p>
          <a:r>
            <a:rPr lang="en-US" dirty="0" smtClean="0"/>
            <a:t> </a:t>
          </a:r>
          <a:endParaRPr lang="en-US" dirty="0"/>
        </a:p>
      </dgm:t>
    </dgm:pt>
    <dgm:pt modelId="{E3840DCB-1B21-47A4-ABEA-46F935D3366E}" type="parTrans" cxnId="{B01C63A0-6D58-4802-8BA1-F4DB3D70B17C}">
      <dgm:prSet/>
      <dgm:spPr/>
      <dgm:t>
        <a:bodyPr/>
        <a:lstStyle/>
        <a:p>
          <a:endParaRPr lang="en-US"/>
        </a:p>
      </dgm:t>
    </dgm:pt>
    <dgm:pt modelId="{D7881529-E7ED-4826-8FE5-A00FC4714129}" type="sibTrans" cxnId="{B01C63A0-6D58-4802-8BA1-F4DB3D70B17C}">
      <dgm:prSet/>
      <dgm:spPr/>
      <dgm:t>
        <a:bodyPr/>
        <a:lstStyle/>
        <a:p>
          <a:endParaRPr lang="en-US"/>
        </a:p>
      </dgm:t>
    </dgm:pt>
    <dgm:pt modelId="{72DD7C74-4197-4F19-891E-14A58CDB7373}">
      <dgm:prSet phldrT="[Text]"/>
      <dgm:spPr>
        <a:blipFill rotWithShape="0">
          <a:blip xmlns:r="http://schemas.openxmlformats.org/officeDocument/2006/relationships" r:embed="rId2"/>
          <a:stretch>
            <a:fillRect/>
          </a:stretch>
        </a:blipFill>
      </dgm:spPr>
      <dgm:t>
        <a:bodyPr/>
        <a:lstStyle/>
        <a:p>
          <a:r>
            <a:rPr lang="en-US" dirty="0" smtClean="0"/>
            <a:t> </a:t>
          </a:r>
          <a:endParaRPr lang="en-US" dirty="0"/>
        </a:p>
      </dgm:t>
    </dgm:pt>
    <dgm:pt modelId="{0939D0F4-8B2F-4185-96CA-B7F219CA6193}" type="parTrans" cxnId="{3AB20DC2-A43B-4AE5-819B-5733F5208014}">
      <dgm:prSet/>
      <dgm:spPr/>
      <dgm:t>
        <a:bodyPr/>
        <a:lstStyle/>
        <a:p>
          <a:endParaRPr lang="en-US"/>
        </a:p>
      </dgm:t>
    </dgm:pt>
    <dgm:pt modelId="{A4351582-F698-453A-AB27-AAB2521D322C}" type="sibTrans" cxnId="{3AB20DC2-A43B-4AE5-819B-5733F5208014}">
      <dgm:prSet/>
      <dgm:spPr/>
      <dgm:t>
        <a:bodyPr/>
        <a:lstStyle/>
        <a:p>
          <a:endParaRPr lang="en-US"/>
        </a:p>
      </dgm:t>
    </dgm:pt>
    <dgm:pt modelId="{3E9217CB-9EB1-4AD5-BD05-547475D113B7}">
      <dgm:prSet phldrT="[Text]"/>
      <dgm:spPr>
        <a:blipFill rotWithShape="0">
          <a:blip xmlns:r="http://schemas.openxmlformats.org/officeDocument/2006/relationships" r:embed="rId3"/>
          <a:stretch>
            <a:fillRect/>
          </a:stretch>
        </a:blipFill>
      </dgm:spPr>
      <dgm:t>
        <a:bodyPr/>
        <a:lstStyle/>
        <a:p>
          <a:r>
            <a:rPr lang="en-US" dirty="0" smtClean="0"/>
            <a:t> </a:t>
          </a:r>
          <a:endParaRPr lang="en-US" dirty="0"/>
        </a:p>
      </dgm:t>
    </dgm:pt>
    <dgm:pt modelId="{6BBE1B8F-388C-4870-B24A-820ADE916CDE}" type="sibTrans" cxnId="{90C12562-26D4-4E41-AD24-7D73232C41EE}">
      <dgm:prSet/>
      <dgm:spPr/>
      <dgm:t>
        <a:bodyPr/>
        <a:lstStyle/>
        <a:p>
          <a:endParaRPr lang="en-US"/>
        </a:p>
      </dgm:t>
    </dgm:pt>
    <dgm:pt modelId="{0CD48B97-400D-4D2D-9491-E81492B82A9E}" type="parTrans" cxnId="{90C12562-26D4-4E41-AD24-7D73232C41EE}">
      <dgm:prSet/>
      <dgm:spPr/>
      <dgm:t>
        <a:bodyPr/>
        <a:lstStyle/>
        <a:p>
          <a:endParaRPr lang="en-US"/>
        </a:p>
      </dgm:t>
    </dgm:pt>
    <dgm:pt modelId="{F40673E5-67FA-4A6C-92D6-BC10F59ADBC7}">
      <dgm:prSet phldrT="[Text]"/>
      <dgm:spPr>
        <a:blipFill rotWithShape="0">
          <a:blip xmlns:r="http://schemas.openxmlformats.org/officeDocument/2006/relationships" r:embed="rId4"/>
          <a:stretch>
            <a:fillRect/>
          </a:stretch>
        </a:blipFill>
      </dgm:spPr>
      <dgm:t>
        <a:bodyPr/>
        <a:lstStyle/>
        <a:p>
          <a:r>
            <a:rPr lang="en-US" dirty="0" smtClean="0"/>
            <a:t> </a:t>
          </a:r>
          <a:endParaRPr lang="en-US" dirty="0"/>
        </a:p>
      </dgm:t>
    </dgm:pt>
    <dgm:pt modelId="{8CDCE6B8-6F1E-4FF4-A449-5F25359941B9}" type="sibTrans" cxnId="{39C60404-DAF8-4A96-B8E9-64ED45889ED9}">
      <dgm:prSet/>
      <dgm:spPr/>
      <dgm:t>
        <a:bodyPr/>
        <a:lstStyle/>
        <a:p>
          <a:endParaRPr lang="en-US"/>
        </a:p>
      </dgm:t>
    </dgm:pt>
    <dgm:pt modelId="{ACC7DB61-3037-40E9-A547-4184C5344040}" type="parTrans" cxnId="{39C60404-DAF8-4A96-B8E9-64ED45889ED9}">
      <dgm:prSet/>
      <dgm:spPr/>
      <dgm:t>
        <a:bodyPr/>
        <a:lstStyle/>
        <a:p>
          <a:endParaRPr lang="en-US"/>
        </a:p>
      </dgm:t>
    </dgm:pt>
    <dgm:pt modelId="{9126C300-2B5A-407A-B099-D883DF548D1F}">
      <dgm:prSet phldrT="[Text]" custT="1"/>
      <dgm:spPr>
        <a:gradFill flip="none" rotWithShape="1">
          <a:gsLst>
            <a:gs pos="0">
              <a:schemeClr val="bg2">
                <a:lumMod val="50000"/>
              </a:schemeClr>
            </a:gs>
            <a:gs pos="80000">
              <a:schemeClr val="bg1">
                <a:lumMod val="65000"/>
              </a:schemeClr>
            </a:gs>
            <a:gs pos="100000">
              <a:schemeClr val="bg1">
                <a:lumMod val="85000"/>
              </a:schemeClr>
            </a:gs>
          </a:gsLst>
          <a:lin ang="13800000" scaled="0"/>
          <a:tileRect/>
        </a:gradFill>
      </dgm:spPr>
      <dgm:t>
        <a:bodyPr/>
        <a:lstStyle/>
        <a:p>
          <a:r>
            <a:rPr lang="en-US" sz="2800" dirty="0" smtClean="0">
              <a:solidFill>
                <a:schemeClr val="bg1"/>
              </a:solidFill>
            </a:rPr>
            <a:t>Federal Transit Administration</a:t>
          </a:r>
        </a:p>
        <a:p>
          <a:r>
            <a:rPr lang="en-US" sz="2800" dirty="0" smtClean="0">
              <a:solidFill>
                <a:schemeClr val="bg1"/>
              </a:solidFill>
            </a:rPr>
            <a:t>www.fta.dot.gov</a:t>
          </a:r>
          <a:endParaRPr lang="en-US" sz="2800" dirty="0">
            <a:solidFill>
              <a:schemeClr val="bg1"/>
            </a:solidFill>
          </a:endParaRPr>
        </a:p>
      </dgm:t>
    </dgm:pt>
    <dgm:pt modelId="{8A61AD11-2142-4BF7-9215-DBF7E1ED59D1}" type="sibTrans" cxnId="{205339F3-2144-4086-9C7C-9027AFF0017D}">
      <dgm:prSet/>
      <dgm:spPr/>
      <dgm:t>
        <a:bodyPr/>
        <a:lstStyle/>
        <a:p>
          <a:endParaRPr lang="en-US"/>
        </a:p>
      </dgm:t>
    </dgm:pt>
    <dgm:pt modelId="{68C5C721-6E00-405F-83E5-B29DF76F19F9}" type="parTrans" cxnId="{205339F3-2144-4086-9C7C-9027AFF0017D}">
      <dgm:prSet/>
      <dgm:spPr/>
      <dgm:t>
        <a:bodyPr/>
        <a:lstStyle/>
        <a:p>
          <a:endParaRPr lang="en-US"/>
        </a:p>
      </dgm:t>
    </dgm:pt>
    <dgm:pt modelId="{6FB2D1F5-71BE-46C2-9752-FC4362EB43A7}" type="pres">
      <dgm:prSet presAssocID="{C52840DF-8D5B-484D-896D-B93D29C06196}" presName="diagram" presStyleCnt="0">
        <dgm:presLayoutVars>
          <dgm:chMax val="1"/>
          <dgm:dir/>
          <dgm:animLvl val="ctr"/>
          <dgm:resizeHandles val="exact"/>
        </dgm:presLayoutVars>
      </dgm:prSet>
      <dgm:spPr/>
      <dgm:t>
        <a:bodyPr/>
        <a:lstStyle/>
        <a:p>
          <a:endParaRPr lang="en-US"/>
        </a:p>
      </dgm:t>
    </dgm:pt>
    <dgm:pt modelId="{F81EAEEC-E405-46FA-81D1-576EE0EA1C35}" type="pres">
      <dgm:prSet presAssocID="{C52840DF-8D5B-484D-896D-B93D29C06196}" presName="matrix" presStyleCnt="0"/>
      <dgm:spPr/>
    </dgm:pt>
    <dgm:pt modelId="{35894D2A-7448-4EEF-BE7A-AFECDF46E879}" type="pres">
      <dgm:prSet presAssocID="{C52840DF-8D5B-484D-896D-B93D29C06196}" presName="tile1" presStyleLbl="node1" presStyleIdx="0" presStyleCnt="4"/>
      <dgm:spPr/>
      <dgm:t>
        <a:bodyPr/>
        <a:lstStyle/>
        <a:p>
          <a:endParaRPr lang="en-US"/>
        </a:p>
      </dgm:t>
    </dgm:pt>
    <dgm:pt modelId="{7D6BE7A4-F4F8-41A6-B378-82CB3DEF028B}" type="pres">
      <dgm:prSet presAssocID="{C52840DF-8D5B-484D-896D-B93D29C06196}" presName="tile1text" presStyleLbl="node1" presStyleIdx="0" presStyleCnt="4">
        <dgm:presLayoutVars>
          <dgm:chMax val="0"/>
          <dgm:chPref val="0"/>
          <dgm:bulletEnabled val="1"/>
        </dgm:presLayoutVars>
      </dgm:prSet>
      <dgm:spPr/>
      <dgm:t>
        <a:bodyPr/>
        <a:lstStyle/>
        <a:p>
          <a:endParaRPr lang="en-US"/>
        </a:p>
      </dgm:t>
    </dgm:pt>
    <dgm:pt modelId="{261419D1-020B-4657-BF78-9F0E18F7ED53}" type="pres">
      <dgm:prSet presAssocID="{C52840DF-8D5B-484D-896D-B93D29C06196}" presName="tile2" presStyleLbl="node1" presStyleIdx="1" presStyleCnt="4"/>
      <dgm:spPr/>
      <dgm:t>
        <a:bodyPr/>
        <a:lstStyle/>
        <a:p>
          <a:endParaRPr lang="en-US"/>
        </a:p>
      </dgm:t>
    </dgm:pt>
    <dgm:pt modelId="{6AE1032C-5A52-45A7-B42C-E3AD4E29B0D4}" type="pres">
      <dgm:prSet presAssocID="{C52840DF-8D5B-484D-896D-B93D29C06196}" presName="tile2text" presStyleLbl="node1" presStyleIdx="1" presStyleCnt="4">
        <dgm:presLayoutVars>
          <dgm:chMax val="0"/>
          <dgm:chPref val="0"/>
          <dgm:bulletEnabled val="1"/>
        </dgm:presLayoutVars>
      </dgm:prSet>
      <dgm:spPr/>
      <dgm:t>
        <a:bodyPr/>
        <a:lstStyle/>
        <a:p>
          <a:endParaRPr lang="en-US"/>
        </a:p>
      </dgm:t>
    </dgm:pt>
    <dgm:pt modelId="{94D001CF-E85D-43CF-A52B-834DD35C680F}" type="pres">
      <dgm:prSet presAssocID="{C52840DF-8D5B-484D-896D-B93D29C06196}" presName="tile3" presStyleLbl="node1" presStyleIdx="2" presStyleCnt="4"/>
      <dgm:spPr/>
      <dgm:t>
        <a:bodyPr/>
        <a:lstStyle/>
        <a:p>
          <a:endParaRPr lang="en-US"/>
        </a:p>
      </dgm:t>
    </dgm:pt>
    <dgm:pt modelId="{7BA5ED7B-4C9D-4749-976E-6907BA0B55EF}" type="pres">
      <dgm:prSet presAssocID="{C52840DF-8D5B-484D-896D-B93D29C06196}" presName="tile3text" presStyleLbl="node1" presStyleIdx="2" presStyleCnt="4">
        <dgm:presLayoutVars>
          <dgm:chMax val="0"/>
          <dgm:chPref val="0"/>
          <dgm:bulletEnabled val="1"/>
        </dgm:presLayoutVars>
      </dgm:prSet>
      <dgm:spPr/>
      <dgm:t>
        <a:bodyPr/>
        <a:lstStyle/>
        <a:p>
          <a:endParaRPr lang="en-US"/>
        </a:p>
      </dgm:t>
    </dgm:pt>
    <dgm:pt modelId="{0CD42C0B-1FA3-425E-90C8-A1C3A2B21B06}" type="pres">
      <dgm:prSet presAssocID="{C52840DF-8D5B-484D-896D-B93D29C06196}" presName="tile4" presStyleLbl="node1" presStyleIdx="3" presStyleCnt="4"/>
      <dgm:spPr/>
      <dgm:t>
        <a:bodyPr/>
        <a:lstStyle/>
        <a:p>
          <a:endParaRPr lang="en-US"/>
        </a:p>
      </dgm:t>
    </dgm:pt>
    <dgm:pt modelId="{5408CB34-D5AA-41FA-B3B2-04CFE8A47361}" type="pres">
      <dgm:prSet presAssocID="{C52840DF-8D5B-484D-896D-B93D29C06196}" presName="tile4text" presStyleLbl="node1" presStyleIdx="3" presStyleCnt="4">
        <dgm:presLayoutVars>
          <dgm:chMax val="0"/>
          <dgm:chPref val="0"/>
          <dgm:bulletEnabled val="1"/>
        </dgm:presLayoutVars>
      </dgm:prSet>
      <dgm:spPr/>
      <dgm:t>
        <a:bodyPr/>
        <a:lstStyle/>
        <a:p>
          <a:endParaRPr lang="en-US"/>
        </a:p>
      </dgm:t>
    </dgm:pt>
    <dgm:pt modelId="{A4D9E059-1CF5-46B4-9BDC-6A89B9F2C818}" type="pres">
      <dgm:prSet presAssocID="{C52840DF-8D5B-484D-896D-B93D29C06196}" presName="centerTile" presStyleLbl="fgShp" presStyleIdx="0" presStyleCnt="1" custScaleX="141340" custScaleY="113169">
        <dgm:presLayoutVars>
          <dgm:chMax val="0"/>
          <dgm:chPref val="0"/>
        </dgm:presLayoutVars>
      </dgm:prSet>
      <dgm:spPr/>
      <dgm:t>
        <a:bodyPr/>
        <a:lstStyle/>
        <a:p>
          <a:endParaRPr lang="en-US"/>
        </a:p>
      </dgm:t>
    </dgm:pt>
  </dgm:ptLst>
  <dgm:cxnLst>
    <dgm:cxn modelId="{37943701-AB64-465D-A1E4-F8ADF310C86F}" type="presOf" srcId="{F40673E5-67FA-4A6C-92D6-BC10F59ADBC7}" destId="{35894D2A-7448-4EEF-BE7A-AFECDF46E879}" srcOrd="0" destOrd="0" presId="urn:microsoft.com/office/officeart/2005/8/layout/matrix1"/>
    <dgm:cxn modelId="{E0119E14-1482-47D4-AF61-5B4B9D1F8CEF}" type="presOf" srcId="{9126C300-2B5A-407A-B099-D883DF548D1F}" destId="{A4D9E059-1CF5-46B4-9BDC-6A89B9F2C818}" srcOrd="0" destOrd="0" presId="urn:microsoft.com/office/officeart/2005/8/layout/matrix1"/>
    <dgm:cxn modelId="{1777662C-FF2C-4194-91FB-8E4DF6F8F4F6}" type="presOf" srcId="{3E9217CB-9EB1-4AD5-BD05-547475D113B7}" destId="{6AE1032C-5A52-45A7-B42C-E3AD4E29B0D4}" srcOrd="1" destOrd="0" presId="urn:microsoft.com/office/officeart/2005/8/layout/matrix1"/>
    <dgm:cxn modelId="{09B484E3-D0C1-45FE-BF6C-3CAD10FCD13A}" type="presOf" srcId="{F40673E5-67FA-4A6C-92D6-BC10F59ADBC7}" destId="{7D6BE7A4-F4F8-41A6-B378-82CB3DEF028B}" srcOrd="1" destOrd="0" presId="urn:microsoft.com/office/officeart/2005/8/layout/matrix1"/>
    <dgm:cxn modelId="{7FEEB3B3-2D08-4C7E-BBB3-9BE28C50FA95}" type="presOf" srcId="{E5F014E3-1210-480A-83E5-B29A67FA9C19}" destId="{94D001CF-E85D-43CF-A52B-834DD35C680F}" srcOrd="0" destOrd="0" presId="urn:microsoft.com/office/officeart/2005/8/layout/matrix1"/>
    <dgm:cxn modelId="{8E10AB8E-AE1F-4DF3-B76E-6D57D76A4C44}" type="presOf" srcId="{3E9217CB-9EB1-4AD5-BD05-547475D113B7}" destId="{261419D1-020B-4657-BF78-9F0E18F7ED53}" srcOrd="0" destOrd="0" presId="urn:microsoft.com/office/officeart/2005/8/layout/matrix1"/>
    <dgm:cxn modelId="{C16903F7-96B5-4F6E-8E1C-23E9AE739B6C}" type="presOf" srcId="{E5F014E3-1210-480A-83E5-B29A67FA9C19}" destId="{7BA5ED7B-4C9D-4749-976E-6907BA0B55EF}" srcOrd="1" destOrd="0" presId="urn:microsoft.com/office/officeart/2005/8/layout/matrix1"/>
    <dgm:cxn modelId="{3AB20DC2-A43B-4AE5-819B-5733F5208014}" srcId="{9126C300-2B5A-407A-B099-D883DF548D1F}" destId="{72DD7C74-4197-4F19-891E-14A58CDB7373}" srcOrd="3" destOrd="0" parTransId="{0939D0F4-8B2F-4185-96CA-B7F219CA6193}" sibTransId="{A4351582-F698-453A-AB27-AAB2521D322C}"/>
    <dgm:cxn modelId="{05A8F05D-4DEF-4A41-9A52-23AA7135C2D8}" type="presOf" srcId="{72DD7C74-4197-4F19-891E-14A58CDB7373}" destId="{0CD42C0B-1FA3-425E-90C8-A1C3A2B21B06}" srcOrd="0" destOrd="0" presId="urn:microsoft.com/office/officeart/2005/8/layout/matrix1"/>
    <dgm:cxn modelId="{39C60404-DAF8-4A96-B8E9-64ED45889ED9}" srcId="{9126C300-2B5A-407A-B099-D883DF548D1F}" destId="{F40673E5-67FA-4A6C-92D6-BC10F59ADBC7}" srcOrd="0" destOrd="0" parTransId="{ACC7DB61-3037-40E9-A547-4184C5344040}" sibTransId="{8CDCE6B8-6F1E-4FF4-A449-5F25359941B9}"/>
    <dgm:cxn modelId="{90C12562-26D4-4E41-AD24-7D73232C41EE}" srcId="{9126C300-2B5A-407A-B099-D883DF548D1F}" destId="{3E9217CB-9EB1-4AD5-BD05-547475D113B7}" srcOrd="1" destOrd="0" parTransId="{0CD48B97-400D-4D2D-9491-E81492B82A9E}" sibTransId="{6BBE1B8F-388C-4870-B24A-820ADE916CDE}"/>
    <dgm:cxn modelId="{205339F3-2144-4086-9C7C-9027AFF0017D}" srcId="{C52840DF-8D5B-484D-896D-B93D29C06196}" destId="{9126C300-2B5A-407A-B099-D883DF548D1F}" srcOrd="0" destOrd="0" parTransId="{68C5C721-6E00-405F-83E5-B29DF76F19F9}" sibTransId="{8A61AD11-2142-4BF7-9215-DBF7E1ED59D1}"/>
    <dgm:cxn modelId="{38EE5EEA-DAA5-4C69-9796-9FDC9B205133}" type="presOf" srcId="{C52840DF-8D5B-484D-896D-B93D29C06196}" destId="{6FB2D1F5-71BE-46C2-9752-FC4362EB43A7}" srcOrd="0" destOrd="0" presId="urn:microsoft.com/office/officeart/2005/8/layout/matrix1"/>
    <dgm:cxn modelId="{699877A6-FD7D-4314-9748-679E0BFF2B11}" type="presOf" srcId="{72DD7C74-4197-4F19-891E-14A58CDB7373}" destId="{5408CB34-D5AA-41FA-B3B2-04CFE8A47361}" srcOrd="1" destOrd="0" presId="urn:microsoft.com/office/officeart/2005/8/layout/matrix1"/>
    <dgm:cxn modelId="{B01C63A0-6D58-4802-8BA1-F4DB3D70B17C}" srcId="{9126C300-2B5A-407A-B099-D883DF548D1F}" destId="{E5F014E3-1210-480A-83E5-B29A67FA9C19}" srcOrd="2" destOrd="0" parTransId="{E3840DCB-1B21-47A4-ABEA-46F935D3366E}" sibTransId="{D7881529-E7ED-4826-8FE5-A00FC4714129}"/>
    <dgm:cxn modelId="{77500B79-ED34-432B-B528-E72EF0D24129}" type="presParOf" srcId="{6FB2D1F5-71BE-46C2-9752-FC4362EB43A7}" destId="{F81EAEEC-E405-46FA-81D1-576EE0EA1C35}" srcOrd="0" destOrd="0" presId="urn:microsoft.com/office/officeart/2005/8/layout/matrix1"/>
    <dgm:cxn modelId="{409F112C-94F1-4BEF-8CDB-36C8ED8B2099}" type="presParOf" srcId="{F81EAEEC-E405-46FA-81D1-576EE0EA1C35}" destId="{35894D2A-7448-4EEF-BE7A-AFECDF46E879}" srcOrd="0" destOrd="0" presId="urn:microsoft.com/office/officeart/2005/8/layout/matrix1"/>
    <dgm:cxn modelId="{CC17F0B9-A22F-4DE5-9AAB-B7EF3B05306A}" type="presParOf" srcId="{F81EAEEC-E405-46FA-81D1-576EE0EA1C35}" destId="{7D6BE7A4-F4F8-41A6-B378-82CB3DEF028B}" srcOrd="1" destOrd="0" presId="urn:microsoft.com/office/officeart/2005/8/layout/matrix1"/>
    <dgm:cxn modelId="{B26407EF-D869-4AA7-827B-896ECC6E59CB}" type="presParOf" srcId="{F81EAEEC-E405-46FA-81D1-576EE0EA1C35}" destId="{261419D1-020B-4657-BF78-9F0E18F7ED53}" srcOrd="2" destOrd="0" presId="urn:microsoft.com/office/officeart/2005/8/layout/matrix1"/>
    <dgm:cxn modelId="{73F4BF30-2902-4F12-A09F-8C97C296813B}" type="presParOf" srcId="{F81EAEEC-E405-46FA-81D1-576EE0EA1C35}" destId="{6AE1032C-5A52-45A7-B42C-E3AD4E29B0D4}" srcOrd="3" destOrd="0" presId="urn:microsoft.com/office/officeart/2005/8/layout/matrix1"/>
    <dgm:cxn modelId="{2EB0D2D8-728B-440F-B3F8-34929C5B4E8F}" type="presParOf" srcId="{F81EAEEC-E405-46FA-81D1-576EE0EA1C35}" destId="{94D001CF-E85D-43CF-A52B-834DD35C680F}" srcOrd="4" destOrd="0" presId="urn:microsoft.com/office/officeart/2005/8/layout/matrix1"/>
    <dgm:cxn modelId="{6FA06FA3-E125-4A3A-ADF0-0D08B3E6C67F}" type="presParOf" srcId="{F81EAEEC-E405-46FA-81D1-576EE0EA1C35}" destId="{7BA5ED7B-4C9D-4749-976E-6907BA0B55EF}" srcOrd="5" destOrd="0" presId="urn:microsoft.com/office/officeart/2005/8/layout/matrix1"/>
    <dgm:cxn modelId="{992E1678-4D6D-42C7-9A77-B6AC18492040}" type="presParOf" srcId="{F81EAEEC-E405-46FA-81D1-576EE0EA1C35}" destId="{0CD42C0B-1FA3-425E-90C8-A1C3A2B21B06}" srcOrd="6" destOrd="0" presId="urn:microsoft.com/office/officeart/2005/8/layout/matrix1"/>
    <dgm:cxn modelId="{F97F0CC0-2E78-470B-AE07-DD5526FEFCB7}" type="presParOf" srcId="{F81EAEEC-E405-46FA-81D1-576EE0EA1C35}" destId="{5408CB34-D5AA-41FA-B3B2-04CFE8A47361}" srcOrd="7" destOrd="0" presId="urn:microsoft.com/office/officeart/2005/8/layout/matrix1"/>
    <dgm:cxn modelId="{2723881A-2684-4783-BDD0-2E9560C66D5A}" type="presParOf" srcId="{6FB2D1F5-71BE-46C2-9752-FC4362EB43A7}" destId="{A4D9E059-1CF5-46B4-9BDC-6A89B9F2C818}"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94D2A-7448-4EEF-BE7A-AFECDF46E879}">
      <dsp:nvSpPr>
        <dsp:cNvPr id="0" name=""/>
        <dsp:cNvSpPr/>
      </dsp:nvSpPr>
      <dsp:spPr>
        <a:xfrm rot="16200000">
          <a:off x="646938" y="-646938"/>
          <a:ext cx="2592324" cy="3886200"/>
        </a:xfrm>
        <a:prstGeom prst="round1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rot="5400000">
        <a:off x="0" y="0"/>
        <a:ext cx="3886200" cy="1944243"/>
      </dsp:txXfrm>
    </dsp:sp>
    <dsp:sp modelId="{261419D1-020B-4657-BF78-9F0E18F7ED53}">
      <dsp:nvSpPr>
        <dsp:cNvPr id="0" name=""/>
        <dsp:cNvSpPr/>
      </dsp:nvSpPr>
      <dsp:spPr>
        <a:xfrm>
          <a:off x="3886200" y="0"/>
          <a:ext cx="3886200" cy="2592324"/>
        </a:xfrm>
        <a:prstGeom prst="round1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3886200" y="0"/>
        <a:ext cx="3886200" cy="1944243"/>
      </dsp:txXfrm>
    </dsp:sp>
    <dsp:sp modelId="{94D001CF-E85D-43CF-A52B-834DD35C680F}">
      <dsp:nvSpPr>
        <dsp:cNvPr id="0" name=""/>
        <dsp:cNvSpPr/>
      </dsp:nvSpPr>
      <dsp:spPr>
        <a:xfrm rot="10800000">
          <a:off x="0" y="2592324"/>
          <a:ext cx="3886200" cy="2592324"/>
        </a:xfrm>
        <a:prstGeom prst="round1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rot="10800000">
        <a:off x="0" y="3240404"/>
        <a:ext cx="3886200" cy="1944243"/>
      </dsp:txXfrm>
    </dsp:sp>
    <dsp:sp modelId="{0CD42C0B-1FA3-425E-90C8-A1C3A2B21B06}">
      <dsp:nvSpPr>
        <dsp:cNvPr id="0" name=""/>
        <dsp:cNvSpPr/>
      </dsp:nvSpPr>
      <dsp:spPr>
        <a:xfrm rot="5400000">
          <a:off x="4533138" y="1945386"/>
          <a:ext cx="2592324" cy="3886200"/>
        </a:xfrm>
        <a:prstGeom prst="round1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rot="-5400000">
        <a:off x="3886200" y="3240404"/>
        <a:ext cx="3886200" cy="1944243"/>
      </dsp:txXfrm>
    </dsp:sp>
    <dsp:sp modelId="{A4D9E059-1CF5-46B4-9BDC-6A89B9F2C818}">
      <dsp:nvSpPr>
        <dsp:cNvPr id="0" name=""/>
        <dsp:cNvSpPr/>
      </dsp:nvSpPr>
      <dsp:spPr>
        <a:xfrm>
          <a:off x="2238373" y="1858897"/>
          <a:ext cx="3295653" cy="1466853"/>
        </a:xfrm>
        <a:prstGeom prst="roundRect">
          <a:avLst/>
        </a:prstGeom>
        <a:gradFill flip="none" rotWithShape="1">
          <a:gsLst>
            <a:gs pos="0">
              <a:schemeClr val="bg2">
                <a:lumMod val="50000"/>
              </a:schemeClr>
            </a:gs>
            <a:gs pos="80000">
              <a:schemeClr val="bg1">
                <a:lumMod val="65000"/>
              </a:schemeClr>
            </a:gs>
            <a:gs pos="100000">
              <a:schemeClr val="bg1">
                <a:lumMod val="85000"/>
              </a:schemeClr>
            </a:gs>
          </a:gsLst>
          <a:lin ang="13800000" scaled="0"/>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rPr>
            <a:t>Federal Transit Administration</a:t>
          </a:r>
        </a:p>
        <a:p>
          <a:pPr lvl="0" algn="ctr" defTabSz="1244600">
            <a:lnSpc>
              <a:spcPct val="90000"/>
            </a:lnSpc>
            <a:spcBef>
              <a:spcPct val="0"/>
            </a:spcBef>
            <a:spcAft>
              <a:spcPct val="35000"/>
            </a:spcAft>
          </a:pPr>
          <a:r>
            <a:rPr lang="en-US" sz="2800" kern="1200" dirty="0" smtClean="0">
              <a:solidFill>
                <a:schemeClr val="bg1"/>
              </a:solidFill>
            </a:rPr>
            <a:t>www.fta.dot.gov</a:t>
          </a:r>
          <a:endParaRPr lang="en-US" sz="2800" kern="1200" dirty="0">
            <a:solidFill>
              <a:schemeClr val="bg1"/>
            </a:solidFill>
          </a:endParaRPr>
        </a:p>
      </dsp:txBody>
      <dsp:txXfrm>
        <a:off x="2309979" y="1930503"/>
        <a:ext cx="3152441" cy="1323641"/>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1804"/>
          </a:xfrm>
          <a:prstGeom prst="rect">
            <a:avLst/>
          </a:prstGeom>
        </p:spPr>
        <p:txBody>
          <a:bodyPr vert="horz" lIns="92830" tIns="46415" rIns="92830" bIns="46415" rtlCol="0"/>
          <a:lstStyle>
            <a:lvl1pPr algn="r">
              <a:defRPr sz="1200"/>
            </a:lvl1pPr>
          </a:lstStyle>
          <a:p>
            <a:fld id="{1DC33813-86A8-492A-AE12-98AAEACF43FF}" type="datetimeFigureOut">
              <a:rPr lang="en-US" smtClean="0"/>
              <a:pPr/>
              <a:t>11/7/2013</a:t>
            </a:fld>
            <a:endParaRPr lang="en-US"/>
          </a:p>
        </p:txBody>
      </p:sp>
      <p:sp>
        <p:nvSpPr>
          <p:cNvPr id="4" name="Footer Placeholder 3"/>
          <p:cNvSpPr>
            <a:spLocks noGrp="1"/>
          </p:cNvSpPr>
          <p:nvPr>
            <p:ph type="ftr" sz="quarter" idx="2"/>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2668"/>
            <a:ext cx="3037840" cy="461804"/>
          </a:xfrm>
          <a:prstGeom prst="rect">
            <a:avLst/>
          </a:prstGeom>
        </p:spPr>
        <p:txBody>
          <a:bodyPr vert="horz" lIns="92830" tIns="46415" rIns="92830" bIns="46415" rtlCol="0" anchor="b"/>
          <a:lstStyle>
            <a:lvl1pPr algn="r">
              <a:defRPr sz="1200"/>
            </a:lvl1pPr>
          </a:lstStyle>
          <a:p>
            <a:fld id="{32BDEEE6-70E4-425C-905B-2A4AC3985FF0}" type="slidenum">
              <a:rPr lang="en-US" smtClean="0"/>
              <a:pPr/>
              <a:t>‹#›</a:t>
            </a:fld>
            <a:endParaRPr lang="en-US"/>
          </a:p>
        </p:txBody>
      </p:sp>
    </p:spTree>
    <p:extLst>
      <p:ext uri="{BB962C8B-B14F-4D97-AF65-F5344CB8AC3E}">
        <p14:creationId xmlns:p14="http://schemas.microsoft.com/office/powerpoint/2010/main" val="2981381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C212F185-B6B5-4E3A-AD87-2FF3BCD19979}" type="datetimeFigureOut">
              <a:rPr lang="en-US" smtClean="0"/>
              <a:pPr/>
              <a:t>11/7/2013</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74FDF521-A8C0-47CF-B688-3383CB252F15}" type="slidenum">
              <a:rPr lang="en-US" smtClean="0"/>
              <a:pPr/>
              <a:t>‹#›</a:t>
            </a:fld>
            <a:endParaRPr lang="en-US"/>
          </a:p>
        </p:txBody>
      </p:sp>
    </p:spTree>
    <p:extLst>
      <p:ext uri="{BB962C8B-B14F-4D97-AF65-F5344CB8AC3E}">
        <p14:creationId xmlns:p14="http://schemas.microsoft.com/office/powerpoint/2010/main" val="1951600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This slide added</a:t>
            </a:r>
            <a:r>
              <a:rPr lang="en-US" baseline="0" dirty="0" smtClean="0"/>
              <a:t> in response to questions concerning “break points” for ramps vs. elevators</a:t>
            </a:r>
          </a:p>
          <a:p>
            <a:pPr marL="171450" indent="-171450">
              <a:buFont typeface="Arial" pitchFamily="34" charset="0"/>
              <a:buChar char="•"/>
            </a:pPr>
            <a:r>
              <a:rPr lang="en-US" baseline="0" dirty="0" smtClean="0"/>
              <a:t>There is none; the distance of the accessible route must be minimized with respect to the distance others must travel</a:t>
            </a:r>
          </a:p>
          <a:p>
            <a:pPr marL="171450" indent="-171450">
              <a:buFont typeface="Arial" pitchFamily="34" charset="0"/>
              <a:buChar char="•"/>
            </a:pPr>
            <a:r>
              <a:rPr lang="en-US" baseline="0" dirty="0" smtClean="0"/>
              <a:t>This example is from a theme park, and is illustrative only; cannot confirm compliance re: slope, landings, </a:t>
            </a:r>
            <a:r>
              <a:rPr lang="en-US" baseline="0" smtClean="0"/>
              <a:t>etc.</a:t>
            </a:r>
            <a:endParaRPr lang="en-US" baseline="0" dirty="0" smtClean="0"/>
          </a:p>
        </p:txBody>
      </p:sp>
      <p:sp>
        <p:nvSpPr>
          <p:cNvPr id="4" name="Slide Number Placeholder 3"/>
          <p:cNvSpPr>
            <a:spLocks noGrp="1"/>
          </p:cNvSpPr>
          <p:nvPr>
            <p:ph type="sldNum" sz="quarter" idx="10"/>
          </p:nvPr>
        </p:nvSpPr>
        <p:spPr/>
        <p:txBody>
          <a:bodyPr/>
          <a:lstStyle/>
          <a:p>
            <a:fld id="{74FDF521-A8C0-47CF-B688-3383CB252F15}" type="slidenum">
              <a:rPr lang="en-US" smtClean="0"/>
              <a:pPr/>
              <a:t>17</a:t>
            </a:fld>
            <a:endParaRPr lang="en-US"/>
          </a:p>
        </p:txBody>
      </p:sp>
    </p:spTree>
    <p:extLst>
      <p:ext uri="{BB962C8B-B14F-4D97-AF65-F5344CB8AC3E}">
        <p14:creationId xmlns:p14="http://schemas.microsoft.com/office/powerpoint/2010/main" val="2963265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108364" y="6173787"/>
            <a:ext cx="1482436"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5" name="Footer Placeholder 4"/>
          <p:cNvSpPr>
            <a:spLocks noGrp="1"/>
          </p:cNvSpPr>
          <p:nvPr>
            <p:ph type="ftr" sz="quarter" idx="11"/>
          </p:nvPr>
        </p:nvSpPr>
        <p:spPr>
          <a:xfrm>
            <a:off x="3124200" y="6173787"/>
            <a:ext cx="2895600" cy="365125"/>
          </a:xfrm>
          <a:prstGeom prst="rect">
            <a:avLst/>
          </a:prstGeom>
        </p:spPr>
        <p:txBody>
          <a:bodyPr/>
          <a:lstStyle>
            <a:lvl1pPr>
              <a:defRPr>
                <a:cs typeface="ＭＳ Ｐゴシック" charset="-128"/>
              </a:defRPr>
            </a:lvl1pPr>
          </a:lstStyle>
          <a:p>
            <a:pPr>
              <a:defRPr/>
            </a:pPr>
            <a:endParaRPr lang="en-US" dirty="0"/>
          </a:p>
        </p:txBody>
      </p:sp>
      <p:sp>
        <p:nvSpPr>
          <p:cNvPr id="6" name="Slide Number Placeholder 5"/>
          <p:cNvSpPr>
            <a:spLocks noGrp="1"/>
          </p:cNvSpPr>
          <p:nvPr>
            <p:ph type="sldNum" sz="quarter" idx="12"/>
          </p:nvPr>
        </p:nvSpPr>
        <p:spPr>
          <a:xfrm>
            <a:off x="8143874" y="6173787"/>
            <a:ext cx="542925"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21AF6247-75CE-4122-8111-B3917997CF2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a:p>
        </p:txBody>
      </p:sp>
      <p:sp>
        <p:nvSpPr>
          <p:cNvPr id="6" name="Slide Number Placeholder 5"/>
          <p:cNvSpPr>
            <a:spLocks noGrp="1"/>
          </p:cNvSpPr>
          <p:nvPr>
            <p:ph type="sldNum" sz="quarter" idx="12"/>
          </p:nvPr>
        </p:nvSpPr>
        <p:spPr>
          <a:xfrm>
            <a:off x="8439149" y="6299200"/>
            <a:ext cx="523875"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C07561DB-FE04-4CBF-A957-54765BA21DE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61860"/>
            <a:ext cx="2057400" cy="556430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561860"/>
            <a:ext cx="6019800" cy="556430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02534" y="6173787"/>
            <a:ext cx="1588265"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5" name="Footer Placeholder 4"/>
          <p:cNvSpPr>
            <a:spLocks noGrp="1"/>
          </p:cNvSpPr>
          <p:nvPr>
            <p:ph type="ftr" sz="quarter" idx="11"/>
          </p:nvPr>
        </p:nvSpPr>
        <p:spPr>
          <a:xfrm>
            <a:off x="3124200" y="6173787"/>
            <a:ext cx="2895600" cy="365125"/>
          </a:xfrm>
          <a:prstGeom prst="rect">
            <a:avLst/>
          </a:prstGeom>
        </p:spPr>
        <p:txBody>
          <a:bodyPr/>
          <a:lstStyle>
            <a:lvl1pPr>
              <a:defRPr>
                <a:cs typeface="ＭＳ Ｐゴシック" charset="-128"/>
              </a:defRPr>
            </a:lvl1pPr>
          </a:lstStyle>
          <a:p>
            <a:pPr>
              <a:defRPr/>
            </a:pPr>
            <a:endParaRPr lang="en-US" dirty="0"/>
          </a:p>
        </p:txBody>
      </p:sp>
      <p:sp>
        <p:nvSpPr>
          <p:cNvPr id="6" name="Slide Number Placeholder 5"/>
          <p:cNvSpPr>
            <a:spLocks noGrp="1"/>
          </p:cNvSpPr>
          <p:nvPr>
            <p:ph type="sldNum" sz="quarter" idx="12"/>
          </p:nvPr>
        </p:nvSpPr>
        <p:spPr>
          <a:xfrm>
            <a:off x="8410574" y="6192837"/>
            <a:ext cx="466725"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30004069-6D3A-4122-9791-7EBFD09FFBF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95B74"/>
                </a:solidFill>
                <a:latin typeface="Raavi" pitchFamily="34" charset="0"/>
                <a:cs typeface="Raav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Gill Sans MT" pitchFamily="34" charset="0"/>
              </a:defRPr>
            </a:lvl1pPr>
            <a:lvl2pPr>
              <a:defRPr>
                <a:latin typeface="Gill Sans MT" pitchFamily="34" charset="0"/>
              </a:defRPr>
            </a:lvl2pPr>
            <a:lvl3pPr>
              <a:defRPr>
                <a:latin typeface="Gill Sans MT" pitchFamily="34" charset="0"/>
              </a:defRPr>
            </a:lvl3pPr>
            <a:lvl4pPr>
              <a:defRPr>
                <a:latin typeface="Gill Sans MT" pitchFamily="34" charset="0"/>
              </a:defRPr>
            </a:lvl4pPr>
            <a:lvl5pPr>
              <a:defRPr>
                <a:latin typeface="Gill Sans MT"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156770" y="6173787"/>
            <a:ext cx="1566231"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5" name="Footer Placeholder 4"/>
          <p:cNvSpPr>
            <a:spLocks noGrp="1"/>
          </p:cNvSpPr>
          <p:nvPr>
            <p:ph type="ftr" sz="quarter" idx="11"/>
          </p:nvPr>
        </p:nvSpPr>
        <p:spPr>
          <a:xfrm>
            <a:off x="3124200" y="6173787"/>
            <a:ext cx="2895600" cy="365125"/>
          </a:xfrm>
          <a:prstGeom prst="rect">
            <a:avLst/>
          </a:prstGeom>
        </p:spPr>
        <p:txBody>
          <a:bodyPr/>
          <a:lstStyle>
            <a:lvl1pPr>
              <a:defRPr>
                <a:cs typeface="ＭＳ Ｐゴシック" charset="-128"/>
              </a:defRPr>
            </a:lvl1pPr>
          </a:lstStyle>
          <a:p>
            <a:pPr>
              <a:defRPr/>
            </a:pPr>
            <a:endParaRPr lang="en-US" dirty="0"/>
          </a:p>
        </p:txBody>
      </p:sp>
      <p:sp>
        <p:nvSpPr>
          <p:cNvPr id="6" name="Slide Number Placeholder 5"/>
          <p:cNvSpPr>
            <a:spLocks noGrp="1"/>
          </p:cNvSpPr>
          <p:nvPr>
            <p:ph type="sldNum" sz="quarter" idx="12"/>
          </p:nvPr>
        </p:nvSpPr>
        <p:spPr>
          <a:xfrm flipH="1">
            <a:off x="8472488" y="6173787"/>
            <a:ext cx="523873" cy="365125"/>
          </a:xfrm>
          <a:prstGeom prst="rect">
            <a:avLst/>
          </a:prstGeom>
        </p:spPr>
        <p:txBody>
          <a:bodyPr vert="horz" wrap="square" lIns="91440" tIns="45720" rIns="91440" bIns="45720" numCol="1" anchor="t" anchorCtr="0" compatLnSpc="1">
            <a:prstTxWarp prst="textNoShape">
              <a:avLst/>
            </a:prstTxWarp>
          </a:bodyPr>
          <a:lstStyle>
            <a:lvl1pPr>
              <a:defRPr sz="1400">
                <a:latin typeface="Gill Sans MT" pitchFamily="34" charset="0"/>
              </a:defRPr>
            </a:lvl1pPr>
          </a:lstStyle>
          <a:p>
            <a:fld id="{1F2646B2-07B8-4A55-877A-153D84ACCCD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6602" y="6173787"/>
            <a:ext cx="1476262"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5" name="Footer Placeholder 4"/>
          <p:cNvSpPr>
            <a:spLocks noGrp="1"/>
          </p:cNvSpPr>
          <p:nvPr>
            <p:ph type="ftr" sz="quarter" idx="11"/>
          </p:nvPr>
        </p:nvSpPr>
        <p:spPr>
          <a:xfrm>
            <a:off x="3124200" y="6173787"/>
            <a:ext cx="2895600" cy="365125"/>
          </a:xfrm>
          <a:prstGeom prst="rect">
            <a:avLst/>
          </a:prstGeom>
        </p:spPr>
        <p:txBody>
          <a:bodyPr/>
          <a:lstStyle>
            <a:lvl1pPr>
              <a:defRPr>
                <a:cs typeface="ＭＳ Ｐゴシック" charset="-128"/>
              </a:defRPr>
            </a:lvl1pPr>
          </a:lstStyle>
          <a:p>
            <a:pPr>
              <a:defRPr/>
            </a:pPr>
            <a:endParaRPr lang="en-US" dirty="0"/>
          </a:p>
        </p:txBody>
      </p:sp>
      <p:sp>
        <p:nvSpPr>
          <p:cNvPr id="6" name="Slide Number Placeholder 5"/>
          <p:cNvSpPr>
            <a:spLocks noGrp="1"/>
          </p:cNvSpPr>
          <p:nvPr>
            <p:ph type="sldNum" sz="quarter" idx="12"/>
          </p:nvPr>
        </p:nvSpPr>
        <p:spPr>
          <a:xfrm>
            <a:off x="8210550" y="6173787"/>
            <a:ext cx="476249"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DC604F14-CA4B-4847-9F79-8FBCC13E0B3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84908"/>
            <a:ext cx="8229600" cy="93272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13552" y="6173787"/>
            <a:ext cx="1577247"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6" name="Footer Placeholder 5"/>
          <p:cNvSpPr>
            <a:spLocks noGrp="1"/>
          </p:cNvSpPr>
          <p:nvPr>
            <p:ph type="ftr" sz="quarter" idx="11"/>
          </p:nvPr>
        </p:nvSpPr>
        <p:spPr>
          <a:xfrm>
            <a:off x="3048000" y="6173787"/>
            <a:ext cx="2895600" cy="365125"/>
          </a:xfrm>
          <a:prstGeom prst="rect">
            <a:avLst/>
          </a:prstGeom>
        </p:spPr>
        <p:txBody>
          <a:bodyPr/>
          <a:lstStyle>
            <a:lvl1pPr>
              <a:defRPr>
                <a:cs typeface="ＭＳ Ｐゴシック" charset="-128"/>
              </a:defRPr>
            </a:lvl1pPr>
          </a:lstStyle>
          <a:p>
            <a:pPr>
              <a:defRPr/>
            </a:pPr>
            <a:endParaRPr lang="en-US" dirty="0"/>
          </a:p>
        </p:txBody>
      </p:sp>
      <p:sp>
        <p:nvSpPr>
          <p:cNvPr id="7" name="Slide Number Placeholder 6"/>
          <p:cNvSpPr>
            <a:spLocks noGrp="1"/>
          </p:cNvSpPr>
          <p:nvPr>
            <p:ph type="sldNum" sz="quarter" idx="12"/>
          </p:nvPr>
        </p:nvSpPr>
        <p:spPr>
          <a:xfrm>
            <a:off x="8429626" y="6173787"/>
            <a:ext cx="561974"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53360765-080C-41EF-8F95-FE47DEDE351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980500" y="6173787"/>
            <a:ext cx="1610299"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dirty="0"/>
          </a:p>
        </p:txBody>
      </p:sp>
      <p:sp>
        <p:nvSpPr>
          <p:cNvPr id="8" name="Footer Placeholder 4"/>
          <p:cNvSpPr>
            <a:spLocks noGrp="1"/>
          </p:cNvSpPr>
          <p:nvPr>
            <p:ph type="ftr" sz="quarter" idx="11"/>
          </p:nvPr>
        </p:nvSpPr>
        <p:spPr>
          <a:xfrm>
            <a:off x="3124200" y="6173787"/>
            <a:ext cx="2895600" cy="365125"/>
          </a:xfrm>
          <a:prstGeom prst="rect">
            <a:avLst/>
          </a:prstGeom>
        </p:spPr>
        <p:txBody>
          <a:bodyPr/>
          <a:lstStyle>
            <a:lvl1pPr>
              <a:defRPr>
                <a:cs typeface="ＭＳ Ｐゴシック" charset="-128"/>
              </a:defRPr>
            </a:lvl1pPr>
          </a:lstStyle>
          <a:p>
            <a:pPr>
              <a:defRPr/>
            </a:pPr>
            <a:endParaRPr lang="en-US" dirty="0"/>
          </a:p>
        </p:txBody>
      </p:sp>
      <p:sp>
        <p:nvSpPr>
          <p:cNvPr id="9" name="Slide Number Placeholder 5"/>
          <p:cNvSpPr>
            <a:spLocks noGrp="1"/>
          </p:cNvSpPr>
          <p:nvPr>
            <p:ph type="sldNum" sz="quarter" idx="12"/>
          </p:nvPr>
        </p:nvSpPr>
        <p:spPr>
          <a:xfrm>
            <a:off x="8420099" y="6173787"/>
            <a:ext cx="638175"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77F3054E-A31A-4146-BB09-2DCF969F1C6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a:p>
        </p:txBody>
      </p:sp>
      <p:sp>
        <p:nvSpPr>
          <p:cNvPr id="5" name="Slide Number Placeholder 5"/>
          <p:cNvSpPr>
            <a:spLocks noGrp="1"/>
          </p:cNvSpPr>
          <p:nvPr>
            <p:ph type="sldNum" sz="quarter" idx="12"/>
          </p:nvPr>
        </p:nvSpPr>
        <p:spPr>
          <a:xfrm>
            <a:off x="8458200" y="6213475"/>
            <a:ext cx="533400"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4DD9C236-AF77-4416-8345-CB4629A33B8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a:p>
        </p:txBody>
      </p:sp>
      <p:sp>
        <p:nvSpPr>
          <p:cNvPr id="4" name="Slide Number Placeholder 5"/>
          <p:cNvSpPr>
            <a:spLocks noGrp="1"/>
          </p:cNvSpPr>
          <p:nvPr>
            <p:ph type="sldNum" sz="quarter" idx="12"/>
          </p:nvPr>
        </p:nvSpPr>
        <p:spPr>
          <a:xfrm>
            <a:off x="8505825" y="6356350"/>
            <a:ext cx="533399"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F00A00CB-2C12-43BD-8097-0EF59CD27AF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a:p>
        </p:txBody>
      </p:sp>
      <p:sp>
        <p:nvSpPr>
          <p:cNvPr id="7" name="Slide Number Placeholder 5"/>
          <p:cNvSpPr>
            <a:spLocks noGrp="1"/>
          </p:cNvSpPr>
          <p:nvPr>
            <p:ph type="sldNum" sz="quarter" idx="12"/>
          </p:nvPr>
        </p:nvSpPr>
        <p:spPr>
          <a:xfrm>
            <a:off x="8439149" y="6289675"/>
            <a:ext cx="542925"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7AF46AAA-4B15-416D-A152-9947D360E91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a:p>
        </p:txBody>
      </p:sp>
      <p:sp>
        <p:nvSpPr>
          <p:cNvPr id="7" name="Slide Number Placeholder 5"/>
          <p:cNvSpPr>
            <a:spLocks noGrp="1"/>
          </p:cNvSpPr>
          <p:nvPr>
            <p:ph type="sldNum" sz="quarter" idx="12"/>
          </p:nvPr>
        </p:nvSpPr>
        <p:spPr>
          <a:xfrm>
            <a:off x="8401050" y="6289675"/>
            <a:ext cx="590550" cy="365125"/>
          </a:xfrm>
          <a:prstGeom prst="rect">
            <a:avLst/>
          </a:prstGeom>
        </p:spPr>
        <p:txBody>
          <a:bodyPr vert="horz" wrap="square" lIns="91440" tIns="45720" rIns="91440" bIns="45720" numCol="1" anchor="t" anchorCtr="0" compatLnSpc="1">
            <a:prstTxWarp prst="textNoShape">
              <a:avLst/>
            </a:prstTxWarp>
          </a:bodyPr>
          <a:lstStyle>
            <a:lvl1pPr>
              <a:defRPr>
                <a:latin typeface="Gill Sans MT" pitchFamily="34" charset="0"/>
              </a:defRPr>
            </a:lvl1pPr>
          </a:lstStyle>
          <a:p>
            <a:fld id="{289413CD-A6E0-4401-A1DA-5183387F14A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436562"/>
            <a:ext cx="8229600" cy="981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028" name="Picture 11" descr="header2-01.jpg"/>
          <p:cNvPicPr>
            <a:picLocks noChangeAspect="1"/>
          </p:cNvPicPr>
          <p:nvPr/>
        </p:nvPicPr>
        <p:blipFill>
          <a:blip r:embed="rId13"/>
          <a:srcRect/>
          <a:stretch>
            <a:fillRect/>
          </a:stretch>
        </p:blipFill>
        <p:spPr bwMode="auto">
          <a:xfrm>
            <a:off x="0" y="0"/>
            <a:ext cx="9144000" cy="436563"/>
          </a:xfrm>
          <a:prstGeom prst="rect">
            <a:avLst/>
          </a:prstGeom>
          <a:noFill/>
          <a:ln w="9525">
            <a:noFill/>
            <a:miter lim="800000"/>
            <a:headEnd/>
            <a:tailEnd/>
          </a:ln>
        </p:spPr>
      </p:pic>
      <p:pic>
        <p:nvPicPr>
          <p:cNvPr id="6" name="Picture 5" descr="FTA_footer-01_edit.png"/>
          <p:cNvPicPr>
            <a:picLocks noChangeAspect="1"/>
          </p:cNvPicPr>
          <p:nvPr/>
        </p:nvPicPr>
        <p:blipFill>
          <a:blip r:embed="rId14"/>
          <a:stretch>
            <a:fillRect/>
          </a:stretch>
        </p:blipFill>
        <p:spPr>
          <a:xfrm>
            <a:off x="0" y="6176219"/>
            <a:ext cx="9144000" cy="694481"/>
          </a:xfrm>
          <a:prstGeom prst="rect">
            <a:avLst/>
          </a:prstGeom>
        </p:spPr>
      </p:pic>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ctr" rtl="0" eaLnBrk="1" fontAlgn="base" hangingPunct="1">
        <a:spcBef>
          <a:spcPct val="0"/>
        </a:spcBef>
        <a:spcAft>
          <a:spcPct val="0"/>
        </a:spcAft>
        <a:defRPr sz="4400" kern="1200">
          <a:solidFill>
            <a:srgbClr val="395B74"/>
          </a:solidFill>
          <a:latin typeface="Raavi" pitchFamily="34" charset="0"/>
          <a:ea typeface="ＭＳ Ｐゴシック" charset="-128"/>
          <a:cs typeface="Raavi" pitchFamily="34" charset="0"/>
        </a:defRPr>
      </a:lvl1pPr>
      <a:lvl2pPr algn="ctr" rtl="0" eaLnBrk="1" fontAlgn="base" hangingPunct="1">
        <a:spcBef>
          <a:spcPct val="0"/>
        </a:spcBef>
        <a:spcAft>
          <a:spcPct val="0"/>
        </a:spcAft>
        <a:defRPr sz="4400">
          <a:solidFill>
            <a:schemeClr val="tx1"/>
          </a:solidFill>
          <a:latin typeface="Calibri" charset="0"/>
          <a:ea typeface="ＭＳ Ｐゴシック" charset="-128"/>
        </a:defRPr>
      </a:lvl2pPr>
      <a:lvl3pPr algn="ctr" rtl="0" eaLnBrk="1" fontAlgn="base" hangingPunct="1">
        <a:spcBef>
          <a:spcPct val="0"/>
        </a:spcBef>
        <a:spcAft>
          <a:spcPct val="0"/>
        </a:spcAft>
        <a:defRPr sz="4400">
          <a:solidFill>
            <a:schemeClr val="tx1"/>
          </a:solidFill>
          <a:latin typeface="Calibri" charset="0"/>
          <a:ea typeface="ＭＳ Ｐゴシック" charset="-128"/>
        </a:defRPr>
      </a:lvl3pPr>
      <a:lvl4pPr algn="ctr" rtl="0" eaLnBrk="1" fontAlgn="base" hangingPunct="1">
        <a:spcBef>
          <a:spcPct val="0"/>
        </a:spcBef>
        <a:spcAft>
          <a:spcPct val="0"/>
        </a:spcAft>
        <a:defRPr sz="4400">
          <a:solidFill>
            <a:schemeClr val="tx1"/>
          </a:solidFill>
          <a:latin typeface="Calibri" charset="0"/>
          <a:ea typeface="ＭＳ Ｐゴシック" charset="-128"/>
        </a:defRPr>
      </a:lvl4pPr>
      <a:lvl5pPr algn="ctr" rtl="0" eaLnBrk="1" fontAlgn="base" hangingPunct="1">
        <a:spcBef>
          <a:spcPct val="0"/>
        </a:spcBef>
        <a:spcAft>
          <a:spcPct val="0"/>
        </a:spcAft>
        <a:defRPr sz="4400">
          <a:solidFill>
            <a:schemeClr val="tx1"/>
          </a:solidFill>
          <a:latin typeface="Calibri" charset="0"/>
          <a:ea typeface="ＭＳ Ｐゴシック" charset="-128"/>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Gill Sans MT" pitchFamily="34" charset="0"/>
          <a:ea typeface="ＭＳ Ｐゴシック" charset="-128"/>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Gill Sans MT" pitchFamily="34" charset="0"/>
          <a:ea typeface="ＭＳ Ｐゴシック" charset="-128"/>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Gill Sans MT" pitchFamily="34" charset="0"/>
          <a:ea typeface="ＭＳ Ｐゴシック" charset="-128"/>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Gill Sans MT" pitchFamily="34" charset="0"/>
          <a:ea typeface="ＭＳ Ｐゴシック" charset="-128"/>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Gill Sans MT" pitchFamily="34" charset="0"/>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TA_slide3_edit-01.png"/>
          <p:cNvPicPr>
            <a:picLocks noChangeAspect="1"/>
          </p:cNvPicPr>
          <p:nvPr/>
        </p:nvPicPr>
        <p:blipFill>
          <a:blip r:embed="rId2"/>
          <a:stretch>
            <a:fillRect/>
          </a:stretch>
        </p:blipFill>
        <p:spPr>
          <a:xfrm>
            <a:off x="0" y="0"/>
            <a:ext cx="9142572" cy="6858000"/>
          </a:xfrm>
          <a:prstGeom prst="rect">
            <a:avLst/>
          </a:prstGeom>
        </p:spPr>
      </p:pic>
      <p:sp>
        <p:nvSpPr>
          <p:cNvPr id="2" name="Title 1"/>
          <p:cNvSpPr>
            <a:spLocks noGrp="1"/>
          </p:cNvSpPr>
          <p:nvPr>
            <p:ph type="ctrTitle"/>
          </p:nvPr>
        </p:nvSpPr>
        <p:spPr>
          <a:xfrm>
            <a:off x="2398713" y="2357438"/>
            <a:ext cx="4395787" cy="3059112"/>
          </a:xfrm>
        </p:spPr>
        <p:txBody>
          <a:bodyPr rtlCol="0" anchor="t">
            <a:normAutofit fontScale="90000"/>
          </a:bodyPr>
          <a:lstStyle/>
          <a:p>
            <a:pPr algn="r" fontAlgn="auto">
              <a:spcAft>
                <a:spcPts val="0"/>
              </a:spcAft>
              <a:defRPr/>
            </a:pPr>
            <a:r>
              <a:rPr lang="en-US" sz="3200" dirty="0">
                <a:solidFill>
                  <a:srgbClr val="385B74"/>
                </a:solidFill>
                <a:ea typeface="+mj-ea"/>
              </a:rPr>
              <a:t>Accessible Route</a:t>
            </a:r>
            <a:r>
              <a:rPr lang="en-US" sz="3200" dirty="0" smtClean="0">
                <a:solidFill>
                  <a:srgbClr val="385B74"/>
                </a:solidFill>
                <a:ea typeface="+mj-ea"/>
              </a:rPr>
              <a:t>/</a:t>
            </a:r>
            <a:br>
              <a:rPr lang="en-US" sz="3200" dirty="0" smtClean="0">
                <a:solidFill>
                  <a:srgbClr val="385B74"/>
                </a:solidFill>
                <a:ea typeface="+mj-ea"/>
              </a:rPr>
            </a:br>
            <a:r>
              <a:rPr lang="en-US" sz="3200" dirty="0" smtClean="0">
                <a:solidFill>
                  <a:srgbClr val="385B74"/>
                </a:solidFill>
                <a:ea typeface="+mj-ea"/>
              </a:rPr>
              <a:t>Path </a:t>
            </a:r>
            <a:r>
              <a:rPr lang="en-US" sz="3200" dirty="0">
                <a:solidFill>
                  <a:srgbClr val="385B74"/>
                </a:solidFill>
                <a:ea typeface="+mj-ea"/>
              </a:rPr>
              <a:t>of </a:t>
            </a:r>
            <a:r>
              <a:rPr lang="en-US" sz="3200" dirty="0" smtClean="0">
                <a:solidFill>
                  <a:srgbClr val="385B74"/>
                </a:solidFill>
                <a:ea typeface="+mj-ea"/>
              </a:rPr>
              <a:t>Travel</a:t>
            </a:r>
            <a:br>
              <a:rPr lang="en-US" sz="3200" dirty="0" smtClean="0">
                <a:solidFill>
                  <a:srgbClr val="385B74"/>
                </a:solidFill>
                <a:ea typeface="+mj-ea"/>
              </a:rPr>
            </a:br>
            <a:r>
              <a:rPr lang="en-US" sz="2200" dirty="0" smtClean="0">
                <a:solidFill>
                  <a:srgbClr val="385B74"/>
                </a:solidFill>
                <a:ea typeface="+mj-ea"/>
              </a:rPr>
              <a:t>Under </a:t>
            </a:r>
            <a:r>
              <a:rPr lang="en-US" sz="2200" dirty="0">
                <a:solidFill>
                  <a:srgbClr val="385B74"/>
                </a:solidFill>
                <a:ea typeface="+mj-ea"/>
              </a:rPr>
              <a:t>DOT ADA </a:t>
            </a:r>
            <a:r>
              <a:rPr lang="en-US" sz="2200" dirty="0" smtClean="0">
                <a:solidFill>
                  <a:srgbClr val="385B74"/>
                </a:solidFill>
                <a:ea typeface="+mj-ea"/>
              </a:rPr>
              <a:t>Regulations</a:t>
            </a:r>
            <a:br>
              <a:rPr lang="en-US" sz="2200" dirty="0" smtClean="0">
                <a:solidFill>
                  <a:srgbClr val="385B74"/>
                </a:solidFill>
                <a:ea typeface="+mj-ea"/>
              </a:rPr>
            </a:br>
            <a:r>
              <a:rPr lang="en-US" sz="3200" dirty="0" smtClean="0">
                <a:solidFill>
                  <a:srgbClr val="385B74"/>
                </a:solidFill>
                <a:latin typeface="Raavi" pitchFamily="34" charset="0"/>
                <a:ea typeface="+mj-ea"/>
                <a:cs typeface="Raavi" pitchFamily="34" charset="0"/>
              </a:rPr>
              <a:t/>
            </a:r>
            <a:br>
              <a:rPr lang="en-US" sz="3200" dirty="0" smtClean="0">
                <a:solidFill>
                  <a:srgbClr val="385B74"/>
                </a:solidFill>
                <a:latin typeface="Raavi" pitchFamily="34" charset="0"/>
                <a:ea typeface="+mj-ea"/>
                <a:cs typeface="Raavi" pitchFamily="34" charset="0"/>
              </a:rPr>
            </a:br>
            <a:r>
              <a:rPr lang="en-US" sz="3200" dirty="0" smtClean="0">
                <a:solidFill>
                  <a:srgbClr val="385B74"/>
                </a:solidFill>
                <a:latin typeface="Raavi" pitchFamily="34" charset="0"/>
                <a:ea typeface="+mj-ea"/>
                <a:cs typeface="Raavi" pitchFamily="34" charset="0"/>
              </a:rPr>
              <a:t>November 7, 2013</a:t>
            </a:r>
            <a:r>
              <a:rPr lang="en-US" sz="2500" dirty="0" smtClean="0">
                <a:latin typeface="Raavi" pitchFamily="34" charset="0"/>
                <a:ea typeface="+mj-ea"/>
                <a:cs typeface="Raavi" pitchFamily="34" charset="0"/>
              </a:rPr>
              <a:t/>
            </a:r>
            <a:br>
              <a:rPr lang="en-US" sz="2500" dirty="0" smtClean="0">
                <a:latin typeface="Raavi" pitchFamily="34" charset="0"/>
                <a:ea typeface="+mj-ea"/>
                <a:cs typeface="Raavi" pitchFamily="34" charset="0"/>
              </a:rPr>
            </a:br>
            <a:r>
              <a:rPr lang="en-US" sz="2400" dirty="0" smtClean="0">
                <a:latin typeface="Helvetica Neue"/>
                <a:ea typeface="+mj-ea"/>
              </a:rPr>
              <a:t/>
            </a:r>
            <a:br>
              <a:rPr lang="en-US" sz="2400" dirty="0" smtClean="0">
                <a:latin typeface="Helvetica Neue"/>
                <a:ea typeface="+mj-ea"/>
              </a:rPr>
            </a:br>
            <a:r>
              <a:rPr lang="en-US" sz="2200" dirty="0" smtClean="0">
                <a:solidFill>
                  <a:schemeClr val="tx1"/>
                </a:solidFill>
                <a:latin typeface="Gill Sans MT" pitchFamily="34" charset="0"/>
                <a:ea typeface="+mj-ea"/>
              </a:rPr>
              <a:t>John Day</a:t>
            </a:r>
            <a:r>
              <a:rPr lang="en-US" sz="2000" dirty="0" smtClean="0">
                <a:solidFill>
                  <a:schemeClr val="tx1"/>
                </a:solidFill>
                <a:latin typeface="Gill Sans MT" pitchFamily="34" charset="0"/>
                <a:ea typeface="+mj-ea"/>
              </a:rPr>
              <a:t/>
            </a:r>
            <a:br>
              <a:rPr lang="en-US" sz="2000" dirty="0" smtClean="0">
                <a:solidFill>
                  <a:schemeClr val="tx1"/>
                </a:solidFill>
                <a:latin typeface="Gill Sans MT" pitchFamily="34" charset="0"/>
                <a:ea typeface="+mj-ea"/>
              </a:rPr>
            </a:br>
            <a:r>
              <a:rPr lang="en-US" sz="1900" dirty="0" smtClean="0">
                <a:solidFill>
                  <a:schemeClr val="tx1"/>
                </a:solidFill>
                <a:latin typeface="Gill Sans MT" pitchFamily="34" charset="0"/>
                <a:ea typeface="+mj-ea"/>
              </a:rPr>
              <a:t>ADA Team Leader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Requirements for Facilities</a:t>
            </a:r>
          </a:p>
        </p:txBody>
      </p:sp>
      <p:sp>
        <p:nvSpPr>
          <p:cNvPr id="3" name="Content Placeholder 2"/>
          <p:cNvSpPr>
            <a:spLocks noGrp="1"/>
          </p:cNvSpPr>
          <p:nvPr>
            <p:ph idx="1"/>
          </p:nvPr>
        </p:nvSpPr>
        <p:spPr/>
        <p:txBody>
          <a:bodyPr/>
          <a:lstStyle/>
          <a:p>
            <a:pPr marL="0" indent="0" algn="ctr">
              <a:buNone/>
            </a:pPr>
            <a:r>
              <a:rPr lang="en-US" dirty="0"/>
              <a:t>ADA MYTHBUSTERS</a:t>
            </a:r>
          </a:p>
          <a:p>
            <a:r>
              <a:rPr lang="en-US" sz="2800" dirty="0"/>
              <a:t>Myth:  “We’re using our own funds, so we don’t have to worry about ADA regulations.”</a:t>
            </a:r>
          </a:p>
          <a:p>
            <a:r>
              <a:rPr lang="en-US" sz="2800" dirty="0"/>
              <a:t>Facts:  ADA requirements – and DOT  ADA regulations – apply regardless of Federal funding</a:t>
            </a:r>
          </a:p>
          <a:p>
            <a:pPr lvl="1"/>
            <a:r>
              <a:rPr lang="en-US" dirty="0" smtClean="0"/>
              <a:t>Compliance </a:t>
            </a:r>
            <a:r>
              <a:rPr lang="en-US" dirty="0"/>
              <a:t>is a </a:t>
            </a:r>
            <a:r>
              <a:rPr lang="en-US" i="1" dirty="0"/>
              <a:t>condition of eligibility</a:t>
            </a:r>
            <a:r>
              <a:rPr lang="en-US" dirty="0"/>
              <a:t> for Federal funding</a:t>
            </a:r>
          </a:p>
          <a:p>
            <a:pPr lvl="1"/>
            <a:r>
              <a:rPr lang="en-US" dirty="0"/>
              <a:t>No FTA funding means no FTA oversight – but compliance is still required</a:t>
            </a: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10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340" y="2011363"/>
            <a:ext cx="4114800" cy="4114800"/>
          </a:xfrm>
          <a:prstGeom prst="rect">
            <a:avLst/>
          </a:prstGeom>
        </p:spPr>
      </p:pic>
    </p:spTree>
    <p:extLst>
      <p:ext uri="{BB962C8B-B14F-4D97-AF65-F5344CB8AC3E}">
        <p14:creationId xmlns:p14="http://schemas.microsoft.com/office/powerpoint/2010/main" val="3288268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Construction</a:t>
            </a:r>
          </a:p>
        </p:txBody>
      </p:sp>
      <p:sp>
        <p:nvSpPr>
          <p:cNvPr id="3" name="Content Placeholder 2"/>
          <p:cNvSpPr>
            <a:spLocks noGrp="1"/>
          </p:cNvSpPr>
          <p:nvPr>
            <p:ph idx="1"/>
          </p:nvPr>
        </p:nvSpPr>
        <p:spPr/>
        <p:txBody>
          <a:bodyPr/>
          <a:lstStyle/>
          <a:p>
            <a:r>
              <a:rPr lang="en-US" dirty="0">
                <a:solidFill>
                  <a:srgbClr val="000000"/>
                </a:solidFill>
              </a:rPr>
              <a:t>Differences in DOT Standards</a:t>
            </a:r>
          </a:p>
          <a:p>
            <a:pPr lvl="1"/>
            <a:r>
              <a:rPr lang="en-US" dirty="0">
                <a:solidFill>
                  <a:srgbClr val="000000"/>
                </a:solidFill>
              </a:rPr>
              <a:t>Minimize </a:t>
            </a:r>
            <a:r>
              <a:rPr lang="en-US" dirty="0" smtClean="0">
                <a:solidFill>
                  <a:srgbClr val="000000"/>
                </a:solidFill>
              </a:rPr>
              <a:t>accessible route/path </a:t>
            </a:r>
            <a:r>
              <a:rPr lang="en-US" dirty="0">
                <a:solidFill>
                  <a:srgbClr val="000000"/>
                </a:solidFill>
              </a:rPr>
              <a:t>of travel</a:t>
            </a:r>
          </a:p>
          <a:p>
            <a:pPr lvl="1"/>
            <a:r>
              <a:rPr lang="en-US" dirty="0">
                <a:solidFill>
                  <a:srgbClr val="000000"/>
                </a:solidFill>
              </a:rPr>
              <a:t>Detectable warnings at curb ramps</a:t>
            </a:r>
          </a:p>
          <a:p>
            <a:r>
              <a:rPr lang="en-US" dirty="0">
                <a:solidFill>
                  <a:srgbClr val="000000"/>
                </a:solidFill>
              </a:rPr>
              <a:t>Different from 1991 Standards</a:t>
            </a:r>
          </a:p>
          <a:p>
            <a:pPr lvl="1"/>
            <a:r>
              <a:rPr lang="en-US" dirty="0">
                <a:solidFill>
                  <a:srgbClr val="000000"/>
                </a:solidFill>
              </a:rPr>
              <a:t>60% of entrances must be accessible</a:t>
            </a:r>
          </a:p>
          <a:p>
            <a:pPr lvl="2"/>
            <a:r>
              <a:rPr lang="en-US" dirty="0">
                <a:solidFill>
                  <a:srgbClr val="000000"/>
                </a:solidFill>
              </a:rPr>
              <a:t>Formerly 50%</a:t>
            </a:r>
          </a:p>
          <a:p>
            <a:pPr lvl="2"/>
            <a:r>
              <a:rPr lang="en-US" dirty="0">
                <a:solidFill>
                  <a:srgbClr val="000000"/>
                </a:solidFill>
              </a:rPr>
              <a:t>One of two entrances is not </a:t>
            </a:r>
            <a:r>
              <a:rPr lang="en-US" dirty="0" smtClean="0">
                <a:solidFill>
                  <a:srgbClr val="000000"/>
                </a:solidFill>
              </a:rPr>
              <a:t>60</a:t>
            </a:r>
            <a:r>
              <a:rPr lang="en-US" dirty="0">
                <a:solidFill>
                  <a:srgbClr val="000000"/>
                </a:solidFill>
              </a:rPr>
              <a:t>%</a:t>
            </a:r>
          </a:p>
          <a:p>
            <a:endParaRPr lang="en-US" dirty="0">
              <a:solidFill>
                <a:srgbClr val="000000"/>
              </a:solidFill>
            </a:endParaRPr>
          </a:p>
        </p:txBody>
      </p:sp>
      <p:sp>
        <p:nvSpPr>
          <p:cNvPr id="4" name="Slide Number Placeholder 3"/>
          <p:cNvSpPr>
            <a:spLocks noGrp="1"/>
          </p:cNvSpPr>
          <p:nvPr>
            <p:ph type="sldNum" sz="quarter" idx="12"/>
          </p:nvPr>
        </p:nvSpPr>
        <p:spPr/>
        <p:txBody>
          <a:bodyPr/>
          <a:lstStyle/>
          <a:p>
            <a:fld id="{1F2646B2-07B8-4A55-877A-153D84ACCCD9}" type="slidenum">
              <a:rPr lang="en-US" smtClean="0"/>
              <a:pPr/>
              <a:t>11</a:t>
            </a:fld>
            <a:endParaRPr lang="en-US" dirty="0"/>
          </a:p>
        </p:txBody>
      </p:sp>
    </p:spTree>
    <p:extLst>
      <p:ext uri="{BB962C8B-B14F-4D97-AF65-F5344CB8AC3E}">
        <p14:creationId xmlns:p14="http://schemas.microsoft.com/office/powerpoint/2010/main" val="3106343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Construction</a:t>
            </a:r>
          </a:p>
        </p:txBody>
      </p:sp>
      <p:sp>
        <p:nvSpPr>
          <p:cNvPr id="3" name="Content Placeholder 2"/>
          <p:cNvSpPr>
            <a:spLocks noGrp="1"/>
          </p:cNvSpPr>
          <p:nvPr>
            <p:ph idx="1"/>
          </p:nvPr>
        </p:nvSpPr>
        <p:spPr/>
        <p:txBody>
          <a:bodyPr/>
          <a:lstStyle/>
          <a:p>
            <a:r>
              <a:rPr lang="en-US" sz="2800" dirty="0">
                <a:solidFill>
                  <a:srgbClr val="000000"/>
                </a:solidFill>
              </a:rPr>
              <a:t>Minimize </a:t>
            </a:r>
            <a:r>
              <a:rPr lang="en-US" sz="2800" dirty="0" smtClean="0">
                <a:solidFill>
                  <a:srgbClr val="000000"/>
                </a:solidFill>
              </a:rPr>
              <a:t>accessible route/path </a:t>
            </a:r>
            <a:r>
              <a:rPr lang="en-US" sz="2800" dirty="0">
                <a:solidFill>
                  <a:srgbClr val="000000"/>
                </a:solidFill>
              </a:rPr>
              <a:t>of travel</a:t>
            </a:r>
          </a:p>
          <a:p>
            <a:pPr lvl="1"/>
            <a:r>
              <a:rPr lang="en-US" sz="2400" dirty="0" smtClean="0">
                <a:solidFill>
                  <a:srgbClr val="000000"/>
                </a:solidFill>
              </a:rPr>
              <a:t>“Elements </a:t>
            </a:r>
            <a:r>
              <a:rPr lang="en-US" sz="2400" dirty="0">
                <a:solidFill>
                  <a:srgbClr val="000000"/>
                </a:solidFill>
              </a:rPr>
              <a:t>such as ramps, elevators, or other circulation devices, fare vending or other ticketing areas, and fare collection areas shall be placed to minimize the distance which wheelchair users and other persons who cannot negotiate steps may have to travel compared to the general public</a:t>
            </a:r>
            <a:r>
              <a:rPr lang="en-US" sz="2400" dirty="0" smtClean="0">
                <a:solidFill>
                  <a:srgbClr val="000000"/>
                </a:solidFill>
              </a:rPr>
              <a:t>.” </a:t>
            </a:r>
            <a:r>
              <a:rPr lang="en-US" sz="2400" dirty="0">
                <a:solidFill>
                  <a:srgbClr val="000000"/>
                </a:solidFill>
              </a:rPr>
              <a:t>[DOT Standards, Section 206.3</a:t>
            </a:r>
            <a:r>
              <a:rPr lang="en-US" sz="2400" dirty="0" smtClean="0">
                <a:solidFill>
                  <a:srgbClr val="000000"/>
                </a:solidFill>
              </a:rPr>
              <a:t>]</a:t>
            </a:r>
          </a:p>
          <a:p>
            <a:pPr marL="457200" lvl="1" indent="0">
              <a:buNone/>
            </a:pPr>
            <a:endParaRPr lang="en-US" sz="2400" dirty="0">
              <a:solidFill>
                <a:srgbClr val="000000"/>
              </a:solidFill>
            </a:endParaRPr>
          </a:p>
          <a:p>
            <a:r>
              <a:rPr lang="en-US" sz="2800" dirty="0" smtClean="0">
                <a:solidFill>
                  <a:srgbClr val="000000"/>
                </a:solidFill>
              </a:rPr>
              <a:t>May </a:t>
            </a:r>
            <a:r>
              <a:rPr lang="en-US" sz="2800" dirty="0">
                <a:solidFill>
                  <a:srgbClr val="000000"/>
                </a:solidFill>
              </a:rPr>
              <a:t>affect how station is designed</a:t>
            </a:r>
          </a:p>
          <a:p>
            <a:r>
              <a:rPr lang="en-US" sz="2800" dirty="0">
                <a:solidFill>
                  <a:srgbClr val="000000"/>
                </a:solidFill>
              </a:rPr>
              <a:t>May require elevators in lieu of ramps</a:t>
            </a:r>
          </a:p>
          <a:p>
            <a:pPr marL="0" indent="0">
              <a:buNone/>
            </a:pPr>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12</a:t>
            </a:fld>
            <a:endParaRPr lang="en-US" dirty="0"/>
          </a:p>
        </p:txBody>
      </p:sp>
    </p:spTree>
    <p:extLst>
      <p:ext uri="{BB962C8B-B14F-4D97-AF65-F5344CB8AC3E}">
        <p14:creationId xmlns:p14="http://schemas.microsoft.com/office/powerpoint/2010/main" val="2017558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Construction</a:t>
            </a:r>
          </a:p>
        </p:txBody>
      </p:sp>
      <p:sp>
        <p:nvSpPr>
          <p:cNvPr id="3" name="Content Placeholder 2"/>
          <p:cNvSpPr>
            <a:spLocks noGrp="1"/>
          </p:cNvSpPr>
          <p:nvPr>
            <p:ph idx="1"/>
          </p:nvPr>
        </p:nvSpPr>
        <p:spPr/>
        <p:txBody>
          <a:bodyPr/>
          <a:lstStyle/>
          <a:p>
            <a:r>
              <a:rPr lang="en-US" sz="2800" dirty="0">
                <a:solidFill>
                  <a:srgbClr val="000000"/>
                </a:solidFill>
              </a:rPr>
              <a:t>Path of travel not minimized:</a:t>
            </a:r>
          </a:p>
          <a:p>
            <a:endParaRPr lang="en-US" dirty="0">
              <a:solidFill>
                <a:srgbClr val="000000"/>
              </a:solidFill>
            </a:endParaRPr>
          </a:p>
        </p:txBody>
      </p:sp>
      <p:sp>
        <p:nvSpPr>
          <p:cNvPr id="4" name="Slide Number Placeholder 3"/>
          <p:cNvSpPr>
            <a:spLocks noGrp="1"/>
          </p:cNvSpPr>
          <p:nvPr>
            <p:ph type="sldNum" sz="quarter" idx="12"/>
          </p:nvPr>
        </p:nvSpPr>
        <p:spPr/>
        <p:txBody>
          <a:bodyPr/>
          <a:lstStyle/>
          <a:p>
            <a:fld id="{1F2646B2-07B8-4A55-877A-153D84ACCCD9}" type="slidenum">
              <a:rPr lang="en-US" smtClean="0"/>
              <a:pPr/>
              <a:t>13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061" y="2146653"/>
            <a:ext cx="6347460" cy="3924392"/>
          </a:xfrm>
          <a:prstGeom prst="rect">
            <a:avLst/>
          </a:prstGeom>
          <a:ln>
            <a:solidFill>
              <a:schemeClr val="accent1"/>
            </a:solidFill>
          </a:ln>
        </p:spPr>
      </p:pic>
    </p:spTree>
    <p:extLst>
      <p:ext uri="{BB962C8B-B14F-4D97-AF65-F5344CB8AC3E}">
        <p14:creationId xmlns:p14="http://schemas.microsoft.com/office/powerpoint/2010/main" val="3273859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Construction</a:t>
            </a:r>
          </a:p>
        </p:txBody>
      </p:sp>
      <p:sp>
        <p:nvSpPr>
          <p:cNvPr id="3" name="Content Placeholder 2"/>
          <p:cNvSpPr>
            <a:spLocks noGrp="1"/>
          </p:cNvSpPr>
          <p:nvPr>
            <p:ph idx="1"/>
          </p:nvPr>
        </p:nvSpPr>
        <p:spPr/>
        <p:txBody>
          <a:bodyPr/>
          <a:lstStyle/>
          <a:p>
            <a:r>
              <a:rPr lang="en-US" sz="2800" dirty="0">
                <a:solidFill>
                  <a:srgbClr val="000000"/>
                </a:solidFill>
              </a:rPr>
              <a:t>Path of travel not minimized:</a:t>
            </a:r>
          </a:p>
          <a:p>
            <a:endParaRPr lang="en-US" dirty="0">
              <a:solidFill>
                <a:srgbClr val="000000"/>
              </a:solidFill>
            </a:endParaRPr>
          </a:p>
        </p:txBody>
      </p:sp>
      <p:sp>
        <p:nvSpPr>
          <p:cNvPr id="4" name="Slide Number Placeholder 3"/>
          <p:cNvSpPr>
            <a:spLocks noGrp="1"/>
          </p:cNvSpPr>
          <p:nvPr>
            <p:ph type="sldNum" sz="quarter" idx="12"/>
          </p:nvPr>
        </p:nvSpPr>
        <p:spPr/>
        <p:txBody>
          <a:bodyPr/>
          <a:lstStyle/>
          <a:p>
            <a:fld id="{1F2646B2-07B8-4A55-877A-153D84ACCCD9}" type="slidenum">
              <a:rPr lang="en-US" smtClean="0"/>
              <a:pPr/>
              <a:t>14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19" y="2122839"/>
            <a:ext cx="6476350" cy="4003323"/>
          </a:xfrm>
          <a:prstGeom prst="rect">
            <a:avLst/>
          </a:prstGeom>
        </p:spPr>
      </p:pic>
    </p:spTree>
    <p:extLst>
      <p:ext uri="{BB962C8B-B14F-4D97-AF65-F5344CB8AC3E}">
        <p14:creationId xmlns:p14="http://schemas.microsoft.com/office/powerpoint/2010/main" val="1505421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Construction</a:t>
            </a:r>
          </a:p>
        </p:txBody>
      </p:sp>
      <p:sp>
        <p:nvSpPr>
          <p:cNvPr id="3" name="Content Placeholder 2"/>
          <p:cNvSpPr>
            <a:spLocks noGrp="1"/>
          </p:cNvSpPr>
          <p:nvPr>
            <p:ph idx="1"/>
          </p:nvPr>
        </p:nvSpPr>
        <p:spPr>
          <a:xfrm>
            <a:off x="457200" y="1257300"/>
            <a:ext cx="8229600" cy="4525963"/>
          </a:xfrm>
        </p:spPr>
        <p:txBody>
          <a:bodyPr/>
          <a:lstStyle/>
          <a:p>
            <a:r>
              <a:rPr lang="en-US" sz="2400" dirty="0">
                <a:solidFill>
                  <a:srgbClr val="000000"/>
                </a:solidFill>
              </a:rPr>
              <a:t>Reaction to </a:t>
            </a:r>
            <a:r>
              <a:rPr lang="en-US" sz="2400" dirty="0" smtClean="0">
                <a:solidFill>
                  <a:srgbClr val="000000"/>
                </a:solidFill>
              </a:rPr>
              <a:t>South Attleboro (MA) Station (c. 1989)</a:t>
            </a:r>
            <a:endParaRPr lang="en-US" sz="2400" dirty="0">
              <a:solidFill>
                <a:srgbClr val="000000"/>
              </a:solidFill>
            </a:endParaRP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15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 y="1787744"/>
            <a:ext cx="6271260" cy="415380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Construction</a:t>
            </a:r>
          </a:p>
        </p:txBody>
      </p:sp>
      <p:sp>
        <p:nvSpPr>
          <p:cNvPr id="3" name="Content Placeholder 2"/>
          <p:cNvSpPr>
            <a:spLocks noGrp="1"/>
          </p:cNvSpPr>
          <p:nvPr>
            <p:ph idx="1"/>
          </p:nvPr>
        </p:nvSpPr>
        <p:spPr>
          <a:xfrm>
            <a:off x="457200" y="1257300"/>
            <a:ext cx="8229600" cy="4525963"/>
          </a:xfrm>
        </p:spPr>
        <p:txBody>
          <a:bodyPr/>
          <a:lstStyle/>
          <a:p>
            <a:r>
              <a:rPr lang="en-US" sz="2000" dirty="0">
                <a:solidFill>
                  <a:srgbClr val="000000"/>
                </a:solidFill>
              </a:rPr>
              <a:t>Reaction to South Attleboro (MA) </a:t>
            </a:r>
            <a:r>
              <a:rPr lang="en-US" sz="2000" dirty="0" smtClean="0">
                <a:solidFill>
                  <a:srgbClr val="000000"/>
                </a:solidFill>
              </a:rPr>
              <a:t>Station (c. 1989)</a:t>
            </a:r>
            <a:endParaRPr lang="en-US" sz="2000" dirty="0">
              <a:solidFill>
                <a:srgbClr val="000000"/>
              </a:solidFill>
            </a:endParaRPr>
          </a:p>
        </p:txBody>
      </p:sp>
      <p:sp>
        <p:nvSpPr>
          <p:cNvPr id="4" name="Slide Number Placeholder 3"/>
          <p:cNvSpPr>
            <a:spLocks noGrp="1"/>
          </p:cNvSpPr>
          <p:nvPr>
            <p:ph type="sldNum" sz="quarter" idx="12"/>
          </p:nvPr>
        </p:nvSpPr>
        <p:spPr/>
        <p:txBody>
          <a:bodyPr/>
          <a:lstStyle/>
          <a:p>
            <a:fld id="{1F2646B2-07B8-4A55-877A-153D84ACCCD9}" type="slidenum">
              <a:rPr lang="en-US" smtClean="0"/>
              <a:pPr/>
              <a:t>16</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499" y="1721803"/>
            <a:ext cx="5947765" cy="3939540"/>
          </a:xfrm>
          <a:prstGeom prst="rect">
            <a:avLst/>
          </a:prstGeom>
        </p:spPr>
      </p:pic>
    </p:spTree>
    <p:extLst>
      <p:ext uri="{BB962C8B-B14F-4D97-AF65-F5344CB8AC3E}">
        <p14:creationId xmlns:p14="http://schemas.microsoft.com/office/powerpoint/2010/main" val="851195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Construction</a:t>
            </a:r>
          </a:p>
        </p:txBody>
      </p:sp>
      <p:sp>
        <p:nvSpPr>
          <p:cNvPr id="3" name="Content Placeholder 2"/>
          <p:cNvSpPr>
            <a:spLocks noGrp="1"/>
          </p:cNvSpPr>
          <p:nvPr>
            <p:ph idx="1"/>
          </p:nvPr>
        </p:nvSpPr>
        <p:spPr>
          <a:xfrm>
            <a:off x="457200" y="1257300"/>
            <a:ext cx="8229600" cy="4525963"/>
          </a:xfrm>
        </p:spPr>
        <p:txBody>
          <a:bodyPr/>
          <a:lstStyle/>
          <a:p>
            <a:pPr marL="0" indent="0" algn="ctr">
              <a:buNone/>
            </a:pPr>
            <a:r>
              <a:rPr lang="en-US" sz="2000" dirty="0" smtClean="0">
                <a:solidFill>
                  <a:srgbClr val="000000"/>
                </a:solidFill>
              </a:rPr>
              <a:t>Ramps and Stairs Coexisting Peacefully</a:t>
            </a:r>
            <a:endParaRPr lang="en-US" sz="2000" dirty="0">
              <a:solidFill>
                <a:srgbClr val="000000"/>
              </a:solidFill>
            </a:endParaRPr>
          </a:p>
        </p:txBody>
      </p:sp>
      <p:sp>
        <p:nvSpPr>
          <p:cNvPr id="4" name="Slide Number Placeholder 3"/>
          <p:cNvSpPr>
            <a:spLocks noGrp="1"/>
          </p:cNvSpPr>
          <p:nvPr>
            <p:ph type="sldNum" sz="quarter" idx="12"/>
          </p:nvPr>
        </p:nvSpPr>
        <p:spPr/>
        <p:txBody>
          <a:bodyPr/>
          <a:lstStyle/>
          <a:p>
            <a:fld id="{1F2646B2-07B8-4A55-877A-153D84ACCCD9}" type="slidenum">
              <a:rPr lang="en-US" smtClean="0"/>
              <a:pPr/>
              <a:t>17</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980" y="1760537"/>
            <a:ext cx="5638800" cy="4229100"/>
          </a:xfrm>
          <a:prstGeom prst="rect">
            <a:avLst/>
          </a:prstGeom>
        </p:spPr>
      </p:pic>
    </p:spTree>
    <p:extLst>
      <p:ext uri="{BB962C8B-B14F-4D97-AF65-F5344CB8AC3E}">
        <p14:creationId xmlns:p14="http://schemas.microsoft.com/office/powerpoint/2010/main" val="2368472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Construction</a:t>
            </a:r>
          </a:p>
        </p:txBody>
      </p:sp>
      <p:sp>
        <p:nvSpPr>
          <p:cNvPr id="3" name="Content Placeholder 2"/>
          <p:cNvSpPr>
            <a:spLocks noGrp="1"/>
          </p:cNvSpPr>
          <p:nvPr>
            <p:ph idx="1"/>
          </p:nvPr>
        </p:nvSpPr>
        <p:spPr/>
        <p:txBody>
          <a:bodyPr/>
          <a:lstStyle/>
          <a:p>
            <a:r>
              <a:rPr lang="en-US" dirty="0">
                <a:solidFill>
                  <a:srgbClr val="000000"/>
                </a:solidFill>
              </a:rPr>
              <a:t>Detectable warnings at curb ramps</a:t>
            </a:r>
          </a:p>
          <a:p>
            <a:pPr marL="0" indent="0">
              <a:buNone/>
            </a:pP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F2646B2-07B8-4A55-877A-153D84ACCCD9}" type="slidenum">
              <a:rPr lang="en-US" smtClean="0"/>
              <a:pPr/>
              <a:t>18</a:t>
            </a:fld>
            <a:endParaRPr lang="en-US" dirty="0"/>
          </a:p>
        </p:txBody>
      </p:sp>
      <p:sp>
        <p:nvSpPr>
          <p:cNvPr id="5" name="TextBox 4"/>
          <p:cNvSpPr txBox="1"/>
          <p:nvPr/>
        </p:nvSpPr>
        <p:spPr>
          <a:xfrm>
            <a:off x="812481" y="2291890"/>
            <a:ext cx="4955859" cy="3268587"/>
          </a:xfrm>
          <a:prstGeom prst="rect">
            <a:avLst/>
          </a:prstGeom>
          <a:noFill/>
        </p:spPr>
        <p:txBody>
          <a:bodyPr wrap="square" rtlCol="0">
            <a:spAutoFit/>
          </a:bodyPr>
          <a:lstStyle/>
          <a:p>
            <a:pPr marL="285750" indent="-285750">
              <a:spcBef>
                <a:spcPct val="20000"/>
              </a:spcBef>
              <a:buFont typeface="Arial" charset="0"/>
              <a:buChar char="–"/>
            </a:pPr>
            <a:r>
              <a:rPr lang="en-US" sz="2400" dirty="0">
                <a:solidFill>
                  <a:srgbClr val="000000"/>
                </a:solidFill>
                <a:latin typeface="Gill Sans MT" pitchFamily="34" charset="0"/>
              </a:rPr>
              <a:t>Required under DOT ADA regulations</a:t>
            </a:r>
          </a:p>
          <a:p>
            <a:pPr marL="685800" lvl="1" indent="-228600">
              <a:spcBef>
                <a:spcPct val="20000"/>
              </a:spcBef>
              <a:buFont typeface="Arial" charset="0"/>
              <a:buChar char="•"/>
            </a:pPr>
            <a:r>
              <a:rPr lang="en-US" sz="2400" dirty="0">
                <a:solidFill>
                  <a:srgbClr val="000000"/>
                </a:solidFill>
                <a:latin typeface="Gill Sans MT" pitchFamily="34" charset="0"/>
              </a:rPr>
              <a:t>Continuation of original ADAAG requirement</a:t>
            </a:r>
          </a:p>
          <a:p>
            <a:pPr marL="285750" indent="-285750">
              <a:spcBef>
                <a:spcPct val="20000"/>
              </a:spcBef>
              <a:buFont typeface="Arial" charset="0"/>
              <a:buChar char="–"/>
            </a:pPr>
            <a:r>
              <a:rPr lang="en-US" sz="2400" dirty="0">
                <a:solidFill>
                  <a:srgbClr val="000000"/>
                </a:solidFill>
                <a:latin typeface="Gill Sans MT" pitchFamily="34" charset="0"/>
              </a:rPr>
              <a:t>Not included in DOJ “2010 Standards”</a:t>
            </a:r>
          </a:p>
          <a:p>
            <a:pPr marL="285750" indent="-285750">
              <a:spcBef>
                <a:spcPct val="20000"/>
              </a:spcBef>
              <a:buFont typeface="Arial" charset="0"/>
              <a:buChar char="–"/>
            </a:pPr>
            <a:r>
              <a:rPr lang="en-US" sz="2400" dirty="0">
                <a:solidFill>
                  <a:srgbClr val="000000"/>
                </a:solidFill>
                <a:latin typeface="Gill Sans MT" pitchFamily="34" charset="0"/>
              </a:rPr>
              <a:t>Not included in Access Board’s 2004 revisions</a:t>
            </a:r>
          </a:p>
        </p:txBody>
      </p:sp>
      <p:pic>
        <p:nvPicPr>
          <p:cNvPr id="1026" name="Picture 2" descr="http://t0.gstatic.com/images?q=tbn:ANd9GcQDERfR50YZHIFClBzst9AqmGepDlXMZB-f4TDB_zGLjQUSF8017g5FvGxgP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6920" y="3253477"/>
            <a:ext cx="2929880" cy="219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637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Construction</a:t>
            </a:r>
          </a:p>
        </p:txBody>
      </p:sp>
      <p:sp>
        <p:nvSpPr>
          <p:cNvPr id="3" name="Content Placeholder 2"/>
          <p:cNvSpPr>
            <a:spLocks noGrp="1"/>
          </p:cNvSpPr>
          <p:nvPr>
            <p:ph idx="1"/>
          </p:nvPr>
        </p:nvSpPr>
        <p:spPr>
          <a:xfrm>
            <a:off x="457200" y="1287780"/>
            <a:ext cx="8229600" cy="4525963"/>
          </a:xfrm>
        </p:spPr>
        <p:txBody>
          <a:bodyPr/>
          <a:lstStyle/>
          <a:p>
            <a:r>
              <a:rPr lang="en-US" sz="2800" dirty="0">
                <a:solidFill>
                  <a:srgbClr val="000000"/>
                </a:solidFill>
              </a:rPr>
              <a:t>Other important </a:t>
            </a:r>
            <a:r>
              <a:rPr lang="en-US" sz="2800" dirty="0" smtClean="0">
                <a:solidFill>
                  <a:srgbClr val="000000"/>
                </a:solidFill>
              </a:rPr>
              <a:t>elements for rail facilities:</a:t>
            </a:r>
            <a:endParaRPr lang="en-US" sz="2800" dirty="0">
              <a:solidFill>
                <a:srgbClr val="000000"/>
              </a:solidFill>
            </a:endParaRPr>
          </a:p>
          <a:p>
            <a:pPr lvl="1"/>
            <a:r>
              <a:rPr lang="en-US" sz="2400" dirty="0" err="1">
                <a:solidFill>
                  <a:srgbClr val="000000"/>
                </a:solidFill>
              </a:rPr>
              <a:t>Flangeway</a:t>
            </a:r>
            <a:r>
              <a:rPr lang="en-US" sz="2400" dirty="0">
                <a:solidFill>
                  <a:srgbClr val="000000"/>
                </a:solidFill>
              </a:rPr>
              <a:t> </a:t>
            </a:r>
            <a:r>
              <a:rPr lang="en-US" sz="2400" dirty="0" smtClean="0">
                <a:solidFill>
                  <a:srgbClr val="000000"/>
                </a:solidFill>
              </a:rPr>
              <a:t>gap must not exceed 2.5”</a:t>
            </a:r>
          </a:p>
          <a:p>
            <a:pPr lvl="1"/>
            <a:endParaRPr lang="en-US" sz="2400" dirty="0">
              <a:solidFill>
                <a:srgbClr val="000000"/>
              </a:solidFill>
            </a:endParaRPr>
          </a:p>
          <a:p>
            <a:pPr lvl="1"/>
            <a:endParaRPr lang="en-US" sz="2400" dirty="0" smtClean="0">
              <a:solidFill>
                <a:srgbClr val="000000"/>
              </a:solidFill>
            </a:endParaRPr>
          </a:p>
          <a:p>
            <a:pPr lvl="1"/>
            <a:endParaRPr lang="en-US" sz="2400" dirty="0" smtClean="0">
              <a:solidFill>
                <a:srgbClr val="000000"/>
              </a:solidFill>
            </a:endParaRPr>
          </a:p>
          <a:p>
            <a:pPr lvl="1"/>
            <a:endParaRPr lang="en-US" sz="2400" dirty="0">
              <a:solidFill>
                <a:srgbClr val="000000"/>
              </a:solidFill>
            </a:endParaRPr>
          </a:p>
          <a:p>
            <a:pPr lvl="1"/>
            <a:endParaRPr lang="en-US" sz="2400" dirty="0">
              <a:solidFill>
                <a:srgbClr val="000000"/>
              </a:solidFill>
            </a:endParaRPr>
          </a:p>
          <a:p>
            <a:pPr lvl="2"/>
            <a:endParaRPr lang="en-US" sz="2000" dirty="0" smtClean="0">
              <a:solidFill>
                <a:srgbClr val="000000"/>
              </a:solidFill>
            </a:endParaRPr>
          </a:p>
          <a:p>
            <a:pPr lvl="2"/>
            <a:r>
              <a:rPr lang="en-US" sz="2000" dirty="0" smtClean="0">
                <a:solidFill>
                  <a:srgbClr val="000000"/>
                </a:solidFill>
              </a:rPr>
              <a:t>If </a:t>
            </a:r>
            <a:r>
              <a:rPr lang="en-US" sz="2000" dirty="0">
                <a:solidFill>
                  <a:srgbClr val="000000"/>
                </a:solidFill>
              </a:rPr>
              <a:t>cannot be </a:t>
            </a:r>
            <a:r>
              <a:rPr lang="en-US" sz="2000" dirty="0" smtClean="0">
                <a:solidFill>
                  <a:srgbClr val="000000"/>
                </a:solidFill>
              </a:rPr>
              <a:t>achieved, </a:t>
            </a:r>
            <a:r>
              <a:rPr lang="en-US" sz="2000" dirty="0">
                <a:solidFill>
                  <a:srgbClr val="000000"/>
                </a:solidFill>
              </a:rPr>
              <a:t>overpass/underpass may be required</a:t>
            </a:r>
          </a:p>
          <a:p>
            <a:pPr lvl="2"/>
            <a:r>
              <a:rPr lang="en-US" sz="2000" dirty="0">
                <a:solidFill>
                  <a:srgbClr val="000000"/>
                </a:solidFill>
              </a:rPr>
              <a:t>Overpass/underpass may require elevators</a:t>
            </a: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19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297" y="3705804"/>
            <a:ext cx="1932409" cy="7448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 y="2308160"/>
            <a:ext cx="1971846" cy="13145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020" y="2471982"/>
            <a:ext cx="2511780" cy="169641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2113" y="2469498"/>
            <a:ext cx="2950905" cy="1675781"/>
          </a:xfrm>
          <a:prstGeom prst="rect">
            <a:avLst/>
          </a:prstGeom>
        </p:spPr>
      </p:pic>
    </p:spTree>
    <p:extLst>
      <p:ext uri="{BB962C8B-B14F-4D97-AF65-F5344CB8AC3E}">
        <p14:creationId xmlns:p14="http://schemas.microsoft.com/office/powerpoint/2010/main" val="1574316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Path of Travel?</a:t>
            </a:r>
            <a:endParaRPr lang="en-US" dirty="0"/>
          </a:p>
        </p:txBody>
      </p:sp>
      <p:sp>
        <p:nvSpPr>
          <p:cNvPr id="3" name="Content Placeholder 2"/>
          <p:cNvSpPr>
            <a:spLocks noGrp="1"/>
          </p:cNvSpPr>
          <p:nvPr>
            <p:ph idx="1"/>
          </p:nvPr>
        </p:nvSpPr>
        <p:spPr/>
        <p:txBody>
          <a:bodyPr/>
          <a:lstStyle/>
          <a:p>
            <a:r>
              <a:rPr lang="en-US" sz="2800" dirty="0"/>
              <a:t>A continuous, unobstructed way of pedestrian passage by means of which an area may be approached, entered, and </a:t>
            </a:r>
            <a:r>
              <a:rPr lang="en-US" sz="2800" dirty="0" smtClean="0"/>
              <a:t>exited</a:t>
            </a:r>
          </a:p>
          <a:p>
            <a:pPr lvl="1"/>
            <a:r>
              <a:rPr lang="en-US" sz="2400" dirty="0" smtClean="0"/>
              <a:t>Related term:  Accessible Route</a:t>
            </a:r>
            <a:endParaRPr lang="en-US" sz="2400" dirty="0"/>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2</a:t>
            </a:fld>
            <a:endParaRPr lang="en-US" dirty="0"/>
          </a:p>
        </p:txBody>
      </p:sp>
      <p:pic>
        <p:nvPicPr>
          <p:cNvPr id="1026" name="Picture 2" descr="Depiction of accessible path of travel into and through a facility from bus stop, accessible parking and passenger drop-off area." title="Accessible Ro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120" y="3489138"/>
            <a:ext cx="4480560" cy="256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Construction</a:t>
            </a:r>
          </a:p>
        </p:txBody>
      </p:sp>
      <p:sp>
        <p:nvSpPr>
          <p:cNvPr id="3" name="Content Placeholder 2"/>
          <p:cNvSpPr>
            <a:spLocks noGrp="1"/>
          </p:cNvSpPr>
          <p:nvPr>
            <p:ph idx="1"/>
          </p:nvPr>
        </p:nvSpPr>
        <p:spPr>
          <a:xfrm>
            <a:off x="457200" y="1287780"/>
            <a:ext cx="8229600" cy="4525963"/>
          </a:xfrm>
        </p:spPr>
        <p:txBody>
          <a:bodyPr/>
          <a:lstStyle/>
          <a:p>
            <a:r>
              <a:rPr lang="en-US" sz="2800" dirty="0">
                <a:solidFill>
                  <a:srgbClr val="000000"/>
                </a:solidFill>
              </a:rPr>
              <a:t>Other important </a:t>
            </a:r>
            <a:r>
              <a:rPr lang="en-US" sz="2800" dirty="0" smtClean="0">
                <a:solidFill>
                  <a:srgbClr val="000000"/>
                </a:solidFill>
              </a:rPr>
              <a:t>elements for transportation facilities:</a:t>
            </a:r>
            <a:endParaRPr lang="en-US" sz="2800" dirty="0">
              <a:solidFill>
                <a:srgbClr val="000000"/>
              </a:solidFill>
            </a:endParaRPr>
          </a:p>
          <a:p>
            <a:pPr lvl="1"/>
            <a:r>
              <a:rPr lang="en-US" sz="2200" dirty="0" smtClean="0">
                <a:solidFill>
                  <a:srgbClr val="000000"/>
                </a:solidFill>
              </a:rPr>
              <a:t>Accessible </a:t>
            </a:r>
            <a:r>
              <a:rPr lang="en-US" sz="2200" dirty="0">
                <a:solidFill>
                  <a:srgbClr val="000000"/>
                </a:solidFill>
              </a:rPr>
              <a:t>routes must coincide with or be located in the same area as general circulation paths.</a:t>
            </a:r>
          </a:p>
          <a:p>
            <a:pPr lvl="1"/>
            <a:r>
              <a:rPr lang="en-US" sz="2200" dirty="0">
                <a:solidFill>
                  <a:srgbClr val="000000"/>
                </a:solidFill>
              </a:rPr>
              <a:t>Where circulation paths are interior, accessible routes must also be interior.</a:t>
            </a:r>
          </a:p>
          <a:p>
            <a:pPr lvl="1"/>
            <a:r>
              <a:rPr lang="en-US" sz="2200" dirty="0" smtClean="0">
                <a:solidFill>
                  <a:srgbClr val="000000"/>
                </a:solidFill>
              </a:rPr>
              <a:t>Walks, unpaved paths and vehicular </a:t>
            </a:r>
            <a:r>
              <a:rPr lang="en-US" sz="2200" dirty="0">
                <a:solidFill>
                  <a:srgbClr val="000000"/>
                </a:solidFill>
              </a:rPr>
              <a:t>ways designed for pedestrian </a:t>
            </a:r>
            <a:r>
              <a:rPr lang="en-US" sz="2200" dirty="0" smtClean="0">
                <a:solidFill>
                  <a:srgbClr val="000000"/>
                </a:solidFill>
              </a:rPr>
              <a:t>traffic </a:t>
            </a:r>
            <a:r>
              <a:rPr lang="en-US" sz="2200" dirty="0">
                <a:solidFill>
                  <a:srgbClr val="000000"/>
                </a:solidFill>
              </a:rPr>
              <a:t>must be accessible or have an accessible route nearby.  </a:t>
            </a:r>
          </a:p>
          <a:p>
            <a:pPr lvl="1"/>
            <a:r>
              <a:rPr lang="en-US" sz="2200" dirty="0" smtClean="0">
                <a:solidFill>
                  <a:srgbClr val="000000"/>
                </a:solidFill>
              </a:rPr>
              <a:t>Elevators must </a:t>
            </a:r>
            <a:r>
              <a:rPr lang="en-US" sz="2200" dirty="0">
                <a:solidFill>
                  <a:srgbClr val="000000"/>
                </a:solidFill>
              </a:rPr>
              <a:t>be in the same area as stairs and escalators, not isolated in the back of the facility.</a:t>
            </a: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20</a:t>
            </a:fld>
            <a:endParaRPr lang="en-US" dirty="0"/>
          </a:p>
        </p:txBody>
      </p:sp>
    </p:spTree>
    <p:extLst>
      <p:ext uri="{BB962C8B-B14F-4D97-AF65-F5344CB8AC3E}">
        <p14:creationId xmlns:p14="http://schemas.microsoft.com/office/powerpoint/2010/main" val="283934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Construction Do’s &amp; Don'ts</a:t>
            </a:r>
          </a:p>
        </p:txBody>
      </p:sp>
      <p:sp>
        <p:nvSpPr>
          <p:cNvPr id="3" name="Content Placeholder 2"/>
          <p:cNvSpPr>
            <a:spLocks noGrp="1"/>
          </p:cNvSpPr>
          <p:nvPr>
            <p:ph idx="1"/>
          </p:nvPr>
        </p:nvSpPr>
        <p:spPr/>
        <p:txBody>
          <a:bodyPr/>
          <a:lstStyle/>
          <a:p>
            <a:pPr marL="0" indent="0">
              <a:buNone/>
            </a:pPr>
            <a:r>
              <a:rPr lang="en-US" sz="2200" dirty="0">
                <a:solidFill>
                  <a:srgbClr val="000000"/>
                </a:solidFill>
              </a:rPr>
              <a:t>If you are contemplating construction of a facility or part of a facility…</a:t>
            </a:r>
          </a:p>
          <a:p>
            <a:r>
              <a:rPr lang="en-US" sz="2200" dirty="0">
                <a:solidFill>
                  <a:srgbClr val="000000"/>
                </a:solidFill>
              </a:rPr>
              <a:t>Do:</a:t>
            </a:r>
          </a:p>
          <a:p>
            <a:pPr lvl="1"/>
            <a:r>
              <a:rPr lang="en-US" sz="1800" dirty="0">
                <a:solidFill>
                  <a:srgbClr val="000000"/>
                </a:solidFill>
              </a:rPr>
              <a:t>Use the right standards</a:t>
            </a:r>
          </a:p>
          <a:p>
            <a:pPr lvl="1"/>
            <a:r>
              <a:rPr lang="en-US" sz="1800" dirty="0">
                <a:solidFill>
                  <a:srgbClr val="000000"/>
                </a:solidFill>
              </a:rPr>
              <a:t>Specify the right standards in contracts!</a:t>
            </a:r>
          </a:p>
          <a:p>
            <a:pPr lvl="1"/>
            <a:r>
              <a:rPr lang="en-US" sz="1800" dirty="0">
                <a:solidFill>
                  <a:srgbClr val="000000"/>
                </a:solidFill>
              </a:rPr>
              <a:t>Plan and budget to ensure that the facility or part of the facility constructed will comply with ADA standards upon completion</a:t>
            </a:r>
          </a:p>
          <a:p>
            <a:r>
              <a:rPr lang="en-US" sz="2200" dirty="0">
                <a:solidFill>
                  <a:srgbClr val="000000"/>
                </a:solidFill>
              </a:rPr>
              <a:t>Don’t:</a:t>
            </a:r>
          </a:p>
          <a:p>
            <a:pPr lvl="1"/>
            <a:r>
              <a:rPr lang="en-US" sz="1800" dirty="0">
                <a:solidFill>
                  <a:srgbClr val="000000"/>
                </a:solidFill>
              </a:rPr>
              <a:t>Don’t rely solely on standards issued by county, municipality, state</a:t>
            </a:r>
          </a:p>
          <a:p>
            <a:pPr lvl="1"/>
            <a:r>
              <a:rPr lang="en-US" sz="1800" dirty="0">
                <a:solidFill>
                  <a:srgbClr val="000000"/>
                </a:solidFill>
              </a:rPr>
              <a:t>Don’t rely on building inspectors, certificates of occupancy or other local “approvals”</a:t>
            </a:r>
          </a:p>
          <a:p>
            <a:pPr lvl="1"/>
            <a:r>
              <a:rPr lang="en-US" sz="1800" dirty="0">
                <a:solidFill>
                  <a:srgbClr val="000000"/>
                </a:solidFill>
              </a:rPr>
              <a:t>Don’t rely on simple references to </a:t>
            </a:r>
            <a:r>
              <a:rPr lang="en-US" sz="1800" dirty="0" smtClean="0">
                <a:solidFill>
                  <a:srgbClr val="000000"/>
                </a:solidFill>
              </a:rPr>
              <a:t>incorporate ADA </a:t>
            </a:r>
            <a:r>
              <a:rPr lang="en-US" sz="1800" dirty="0">
                <a:solidFill>
                  <a:srgbClr val="000000"/>
                </a:solidFill>
              </a:rPr>
              <a:t>requirements (e.g., “All facilities shall be ADA compliant.”)</a:t>
            </a:r>
          </a:p>
          <a:p>
            <a:pPr lvl="1"/>
            <a:r>
              <a:rPr lang="en-US" sz="1800" dirty="0">
                <a:solidFill>
                  <a:srgbClr val="000000"/>
                </a:solidFill>
              </a:rPr>
              <a:t>Don’t attempt to “avoid” certain ADA requirements</a:t>
            </a:r>
          </a:p>
          <a:p>
            <a:endParaRPr lang="en-US" dirty="0">
              <a:solidFill>
                <a:srgbClr val="000000"/>
              </a:solidFill>
            </a:endParaRPr>
          </a:p>
        </p:txBody>
      </p:sp>
      <p:sp>
        <p:nvSpPr>
          <p:cNvPr id="4" name="Slide Number Placeholder 3"/>
          <p:cNvSpPr>
            <a:spLocks noGrp="1"/>
          </p:cNvSpPr>
          <p:nvPr>
            <p:ph type="sldNum" sz="quarter" idx="12"/>
          </p:nvPr>
        </p:nvSpPr>
        <p:spPr/>
        <p:txBody>
          <a:bodyPr/>
          <a:lstStyle/>
          <a:p>
            <a:fld id="{1F2646B2-07B8-4A55-877A-153D84ACCCD9}" type="slidenum">
              <a:rPr lang="en-US" smtClean="0"/>
              <a:pPr/>
              <a:t>21</a:t>
            </a:fld>
            <a:endParaRPr lang="en-US" dirty="0"/>
          </a:p>
        </p:txBody>
      </p:sp>
    </p:spTree>
    <p:extLst>
      <p:ext uri="{BB962C8B-B14F-4D97-AF65-F5344CB8AC3E}">
        <p14:creationId xmlns:p14="http://schemas.microsoft.com/office/powerpoint/2010/main" val="114782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Alterations to Existing Facilities</a:t>
            </a:r>
            <a:endParaRPr lang="en-US" dirty="0"/>
          </a:p>
        </p:txBody>
      </p:sp>
      <p:sp>
        <p:nvSpPr>
          <p:cNvPr id="3" name="Content Placeholder 2"/>
          <p:cNvSpPr>
            <a:spLocks noGrp="1"/>
          </p:cNvSpPr>
          <p:nvPr>
            <p:ph idx="1"/>
          </p:nvPr>
        </p:nvSpPr>
        <p:spPr/>
        <p:txBody>
          <a:bodyPr/>
          <a:lstStyle/>
          <a:p>
            <a:pPr marL="0" indent="0" algn="ctr">
              <a:buNone/>
            </a:pPr>
            <a:r>
              <a:rPr lang="en-US" dirty="0"/>
              <a:t>ADA MYTHBUSTERS</a:t>
            </a:r>
          </a:p>
          <a:p>
            <a:r>
              <a:rPr lang="en-US" sz="2800" dirty="0"/>
              <a:t>Myth:  “It’s not a key station, so it doesn’t have to be accessible”</a:t>
            </a:r>
          </a:p>
          <a:p>
            <a:r>
              <a:rPr lang="en-US" sz="2800" dirty="0"/>
              <a:t>Facts:  “Key stations” represented a deadline</a:t>
            </a:r>
          </a:p>
          <a:p>
            <a:pPr lvl="1"/>
            <a:r>
              <a:rPr lang="en-US" sz="2600" dirty="0"/>
              <a:t>Certain stations would have to be made accessible by a date-certain</a:t>
            </a:r>
          </a:p>
          <a:p>
            <a:pPr lvl="1"/>
            <a:r>
              <a:rPr lang="en-US" sz="2600" dirty="0"/>
              <a:t>Regardless of short- or long-term plans</a:t>
            </a:r>
          </a:p>
          <a:p>
            <a:pPr lvl="1"/>
            <a:r>
              <a:rPr lang="en-US" sz="2600" dirty="0"/>
              <a:t>To ensure a basic level of system accessibility within a reasonable timeframe</a:t>
            </a: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22</a:t>
            </a:fld>
            <a:endParaRPr lang="en-US" dirty="0"/>
          </a:p>
        </p:txBody>
      </p:sp>
    </p:spTree>
    <p:extLst>
      <p:ext uri="{BB962C8B-B14F-4D97-AF65-F5344CB8AC3E}">
        <p14:creationId xmlns:p14="http://schemas.microsoft.com/office/powerpoint/2010/main" val="2159724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p:txBody>
          <a:bodyPr/>
          <a:lstStyle/>
          <a:p>
            <a:pPr marL="0" indent="0" algn="ctr">
              <a:buNone/>
            </a:pPr>
            <a:r>
              <a:rPr lang="en-US" dirty="0"/>
              <a:t>ADA MYTHBUSTERS</a:t>
            </a:r>
          </a:p>
          <a:p>
            <a:r>
              <a:rPr lang="en-US" sz="2800" dirty="0"/>
              <a:t>Myth:  “It’s not a key station, so it doesn’t have to be accessible”</a:t>
            </a:r>
          </a:p>
          <a:p>
            <a:r>
              <a:rPr lang="en-US" sz="2800" dirty="0"/>
              <a:t>Facts:  “Key stations” represented a deadline</a:t>
            </a:r>
          </a:p>
          <a:p>
            <a:pPr lvl="1"/>
            <a:r>
              <a:rPr lang="en-US" sz="2600" dirty="0"/>
              <a:t>Certain stations would have to be made accessible by a date-certain</a:t>
            </a:r>
          </a:p>
          <a:p>
            <a:pPr lvl="1"/>
            <a:r>
              <a:rPr lang="en-US" sz="2600" dirty="0"/>
              <a:t>Regardless of short- or long-term plans</a:t>
            </a:r>
          </a:p>
          <a:p>
            <a:pPr lvl="1"/>
            <a:r>
              <a:rPr lang="en-US" sz="2600" dirty="0"/>
              <a:t>To ensure a basic level of system accessibility within a reasonable timeframe</a:t>
            </a: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23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340" y="2011363"/>
            <a:ext cx="4114800" cy="4114800"/>
          </a:xfrm>
          <a:prstGeom prst="rect">
            <a:avLst/>
          </a:prstGeom>
        </p:spPr>
      </p:pic>
    </p:spTree>
    <p:extLst>
      <p:ext uri="{BB962C8B-B14F-4D97-AF65-F5344CB8AC3E}">
        <p14:creationId xmlns:p14="http://schemas.microsoft.com/office/powerpoint/2010/main" val="2807368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p:txBody>
          <a:bodyPr/>
          <a:lstStyle/>
          <a:p>
            <a:r>
              <a:rPr lang="en-US" dirty="0"/>
              <a:t>What is an alteration?</a:t>
            </a:r>
          </a:p>
          <a:p>
            <a:pPr lvl="1"/>
            <a:r>
              <a:rPr lang="en-US" sz="2400" dirty="0" smtClean="0"/>
              <a:t>A </a:t>
            </a:r>
            <a:r>
              <a:rPr lang="en-US" sz="2400" dirty="0"/>
              <a:t>change to an existing facility, including, but not limited to:</a:t>
            </a:r>
          </a:p>
          <a:p>
            <a:pPr lvl="2"/>
            <a:r>
              <a:rPr lang="en-US" sz="2000" dirty="0"/>
              <a:t>Remodeling</a:t>
            </a:r>
          </a:p>
          <a:p>
            <a:pPr lvl="2"/>
            <a:r>
              <a:rPr lang="en-US" sz="2000" dirty="0"/>
              <a:t>Renovation</a:t>
            </a:r>
          </a:p>
          <a:p>
            <a:pPr lvl="2"/>
            <a:r>
              <a:rPr lang="en-US" sz="2000" dirty="0"/>
              <a:t>Rehabilitation</a:t>
            </a:r>
          </a:p>
          <a:p>
            <a:pPr lvl="2"/>
            <a:r>
              <a:rPr lang="en-US" sz="2000" dirty="0"/>
              <a:t>Reconstruction</a:t>
            </a:r>
          </a:p>
          <a:p>
            <a:pPr lvl="2"/>
            <a:r>
              <a:rPr lang="en-US" sz="2000" dirty="0"/>
              <a:t>Historic restoration</a:t>
            </a:r>
          </a:p>
          <a:p>
            <a:pPr lvl="2"/>
            <a:r>
              <a:rPr lang="en-US" sz="2000" dirty="0"/>
              <a:t>Changes or rearrangement in structural parts or elements</a:t>
            </a:r>
          </a:p>
          <a:p>
            <a:pPr lvl="2"/>
            <a:r>
              <a:rPr lang="en-US" sz="2000" dirty="0"/>
              <a:t>Changes or rearrangement in the plan configuration of walls and full-height partitions</a:t>
            </a:r>
          </a:p>
          <a:p>
            <a:pPr lvl="1"/>
            <a:r>
              <a:rPr lang="en-US" sz="2400" dirty="0"/>
              <a:t>(49 CFR 37.3)</a:t>
            </a: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24</a:t>
            </a:fld>
            <a:endParaRPr lang="en-US" dirty="0"/>
          </a:p>
        </p:txBody>
      </p:sp>
    </p:spTree>
    <p:extLst>
      <p:ext uri="{BB962C8B-B14F-4D97-AF65-F5344CB8AC3E}">
        <p14:creationId xmlns:p14="http://schemas.microsoft.com/office/powerpoint/2010/main" val="2879202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p:txBody>
          <a:bodyPr/>
          <a:lstStyle/>
          <a:p>
            <a:r>
              <a:rPr lang="en-US" dirty="0"/>
              <a:t>What is not an alteration?</a:t>
            </a:r>
          </a:p>
          <a:p>
            <a:pPr lvl="1"/>
            <a:r>
              <a:rPr lang="en-US" dirty="0" smtClean="0"/>
              <a:t>Normal </a:t>
            </a:r>
            <a:r>
              <a:rPr lang="en-US" dirty="0"/>
              <a:t>maintenance activities, unless they affect the usability of the building or facility</a:t>
            </a:r>
          </a:p>
          <a:p>
            <a:pPr lvl="2"/>
            <a:r>
              <a:rPr lang="en-US" dirty="0" smtClean="0"/>
              <a:t>Reroofing</a:t>
            </a:r>
            <a:endParaRPr lang="en-US" dirty="0"/>
          </a:p>
          <a:p>
            <a:pPr lvl="2"/>
            <a:r>
              <a:rPr lang="en-US" dirty="0"/>
              <a:t>Painting or wallpapering</a:t>
            </a:r>
          </a:p>
          <a:p>
            <a:pPr lvl="2"/>
            <a:r>
              <a:rPr lang="en-US" dirty="0"/>
              <a:t>Asbestos removal</a:t>
            </a:r>
          </a:p>
          <a:p>
            <a:pPr lvl="2"/>
            <a:r>
              <a:rPr lang="en-US" dirty="0"/>
              <a:t>Changes to mechanical or electrical systems</a:t>
            </a:r>
          </a:p>
          <a:p>
            <a:r>
              <a:rPr lang="en-US" dirty="0"/>
              <a:t>(49 CFR 37.3)</a:t>
            </a: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25</a:t>
            </a:fld>
            <a:endParaRPr lang="en-US" dirty="0"/>
          </a:p>
        </p:txBody>
      </p:sp>
    </p:spTree>
    <p:extLst>
      <p:ext uri="{BB962C8B-B14F-4D97-AF65-F5344CB8AC3E}">
        <p14:creationId xmlns:p14="http://schemas.microsoft.com/office/powerpoint/2010/main" val="3234664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p:txBody>
          <a:bodyPr/>
          <a:lstStyle/>
          <a:p>
            <a:r>
              <a:rPr lang="en-US" dirty="0" smtClean="0"/>
              <a:t>What standards apply to alterations?</a:t>
            </a:r>
          </a:p>
          <a:p>
            <a:pPr lvl="1"/>
            <a:r>
              <a:rPr lang="en-US" dirty="0" smtClean="0"/>
              <a:t>Same </a:t>
            </a:r>
            <a:r>
              <a:rPr lang="en-US" i="1" dirty="0" smtClean="0"/>
              <a:t>standards</a:t>
            </a:r>
            <a:r>
              <a:rPr lang="en-US" dirty="0" smtClean="0"/>
              <a:t> as for new construction</a:t>
            </a:r>
          </a:p>
          <a:p>
            <a:pPr lvl="1"/>
            <a:r>
              <a:rPr lang="en-US" i="1" dirty="0" smtClean="0"/>
              <a:t>Application</a:t>
            </a:r>
            <a:r>
              <a:rPr lang="en-US" dirty="0" smtClean="0"/>
              <a:t> of those standards may be different</a:t>
            </a:r>
          </a:p>
          <a:p>
            <a:pPr lvl="2"/>
            <a:r>
              <a:rPr lang="en-US" dirty="0" smtClean="0"/>
              <a:t>“To the maximum extent feasible” – The </a:t>
            </a:r>
            <a:r>
              <a:rPr lang="en-US" u="sng" dirty="0" smtClean="0"/>
              <a:t>occasional</a:t>
            </a:r>
            <a:r>
              <a:rPr lang="en-US" dirty="0" smtClean="0"/>
              <a:t> case where the nature of the facility makes it </a:t>
            </a:r>
            <a:r>
              <a:rPr lang="en-US" u="sng" dirty="0" smtClean="0"/>
              <a:t>impossible</a:t>
            </a:r>
            <a:r>
              <a:rPr lang="en-US" dirty="0" smtClean="0"/>
              <a:t> to fully comply [49 CFR 37.43(b)]</a:t>
            </a:r>
          </a:p>
          <a:p>
            <a:pPr lvl="2"/>
            <a:r>
              <a:rPr lang="en-US" dirty="0" smtClean="0"/>
              <a:t>In some cases, slightly steeper ramp slopes are permitted.</a:t>
            </a:r>
          </a:p>
          <a:p>
            <a:pPr lvl="2"/>
            <a:r>
              <a:rPr lang="en-US" dirty="0" smtClean="0"/>
              <a:t>Other examples: door thresholds, curb ramp landings, handrails, etc.</a:t>
            </a:r>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26</a:t>
            </a:fld>
            <a:endParaRPr lang="en-US" dirty="0"/>
          </a:p>
        </p:txBody>
      </p:sp>
    </p:spTree>
    <p:extLst>
      <p:ext uri="{BB962C8B-B14F-4D97-AF65-F5344CB8AC3E}">
        <p14:creationId xmlns:p14="http://schemas.microsoft.com/office/powerpoint/2010/main" val="2834775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p:txBody>
          <a:bodyPr/>
          <a:lstStyle/>
          <a:p>
            <a:r>
              <a:rPr lang="en-US" sz="2200" dirty="0">
                <a:solidFill>
                  <a:srgbClr val="000000"/>
                </a:solidFill>
              </a:rPr>
              <a:t>When an alteration affects an area containing a “primary function,” an </a:t>
            </a:r>
            <a:r>
              <a:rPr lang="en-US" sz="2200" b="1" i="1" dirty="0">
                <a:solidFill>
                  <a:srgbClr val="000000"/>
                </a:solidFill>
              </a:rPr>
              <a:t>additional requirement </a:t>
            </a:r>
            <a:r>
              <a:rPr lang="en-US" sz="2200" dirty="0">
                <a:solidFill>
                  <a:srgbClr val="000000"/>
                </a:solidFill>
              </a:rPr>
              <a:t>is triggered to make the path of travel to the altered area accessible, unless the cost and scope would be “disproportionate” [49 CFR 37.43(a)(2)]</a:t>
            </a:r>
          </a:p>
          <a:p>
            <a:pPr lvl="1"/>
            <a:r>
              <a:rPr lang="en-US" sz="2000" dirty="0">
                <a:solidFill>
                  <a:srgbClr val="000000"/>
                </a:solidFill>
              </a:rPr>
              <a:t>A “primary function” is a major activity for which the facility is intended [49 CFR 37.43(c)]</a:t>
            </a:r>
          </a:p>
          <a:p>
            <a:pPr lvl="2"/>
            <a:r>
              <a:rPr lang="en-US" sz="1600" dirty="0">
                <a:solidFill>
                  <a:srgbClr val="000000"/>
                </a:solidFill>
              </a:rPr>
              <a:t>Ticket purchase and collection areas</a:t>
            </a:r>
          </a:p>
          <a:p>
            <a:pPr lvl="2"/>
            <a:r>
              <a:rPr lang="en-US" sz="1600" dirty="0">
                <a:solidFill>
                  <a:srgbClr val="000000"/>
                </a:solidFill>
              </a:rPr>
              <a:t>Passenger waiting areas</a:t>
            </a:r>
          </a:p>
          <a:p>
            <a:pPr lvl="2"/>
            <a:r>
              <a:rPr lang="en-US" sz="1600" dirty="0">
                <a:solidFill>
                  <a:srgbClr val="000000"/>
                </a:solidFill>
              </a:rPr>
              <a:t>Train or bus platforms</a:t>
            </a:r>
          </a:p>
          <a:p>
            <a:pPr lvl="1"/>
            <a:r>
              <a:rPr lang="en-US" sz="2000" dirty="0" smtClean="0">
                <a:solidFill>
                  <a:srgbClr val="000000"/>
                </a:solidFill>
              </a:rPr>
              <a:t>“</a:t>
            </a:r>
            <a:r>
              <a:rPr lang="en-US" sz="2000" dirty="0">
                <a:solidFill>
                  <a:srgbClr val="000000"/>
                </a:solidFill>
              </a:rPr>
              <a:t>Disproportionate” is defined as exceeding 20% of the cost of the alteration to the area of primary function, without regard to the costs of accessibility modifications [49 CFR 37.43(e) ]</a:t>
            </a: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27</a:t>
            </a:fld>
            <a:endParaRPr lang="en-US" dirty="0"/>
          </a:p>
        </p:txBody>
      </p:sp>
    </p:spTree>
    <p:extLst>
      <p:ext uri="{BB962C8B-B14F-4D97-AF65-F5344CB8AC3E}">
        <p14:creationId xmlns:p14="http://schemas.microsoft.com/office/powerpoint/2010/main" val="595116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a:xfrm>
            <a:off x="457200" y="1425257"/>
            <a:ext cx="8229600" cy="4525963"/>
          </a:xfrm>
        </p:spPr>
        <p:txBody>
          <a:bodyPr/>
          <a:lstStyle/>
          <a:p>
            <a:pPr marL="0" indent="0" algn="ctr">
              <a:buNone/>
            </a:pPr>
            <a:r>
              <a:rPr lang="en-US" dirty="0">
                <a:solidFill>
                  <a:srgbClr val="000000"/>
                </a:solidFill>
              </a:rPr>
              <a:t>ADA MYTHBUSTERS</a:t>
            </a:r>
          </a:p>
          <a:p>
            <a:r>
              <a:rPr lang="en-US" sz="2800" dirty="0">
                <a:solidFill>
                  <a:srgbClr val="000000"/>
                </a:solidFill>
              </a:rPr>
              <a:t>Myth:  “Federal law requires that at least 20% of the cost of the alterations must be spent on making the altered facility accessible.”</a:t>
            </a:r>
          </a:p>
          <a:p>
            <a:r>
              <a:rPr lang="en-US" sz="2800" dirty="0">
                <a:solidFill>
                  <a:srgbClr val="000000"/>
                </a:solidFill>
              </a:rPr>
              <a:t>Facts:  </a:t>
            </a:r>
          </a:p>
          <a:p>
            <a:pPr lvl="1"/>
            <a:r>
              <a:rPr lang="en-US" sz="2400" dirty="0">
                <a:solidFill>
                  <a:srgbClr val="000000"/>
                </a:solidFill>
              </a:rPr>
              <a:t>Alterations must be accessible</a:t>
            </a:r>
          </a:p>
          <a:p>
            <a:pPr lvl="1"/>
            <a:r>
              <a:rPr lang="en-US" sz="2400" dirty="0">
                <a:solidFill>
                  <a:srgbClr val="000000"/>
                </a:solidFill>
              </a:rPr>
              <a:t>20% “disproportionality” only applies to </a:t>
            </a:r>
            <a:r>
              <a:rPr lang="en-US" sz="2400" i="1" dirty="0">
                <a:solidFill>
                  <a:srgbClr val="000000"/>
                </a:solidFill>
              </a:rPr>
              <a:t>additional</a:t>
            </a:r>
            <a:r>
              <a:rPr lang="en-US" sz="2400" dirty="0">
                <a:solidFill>
                  <a:srgbClr val="000000"/>
                </a:solidFill>
              </a:rPr>
              <a:t> alterations to the path of travel that are </a:t>
            </a:r>
            <a:r>
              <a:rPr lang="en-US" sz="2400" i="1" dirty="0">
                <a:solidFill>
                  <a:srgbClr val="000000"/>
                </a:solidFill>
              </a:rPr>
              <a:t>triggered</a:t>
            </a:r>
            <a:r>
              <a:rPr lang="en-US" sz="2400" dirty="0">
                <a:solidFill>
                  <a:srgbClr val="000000"/>
                </a:solidFill>
              </a:rPr>
              <a:t> </a:t>
            </a:r>
            <a:r>
              <a:rPr lang="en-US" sz="2400" dirty="0" smtClean="0">
                <a:solidFill>
                  <a:srgbClr val="000000"/>
                </a:solidFill>
              </a:rPr>
              <a:t>when a </a:t>
            </a:r>
            <a:r>
              <a:rPr lang="en-US" sz="2400" dirty="0">
                <a:solidFill>
                  <a:srgbClr val="000000"/>
                </a:solidFill>
              </a:rPr>
              <a:t>primary function </a:t>
            </a:r>
            <a:r>
              <a:rPr lang="en-US" sz="2400" dirty="0" smtClean="0">
                <a:solidFill>
                  <a:srgbClr val="000000"/>
                </a:solidFill>
              </a:rPr>
              <a:t>area is altered</a:t>
            </a:r>
            <a:endParaRPr lang="en-US" sz="2400" dirty="0">
              <a:solidFill>
                <a:srgbClr val="000000"/>
              </a:solidFill>
            </a:endParaRPr>
          </a:p>
          <a:p>
            <a:endParaRPr lang="en-US" dirty="0">
              <a:solidFill>
                <a:srgbClr val="395B74"/>
              </a:solidFill>
            </a:endParaRPr>
          </a:p>
        </p:txBody>
      </p:sp>
      <p:sp>
        <p:nvSpPr>
          <p:cNvPr id="4" name="Slide Number Placeholder 3"/>
          <p:cNvSpPr>
            <a:spLocks noGrp="1"/>
          </p:cNvSpPr>
          <p:nvPr>
            <p:ph type="sldNum" sz="quarter" idx="12"/>
          </p:nvPr>
        </p:nvSpPr>
        <p:spPr/>
        <p:txBody>
          <a:bodyPr/>
          <a:lstStyle/>
          <a:p>
            <a:fld id="{1F2646B2-07B8-4A55-877A-153D84ACCCD9}" type="slidenum">
              <a:rPr lang="en-US" smtClean="0"/>
              <a:pPr/>
              <a:t>28</a:t>
            </a:fld>
            <a:endParaRPr lang="en-US" dirty="0"/>
          </a:p>
        </p:txBody>
      </p:sp>
    </p:spTree>
    <p:extLst>
      <p:ext uri="{BB962C8B-B14F-4D97-AF65-F5344CB8AC3E}">
        <p14:creationId xmlns:p14="http://schemas.microsoft.com/office/powerpoint/2010/main" val="1191809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p:txBody>
          <a:bodyPr/>
          <a:lstStyle/>
          <a:p>
            <a:pPr marL="0" indent="0" algn="ctr">
              <a:buNone/>
            </a:pPr>
            <a:r>
              <a:rPr lang="en-US" dirty="0">
                <a:solidFill>
                  <a:srgbClr val="000000"/>
                </a:solidFill>
              </a:rPr>
              <a:t>ADA MYTHBUSTERS</a:t>
            </a:r>
          </a:p>
          <a:p>
            <a:r>
              <a:rPr lang="en-US" sz="2800" dirty="0">
                <a:solidFill>
                  <a:srgbClr val="000000"/>
                </a:solidFill>
              </a:rPr>
              <a:t>Myth:  “Federal law requires that at least 20% of the cost of the alterations must be spent on making the altered facility accessible.”</a:t>
            </a:r>
          </a:p>
          <a:p>
            <a:r>
              <a:rPr lang="en-US" sz="2800" dirty="0">
                <a:solidFill>
                  <a:srgbClr val="000000"/>
                </a:solidFill>
              </a:rPr>
              <a:t>Facts:  </a:t>
            </a:r>
          </a:p>
          <a:p>
            <a:pPr lvl="1"/>
            <a:r>
              <a:rPr lang="en-US" sz="2400" dirty="0">
                <a:solidFill>
                  <a:srgbClr val="000000"/>
                </a:solidFill>
              </a:rPr>
              <a:t>Alterations must be accessible</a:t>
            </a:r>
          </a:p>
          <a:p>
            <a:pPr lvl="1"/>
            <a:r>
              <a:rPr lang="en-US" sz="2400" dirty="0">
                <a:solidFill>
                  <a:srgbClr val="000000"/>
                </a:solidFill>
              </a:rPr>
              <a:t>20% “disproportionality” only applies to </a:t>
            </a:r>
            <a:r>
              <a:rPr lang="en-US" sz="2400" i="1" dirty="0">
                <a:solidFill>
                  <a:srgbClr val="000000"/>
                </a:solidFill>
              </a:rPr>
              <a:t>additional</a:t>
            </a:r>
            <a:r>
              <a:rPr lang="en-US" sz="2400" dirty="0">
                <a:solidFill>
                  <a:srgbClr val="000000"/>
                </a:solidFill>
              </a:rPr>
              <a:t> alterations to the path of travel that are </a:t>
            </a:r>
            <a:r>
              <a:rPr lang="en-US" sz="2400" i="1" dirty="0">
                <a:solidFill>
                  <a:srgbClr val="000000"/>
                </a:solidFill>
              </a:rPr>
              <a:t>triggered</a:t>
            </a:r>
            <a:r>
              <a:rPr lang="en-US" sz="2400" dirty="0">
                <a:solidFill>
                  <a:srgbClr val="000000"/>
                </a:solidFill>
              </a:rPr>
              <a:t> when a primary function area is altered</a:t>
            </a:r>
          </a:p>
          <a:p>
            <a:endParaRPr lang="en-US" dirty="0">
              <a:solidFill>
                <a:srgbClr val="395B74"/>
              </a:solidFill>
            </a:endParaRPr>
          </a:p>
        </p:txBody>
      </p:sp>
      <p:sp>
        <p:nvSpPr>
          <p:cNvPr id="4" name="Slide Number Placeholder 3"/>
          <p:cNvSpPr>
            <a:spLocks noGrp="1"/>
          </p:cNvSpPr>
          <p:nvPr>
            <p:ph type="sldNum" sz="quarter" idx="12"/>
          </p:nvPr>
        </p:nvSpPr>
        <p:spPr/>
        <p:txBody>
          <a:bodyPr/>
          <a:lstStyle/>
          <a:p>
            <a:fld id="{1F2646B2-07B8-4A55-877A-153D84ACCCD9}" type="slidenum">
              <a:rPr lang="en-US" smtClean="0"/>
              <a:pPr/>
              <a:t>29</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0" y="2133600"/>
            <a:ext cx="411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409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This Important?</a:t>
            </a:r>
            <a:endParaRPr lang="en-US" dirty="0"/>
          </a:p>
        </p:txBody>
      </p:sp>
      <p:sp>
        <p:nvSpPr>
          <p:cNvPr id="3" name="Content Placeholder 2"/>
          <p:cNvSpPr>
            <a:spLocks noGrp="1"/>
          </p:cNvSpPr>
          <p:nvPr>
            <p:ph idx="1"/>
          </p:nvPr>
        </p:nvSpPr>
        <p:spPr/>
        <p:txBody>
          <a:bodyPr/>
          <a:lstStyle/>
          <a:p>
            <a:r>
              <a:rPr lang="en-US" dirty="0" smtClean="0"/>
              <a:t>ADA compliance</a:t>
            </a:r>
          </a:p>
          <a:p>
            <a:pPr lvl="1"/>
            <a:r>
              <a:rPr lang="en-US" dirty="0" smtClean="0"/>
              <a:t>Condition of eligibility for Federal funding</a:t>
            </a:r>
          </a:p>
          <a:p>
            <a:pPr lvl="1"/>
            <a:r>
              <a:rPr lang="en-US" dirty="0" smtClean="0"/>
              <a:t>FTA is responsible for ensuring ADA compliance on the part of its grantees</a:t>
            </a:r>
          </a:p>
          <a:p>
            <a:r>
              <a:rPr lang="en-US" dirty="0" smtClean="0"/>
              <a:t>Risk reduction</a:t>
            </a:r>
          </a:p>
          <a:p>
            <a:pPr lvl="1"/>
            <a:r>
              <a:rPr lang="en-US" dirty="0" smtClean="0"/>
              <a:t>Reduced potential for delayed grants</a:t>
            </a:r>
          </a:p>
          <a:p>
            <a:pPr lvl="1"/>
            <a:r>
              <a:rPr lang="en-US" dirty="0" smtClean="0"/>
              <a:t>Reduced exposure to litigation/enforcement action</a:t>
            </a:r>
          </a:p>
          <a:p>
            <a:pPr lvl="1"/>
            <a:r>
              <a:rPr lang="en-US" dirty="0" smtClean="0"/>
              <a:t>Cheaper to do it right the first time!</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3</a:t>
            </a:fld>
            <a:endParaRPr lang="en-US" dirty="0"/>
          </a:p>
        </p:txBody>
      </p:sp>
    </p:spTree>
    <p:extLst>
      <p:ext uri="{BB962C8B-B14F-4D97-AF65-F5344CB8AC3E}">
        <p14:creationId xmlns:p14="http://schemas.microsoft.com/office/powerpoint/2010/main" val="1184539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p:txBody>
          <a:bodyPr/>
          <a:lstStyle/>
          <a:p>
            <a:pPr marL="0" indent="0">
              <a:buNone/>
            </a:pPr>
            <a:r>
              <a:rPr lang="en-US" sz="2800" dirty="0" smtClean="0">
                <a:solidFill>
                  <a:srgbClr val="000000"/>
                </a:solidFill>
              </a:rPr>
              <a:t>Example:  Disproportionality</a:t>
            </a:r>
          </a:p>
          <a:p>
            <a:pPr marL="0" indent="0">
              <a:buNone/>
            </a:pPr>
            <a:endParaRPr lang="en-US" sz="1200" dirty="0" smtClean="0">
              <a:solidFill>
                <a:srgbClr val="000000"/>
              </a:solidFill>
            </a:endParaRPr>
          </a:p>
          <a:p>
            <a:r>
              <a:rPr lang="en-US" sz="2800" dirty="0" smtClean="0">
                <a:solidFill>
                  <a:srgbClr val="000000"/>
                </a:solidFill>
              </a:rPr>
              <a:t>Sunnydale Station (Hill Valley Transit/HVT)</a:t>
            </a:r>
            <a:endParaRPr lang="en-US" sz="2800" dirty="0">
              <a:solidFill>
                <a:srgbClr val="000000"/>
              </a:solidFill>
            </a:endParaRPr>
          </a:p>
          <a:p>
            <a:pPr lvl="1"/>
            <a:r>
              <a:rPr lang="en-US" sz="2400" dirty="0">
                <a:solidFill>
                  <a:srgbClr val="000000"/>
                </a:solidFill>
              </a:rPr>
              <a:t>Platform resurfacing</a:t>
            </a:r>
          </a:p>
          <a:p>
            <a:pPr lvl="2"/>
            <a:r>
              <a:rPr lang="en-US" sz="2000" dirty="0">
                <a:solidFill>
                  <a:srgbClr val="000000"/>
                </a:solidFill>
              </a:rPr>
              <a:t>Resurfacing = alteration (per ADA-ABA AG 106.5)</a:t>
            </a:r>
          </a:p>
          <a:p>
            <a:pPr lvl="2"/>
            <a:r>
              <a:rPr lang="en-US" sz="2000" dirty="0">
                <a:solidFill>
                  <a:srgbClr val="000000"/>
                </a:solidFill>
              </a:rPr>
              <a:t>Platform = </a:t>
            </a:r>
            <a:r>
              <a:rPr lang="en-US" sz="2000" dirty="0" smtClean="0">
                <a:solidFill>
                  <a:srgbClr val="000000"/>
                </a:solidFill>
              </a:rPr>
              <a:t>primary </a:t>
            </a:r>
            <a:r>
              <a:rPr lang="en-US" sz="2000" dirty="0">
                <a:solidFill>
                  <a:srgbClr val="000000"/>
                </a:solidFill>
              </a:rPr>
              <a:t>function</a:t>
            </a:r>
          </a:p>
          <a:p>
            <a:pPr lvl="2"/>
            <a:r>
              <a:rPr lang="en-US" sz="2000" dirty="0">
                <a:solidFill>
                  <a:srgbClr val="000000"/>
                </a:solidFill>
              </a:rPr>
              <a:t>Alteration to platform triggers path of travel </a:t>
            </a:r>
            <a:r>
              <a:rPr lang="en-US" sz="2000" dirty="0" smtClean="0">
                <a:solidFill>
                  <a:srgbClr val="000000"/>
                </a:solidFill>
              </a:rPr>
              <a:t>requirement</a:t>
            </a:r>
          </a:p>
          <a:p>
            <a:pPr marL="857250" lvl="2" indent="0">
              <a:buNone/>
            </a:pPr>
            <a:endParaRPr lang="en-US" sz="1600" dirty="0">
              <a:solidFill>
                <a:srgbClr val="000000"/>
              </a:solidFill>
            </a:endParaRPr>
          </a:p>
          <a:p>
            <a:pPr lvl="1"/>
            <a:r>
              <a:rPr lang="en-US" sz="2400" dirty="0" smtClean="0">
                <a:solidFill>
                  <a:srgbClr val="000000"/>
                </a:solidFill>
              </a:rPr>
              <a:t>HVT documented that the </a:t>
            </a:r>
            <a:r>
              <a:rPr lang="en-US" sz="2400" dirty="0">
                <a:solidFill>
                  <a:srgbClr val="000000"/>
                </a:solidFill>
              </a:rPr>
              <a:t>cost of installing elevators to each </a:t>
            </a:r>
            <a:r>
              <a:rPr lang="en-US" sz="2400" dirty="0" smtClean="0">
                <a:solidFill>
                  <a:srgbClr val="000000"/>
                </a:solidFill>
              </a:rPr>
              <a:t>platform would exceed 20</a:t>
            </a:r>
            <a:r>
              <a:rPr lang="en-US" sz="2400" dirty="0">
                <a:solidFill>
                  <a:srgbClr val="000000"/>
                </a:solidFill>
              </a:rPr>
              <a:t>% of the resurfacing cost</a:t>
            </a:r>
            <a:r>
              <a:rPr lang="en-US" sz="2400" dirty="0" smtClean="0">
                <a:solidFill>
                  <a:srgbClr val="000000"/>
                </a:solidFill>
              </a:rPr>
              <a:t>.</a:t>
            </a:r>
            <a:endParaRPr lang="en-US" sz="2400" dirty="0">
              <a:solidFill>
                <a:srgbClr val="000000"/>
              </a:solidFill>
            </a:endParaRPr>
          </a:p>
        </p:txBody>
      </p:sp>
      <p:sp>
        <p:nvSpPr>
          <p:cNvPr id="4" name="Slide Number Placeholder 3"/>
          <p:cNvSpPr>
            <a:spLocks noGrp="1"/>
          </p:cNvSpPr>
          <p:nvPr>
            <p:ph type="sldNum" sz="quarter" idx="12"/>
          </p:nvPr>
        </p:nvSpPr>
        <p:spPr/>
        <p:txBody>
          <a:bodyPr/>
          <a:lstStyle/>
          <a:p>
            <a:fld id="{1F2646B2-07B8-4A55-877A-153D84ACCCD9}" type="slidenum">
              <a:rPr lang="en-US" smtClean="0"/>
              <a:pPr/>
              <a:t>30</a:t>
            </a:fld>
            <a:endParaRPr lang="en-US" dirty="0"/>
          </a:p>
        </p:txBody>
      </p:sp>
    </p:spTree>
    <p:extLst>
      <p:ext uri="{BB962C8B-B14F-4D97-AF65-F5344CB8AC3E}">
        <p14:creationId xmlns:p14="http://schemas.microsoft.com/office/powerpoint/2010/main" val="763532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a:xfrm>
            <a:off x="457200" y="1287780"/>
            <a:ext cx="8229600" cy="4525963"/>
          </a:xfrm>
        </p:spPr>
        <p:txBody>
          <a:bodyPr/>
          <a:lstStyle/>
          <a:p>
            <a:pPr marL="0" indent="0" algn="ctr">
              <a:buNone/>
            </a:pPr>
            <a:r>
              <a:rPr lang="en-US" sz="2800" dirty="0" smtClean="0">
                <a:solidFill>
                  <a:srgbClr val="000000"/>
                </a:solidFill>
              </a:rPr>
              <a:t>HVT Sunnydale Station</a:t>
            </a:r>
            <a:endParaRPr lang="en-US" sz="2800" dirty="0">
              <a:solidFill>
                <a:srgbClr val="000000"/>
              </a:solidFill>
            </a:endParaRPr>
          </a:p>
          <a:p>
            <a:pPr marL="0" indent="0" algn="ctr">
              <a:buNone/>
            </a:pP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F2646B2-07B8-4A55-877A-153D84ACCCD9}" type="slidenum">
              <a:rPr lang="en-US" smtClean="0"/>
              <a:pPr/>
              <a:t>31</a:t>
            </a:fld>
            <a:endParaRPr lang="en-US" dirty="0"/>
          </a:p>
        </p:txBody>
      </p:sp>
      <p:pic>
        <p:nvPicPr>
          <p:cNvPr id="5" name="Picture 2" descr="S:\TCR\MBTA ARRA\Waverly Station Pictures\Before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411" y="1859281"/>
            <a:ext cx="5272617" cy="395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049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p:txBody>
          <a:bodyPr/>
          <a:lstStyle/>
          <a:p>
            <a:pPr marL="0" indent="0">
              <a:buNone/>
            </a:pPr>
            <a:r>
              <a:rPr lang="en-US" dirty="0" smtClean="0">
                <a:solidFill>
                  <a:srgbClr val="000000"/>
                </a:solidFill>
              </a:rPr>
              <a:t>Example:  “Maximum Extent Feasible”</a:t>
            </a:r>
            <a:endParaRPr lang="en-US" dirty="0">
              <a:solidFill>
                <a:srgbClr val="000000"/>
              </a:solidFill>
            </a:endParaRPr>
          </a:p>
          <a:p>
            <a:pPr marL="0" indent="0">
              <a:buNone/>
            </a:pPr>
            <a:endParaRPr lang="en-US" sz="1600" dirty="0" smtClean="0">
              <a:solidFill>
                <a:srgbClr val="000000"/>
              </a:solidFill>
            </a:endParaRPr>
          </a:p>
          <a:p>
            <a:r>
              <a:rPr lang="en-US" sz="2800" dirty="0" err="1" smtClean="0">
                <a:solidFill>
                  <a:srgbClr val="000000"/>
                </a:solidFill>
              </a:rPr>
              <a:t>Tremorton</a:t>
            </a:r>
            <a:r>
              <a:rPr lang="en-US" sz="2800" dirty="0" smtClean="0">
                <a:solidFill>
                  <a:srgbClr val="000000"/>
                </a:solidFill>
              </a:rPr>
              <a:t> Transit (TTA) </a:t>
            </a:r>
            <a:r>
              <a:rPr lang="en-US" sz="2800" dirty="0">
                <a:solidFill>
                  <a:srgbClr val="000000"/>
                </a:solidFill>
              </a:rPr>
              <a:t>Red Line</a:t>
            </a:r>
          </a:p>
          <a:p>
            <a:pPr lvl="1"/>
            <a:r>
              <a:rPr lang="en-US" sz="2400" dirty="0">
                <a:solidFill>
                  <a:srgbClr val="000000"/>
                </a:solidFill>
              </a:rPr>
              <a:t>Complete platform replacement at 7 elevated stations</a:t>
            </a:r>
          </a:p>
          <a:p>
            <a:pPr lvl="2"/>
            <a:r>
              <a:rPr lang="en-US" sz="2000" dirty="0">
                <a:solidFill>
                  <a:srgbClr val="000000"/>
                </a:solidFill>
              </a:rPr>
              <a:t>Platform = primary function</a:t>
            </a:r>
          </a:p>
          <a:p>
            <a:pPr lvl="2"/>
            <a:r>
              <a:rPr lang="en-US" sz="2000" dirty="0">
                <a:solidFill>
                  <a:srgbClr val="000000"/>
                </a:solidFill>
              </a:rPr>
              <a:t>Removal/replacement = alteration</a:t>
            </a:r>
          </a:p>
          <a:p>
            <a:pPr lvl="2"/>
            <a:r>
              <a:rPr lang="en-US" sz="2000" dirty="0">
                <a:solidFill>
                  <a:srgbClr val="000000"/>
                </a:solidFill>
              </a:rPr>
              <a:t>Path of travel requirement </a:t>
            </a:r>
            <a:r>
              <a:rPr lang="en-US" sz="2000" dirty="0" smtClean="0">
                <a:solidFill>
                  <a:srgbClr val="000000"/>
                </a:solidFill>
              </a:rPr>
              <a:t>triggered</a:t>
            </a:r>
          </a:p>
          <a:p>
            <a:pPr marL="914400" lvl="2" indent="0">
              <a:buNone/>
            </a:pPr>
            <a:endParaRPr lang="en-US" sz="1600" dirty="0">
              <a:solidFill>
                <a:srgbClr val="000000"/>
              </a:solidFill>
            </a:endParaRPr>
          </a:p>
          <a:p>
            <a:pPr lvl="1"/>
            <a:r>
              <a:rPr lang="en-US" sz="2400" dirty="0">
                <a:solidFill>
                  <a:srgbClr val="000000"/>
                </a:solidFill>
              </a:rPr>
              <a:t>T</a:t>
            </a:r>
            <a:r>
              <a:rPr lang="en-US" sz="2400" dirty="0" smtClean="0">
                <a:solidFill>
                  <a:srgbClr val="000000"/>
                </a:solidFill>
              </a:rPr>
              <a:t>TA demonstrated insufficient clearances on narrow platforms to accommodate elevators (without </a:t>
            </a:r>
            <a:r>
              <a:rPr lang="en-US" sz="2400" dirty="0">
                <a:solidFill>
                  <a:srgbClr val="000000"/>
                </a:solidFill>
              </a:rPr>
              <a:t>exponential increase in cost/scope of </a:t>
            </a:r>
            <a:r>
              <a:rPr lang="en-US" sz="2400" dirty="0" smtClean="0">
                <a:solidFill>
                  <a:srgbClr val="000000"/>
                </a:solidFill>
              </a:rPr>
              <a:t>alterations)</a:t>
            </a:r>
            <a:endParaRPr lang="en-US" sz="2400" dirty="0">
              <a:solidFill>
                <a:srgbClr val="000000"/>
              </a:solidFill>
            </a:endParaRPr>
          </a:p>
        </p:txBody>
      </p:sp>
      <p:sp>
        <p:nvSpPr>
          <p:cNvPr id="4" name="Slide Number Placeholder 3"/>
          <p:cNvSpPr>
            <a:spLocks noGrp="1"/>
          </p:cNvSpPr>
          <p:nvPr>
            <p:ph type="sldNum" sz="quarter" idx="12"/>
          </p:nvPr>
        </p:nvSpPr>
        <p:spPr/>
        <p:txBody>
          <a:bodyPr/>
          <a:lstStyle/>
          <a:p>
            <a:fld id="{1F2646B2-07B8-4A55-877A-153D84ACCCD9}" type="slidenum">
              <a:rPr lang="en-US" smtClean="0"/>
              <a:pPr/>
              <a:t>32</a:t>
            </a:fld>
            <a:endParaRPr lang="en-US" dirty="0"/>
          </a:p>
        </p:txBody>
      </p:sp>
    </p:spTree>
    <p:extLst>
      <p:ext uri="{BB962C8B-B14F-4D97-AF65-F5344CB8AC3E}">
        <p14:creationId xmlns:p14="http://schemas.microsoft.com/office/powerpoint/2010/main" val="2667671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p:txBody>
          <a:bodyPr/>
          <a:lstStyle/>
          <a:p>
            <a:pPr marL="0" indent="0" algn="ctr">
              <a:buNone/>
            </a:pPr>
            <a:r>
              <a:rPr lang="en-US" sz="2800" dirty="0">
                <a:solidFill>
                  <a:srgbClr val="000000"/>
                </a:solidFill>
              </a:rPr>
              <a:t>T</a:t>
            </a:r>
            <a:r>
              <a:rPr lang="en-US" sz="2800" dirty="0" smtClean="0">
                <a:solidFill>
                  <a:srgbClr val="000000"/>
                </a:solidFill>
              </a:rPr>
              <a:t>TA Danville Station</a:t>
            </a:r>
            <a:endParaRPr lang="en-US" sz="2800" dirty="0">
              <a:solidFill>
                <a:srgbClr val="000000"/>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33</a:t>
            </a:fld>
            <a:endParaRPr lang="en-US" dirty="0"/>
          </a:p>
        </p:txBody>
      </p:sp>
      <p:pic>
        <p:nvPicPr>
          <p:cNvPr id="5" name="Picture 2" descr="S:\Region 05\CTA\Red Line 7 station project\Granville 38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057399"/>
            <a:ext cx="5280660" cy="396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14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p:txBody>
          <a:bodyPr/>
          <a:lstStyle/>
          <a:p>
            <a:r>
              <a:rPr lang="en-US" dirty="0">
                <a:solidFill>
                  <a:srgbClr val="000000"/>
                </a:solidFill>
              </a:rPr>
              <a:t>When the altered area </a:t>
            </a:r>
            <a:r>
              <a:rPr lang="en-US" i="1" dirty="0">
                <a:solidFill>
                  <a:srgbClr val="000000"/>
                </a:solidFill>
              </a:rPr>
              <a:t>is</a:t>
            </a:r>
            <a:r>
              <a:rPr lang="en-US" dirty="0">
                <a:solidFill>
                  <a:srgbClr val="000000"/>
                </a:solidFill>
              </a:rPr>
              <a:t> the path of travel, the path of travel has to be accessible</a:t>
            </a:r>
          </a:p>
          <a:p>
            <a:pPr lvl="1"/>
            <a:r>
              <a:rPr lang="en-US" dirty="0">
                <a:solidFill>
                  <a:srgbClr val="000000"/>
                </a:solidFill>
              </a:rPr>
              <a:t>Altered areas must be accessible</a:t>
            </a:r>
          </a:p>
          <a:p>
            <a:pPr lvl="1"/>
            <a:r>
              <a:rPr lang="en-US" dirty="0">
                <a:solidFill>
                  <a:srgbClr val="000000"/>
                </a:solidFill>
              </a:rPr>
              <a:t>Disproportionality does not apply</a:t>
            </a:r>
          </a:p>
          <a:p>
            <a:pPr lvl="1"/>
            <a:r>
              <a:rPr lang="en-US" dirty="0">
                <a:solidFill>
                  <a:srgbClr val="000000"/>
                </a:solidFill>
              </a:rPr>
              <a:t>Infeasibility </a:t>
            </a:r>
            <a:r>
              <a:rPr lang="en-US" i="1" dirty="0">
                <a:solidFill>
                  <a:srgbClr val="000000"/>
                </a:solidFill>
              </a:rPr>
              <a:t>may</a:t>
            </a:r>
            <a:r>
              <a:rPr lang="en-US" dirty="0">
                <a:solidFill>
                  <a:srgbClr val="000000"/>
                </a:solidFill>
              </a:rPr>
              <a:t> apply</a:t>
            </a:r>
          </a:p>
          <a:p>
            <a:endParaRPr lang="en-US" dirty="0">
              <a:solidFill>
                <a:srgbClr val="000000"/>
              </a:solidFill>
            </a:endParaRPr>
          </a:p>
        </p:txBody>
      </p:sp>
      <p:sp>
        <p:nvSpPr>
          <p:cNvPr id="4" name="Slide Number Placeholder 3"/>
          <p:cNvSpPr>
            <a:spLocks noGrp="1"/>
          </p:cNvSpPr>
          <p:nvPr>
            <p:ph type="sldNum" sz="quarter" idx="12"/>
          </p:nvPr>
        </p:nvSpPr>
        <p:spPr/>
        <p:txBody>
          <a:bodyPr/>
          <a:lstStyle/>
          <a:p>
            <a:fld id="{1F2646B2-07B8-4A55-877A-153D84ACCCD9}" type="slidenum">
              <a:rPr lang="en-US" smtClean="0"/>
              <a:pPr/>
              <a:t>34</a:t>
            </a:fld>
            <a:endParaRPr lang="en-US" dirty="0"/>
          </a:p>
        </p:txBody>
      </p:sp>
    </p:spTree>
    <p:extLst>
      <p:ext uri="{BB962C8B-B14F-4D97-AF65-F5344CB8AC3E}">
        <p14:creationId xmlns:p14="http://schemas.microsoft.com/office/powerpoint/2010/main" val="1569643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a:xfrm>
            <a:off x="457200" y="1295400"/>
            <a:ext cx="8229600" cy="4830763"/>
          </a:xfrm>
        </p:spPr>
        <p:txBody>
          <a:bodyPr/>
          <a:lstStyle/>
          <a:p>
            <a:pPr marL="0" indent="0">
              <a:buNone/>
            </a:pPr>
            <a:r>
              <a:rPr lang="en-US" sz="2800" dirty="0" smtClean="0">
                <a:solidFill>
                  <a:srgbClr val="000000"/>
                </a:solidFill>
              </a:rPr>
              <a:t>Example:   Altered Area </a:t>
            </a:r>
            <a:r>
              <a:rPr lang="en-US" sz="2800" i="1" dirty="0" smtClean="0">
                <a:solidFill>
                  <a:srgbClr val="000000"/>
                </a:solidFill>
              </a:rPr>
              <a:t>Is</a:t>
            </a:r>
            <a:r>
              <a:rPr lang="en-US" sz="2800" dirty="0" smtClean="0">
                <a:solidFill>
                  <a:srgbClr val="000000"/>
                </a:solidFill>
              </a:rPr>
              <a:t> Path of Travel</a:t>
            </a:r>
            <a:endParaRPr lang="en-US" sz="2800" dirty="0">
              <a:solidFill>
                <a:srgbClr val="000000"/>
              </a:solidFill>
            </a:endParaRPr>
          </a:p>
          <a:p>
            <a:r>
              <a:rPr lang="en-US" sz="2400" dirty="0" err="1" smtClean="0">
                <a:solidFill>
                  <a:srgbClr val="000000"/>
                </a:solidFill>
              </a:rPr>
              <a:t>Metroville</a:t>
            </a:r>
            <a:r>
              <a:rPr lang="en-US" sz="2400" dirty="0" smtClean="0">
                <a:solidFill>
                  <a:srgbClr val="000000"/>
                </a:solidFill>
              </a:rPr>
              <a:t> Transit Authority (MTA)</a:t>
            </a:r>
            <a:endParaRPr lang="en-US" sz="2400" dirty="0">
              <a:solidFill>
                <a:srgbClr val="000000"/>
              </a:solidFill>
            </a:endParaRPr>
          </a:p>
          <a:p>
            <a:pPr lvl="1"/>
            <a:r>
              <a:rPr lang="en-US" sz="2000" dirty="0">
                <a:solidFill>
                  <a:srgbClr val="000000"/>
                </a:solidFill>
              </a:rPr>
              <a:t>Substantial rehabilitation at several stations</a:t>
            </a:r>
          </a:p>
          <a:p>
            <a:pPr lvl="2"/>
            <a:r>
              <a:rPr lang="en-US" sz="1800" dirty="0">
                <a:solidFill>
                  <a:srgbClr val="000000"/>
                </a:solidFill>
              </a:rPr>
              <a:t>Platform, station house &amp; staircases</a:t>
            </a:r>
          </a:p>
          <a:p>
            <a:pPr lvl="2"/>
            <a:r>
              <a:rPr lang="en-US" sz="1800" dirty="0">
                <a:solidFill>
                  <a:srgbClr val="000000"/>
                </a:solidFill>
              </a:rPr>
              <a:t>All areas containing primary functions</a:t>
            </a:r>
          </a:p>
          <a:p>
            <a:pPr lvl="2"/>
            <a:r>
              <a:rPr lang="en-US" sz="1800" dirty="0">
                <a:solidFill>
                  <a:srgbClr val="000000"/>
                </a:solidFill>
              </a:rPr>
              <a:t>Alteration to staircase = alteration to path of travel</a:t>
            </a:r>
          </a:p>
          <a:p>
            <a:pPr lvl="1"/>
            <a:r>
              <a:rPr lang="en-US" sz="2000" dirty="0">
                <a:solidFill>
                  <a:srgbClr val="000000"/>
                </a:solidFill>
              </a:rPr>
              <a:t>M</a:t>
            </a:r>
            <a:r>
              <a:rPr lang="en-US" sz="2000" dirty="0" smtClean="0">
                <a:solidFill>
                  <a:srgbClr val="000000"/>
                </a:solidFill>
              </a:rPr>
              <a:t>TA provided </a:t>
            </a:r>
            <a:r>
              <a:rPr lang="en-US" sz="2000" dirty="0">
                <a:solidFill>
                  <a:srgbClr val="000000"/>
                </a:solidFill>
              </a:rPr>
              <a:t>information for each </a:t>
            </a:r>
            <a:r>
              <a:rPr lang="en-US" sz="2000" dirty="0" smtClean="0">
                <a:solidFill>
                  <a:srgbClr val="000000"/>
                </a:solidFill>
              </a:rPr>
              <a:t>station </a:t>
            </a:r>
            <a:r>
              <a:rPr lang="en-US" sz="2000" dirty="0">
                <a:solidFill>
                  <a:srgbClr val="000000"/>
                </a:solidFill>
              </a:rPr>
              <a:t>demonstrating specific site conditions that made elevators not feasible</a:t>
            </a:r>
          </a:p>
          <a:p>
            <a:pPr lvl="2"/>
            <a:r>
              <a:rPr lang="en-US" sz="1800" dirty="0">
                <a:solidFill>
                  <a:srgbClr val="000000"/>
                </a:solidFill>
              </a:rPr>
              <a:t>Removal of travel lanes from streets under stations</a:t>
            </a:r>
          </a:p>
          <a:p>
            <a:pPr lvl="2"/>
            <a:r>
              <a:rPr lang="en-US" sz="1800" dirty="0">
                <a:solidFill>
                  <a:srgbClr val="000000"/>
                </a:solidFill>
              </a:rPr>
              <a:t>Significantly reduced overhead clearance above streets beneath stations</a:t>
            </a:r>
          </a:p>
          <a:p>
            <a:r>
              <a:rPr lang="en-US" sz="2400" dirty="0">
                <a:solidFill>
                  <a:srgbClr val="000000"/>
                </a:solidFill>
              </a:rPr>
              <a:t>Determined on basis of </a:t>
            </a:r>
            <a:r>
              <a:rPr lang="en-US" sz="2400" dirty="0" smtClean="0">
                <a:solidFill>
                  <a:srgbClr val="000000"/>
                </a:solidFill>
              </a:rPr>
              <a:t>infeasibility (site-specific conditions); </a:t>
            </a:r>
            <a:r>
              <a:rPr lang="en-US" sz="2400" dirty="0">
                <a:solidFill>
                  <a:srgbClr val="000000"/>
                </a:solidFill>
              </a:rPr>
              <a:t>disproportionality not a factor</a:t>
            </a:r>
          </a:p>
        </p:txBody>
      </p:sp>
      <p:sp>
        <p:nvSpPr>
          <p:cNvPr id="4" name="Slide Number Placeholder 3"/>
          <p:cNvSpPr>
            <a:spLocks noGrp="1"/>
          </p:cNvSpPr>
          <p:nvPr>
            <p:ph type="sldNum" sz="quarter" idx="12"/>
          </p:nvPr>
        </p:nvSpPr>
        <p:spPr/>
        <p:txBody>
          <a:bodyPr/>
          <a:lstStyle/>
          <a:p>
            <a:fld id="{1F2646B2-07B8-4A55-877A-153D84ACCCD9}" type="slidenum">
              <a:rPr lang="en-US" smtClean="0"/>
              <a:pPr/>
              <a:t>35</a:t>
            </a:fld>
            <a:endParaRPr lang="en-US" dirty="0"/>
          </a:p>
        </p:txBody>
      </p:sp>
    </p:spTree>
    <p:extLst>
      <p:ext uri="{BB962C8B-B14F-4D97-AF65-F5344CB8AC3E}">
        <p14:creationId xmlns:p14="http://schemas.microsoft.com/office/powerpoint/2010/main" val="3647534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p:txBody>
          <a:bodyPr/>
          <a:lstStyle/>
          <a:p>
            <a:pPr marL="0" indent="0" algn="ctr">
              <a:buNone/>
            </a:pPr>
            <a:r>
              <a:rPr lang="en-US" dirty="0" smtClean="0">
                <a:solidFill>
                  <a:srgbClr val="000000"/>
                </a:solidFill>
              </a:rPr>
              <a:t>MTA Traction </a:t>
            </a:r>
            <a:r>
              <a:rPr lang="en-US" dirty="0">
                <a:solidFill>
                  <a:srgbClr val="000000"/>
                </a:solidFill>
              </a:rPr>
              <a:t>Avenue</a:t>
            </a:r>
          </a:p>
          <a:p>
            <a:pPr marL="0" indent="0">
              <a:buNone/>
            </a:pPr>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36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730" y="2537460"/>
            <a:ext cx="6330516" cy="3139440"/>
          </a:xfrm>
          <a:prstGeom prst="rect">
            <a:avLst/>
          </a:prstGeom>
        </p:spPr>
      </p:pic>
    </p:spTree>
    <p:extLst>
      <p:ext uri="{BB962C8B-B14F-4D97-AF65-F5344CB8AC3E}">
        <p14:creationId xmlns:p14="http://schemas.microsoft.com/office/powerpoint/2010/main" val="2566853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a:xfrm>
            <a:off x="457200" y="1310640"/>
            <a:ext cx="8229600" cy="4815523"/>
          </a:xfrm>
        </p:spPr>
        <p:txBody>
          <a:bodyPr/>
          <a:lstStyle/>
          <a:p>
            <a:r>
              <a:rPr lang="en-US" dirty="0" smtClean="0"/>
              <a:t>Jurisdictional Issues</a:t>
            </a:r>
          </a:p>
          <a:p>
            <a:pPr lvl="1"/>
            <a:r>
              <a:rPr lang="en-US" dirty="0" smtClean="0"/>
              <a:t>City owns facility</a:t>
            </a:r>
          </a:p>
          <a:p>
            <a:pPr lvl="1"/>
            <a:r>
              <a:rPr lang="en-US" dirty="0" smtClean="0"/>
              <a:t>Transit system operates service</a:t>
            </a:r>
          </a:p>
          <a:p>
            <a:r>
              <a:rPr lang="en-US" dirty="0" smtClean="0"/>
              <a:t>All entities involved must work together</a:t>
            </a:r>
          </a:p>
          <a:p>
            <a:pPr lvl="1"/>
            <a:r>
              <a:rPr lang="en-US" dirty="0" smtClean="0"/>
              <a:t>All may not be FTA grantees</a:t>
            </a:r>
          </a:p>
          <a:p>
            <a:pPr lvl="1"/>
            <a:r>
              <a:rPr lang="en-US" dirty="0" smtClean="0"/>
              <a:t>Grantee will have to demonstrate attempt to bring parties together</a:t>
            </a:r>
          </a:p>
          <a:p>
            <a:pPr lvl="1"/>
            <a:r>
              <a:rPr lang="en-US" dirty="0" smtClean="0"/>
              <a:t>Can’t parse responsibilities when facilities are connected</a:t>
            </a:r>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37</a:t>
            </a:fld>
            <a:endParaRPr lang="en-US" dirty="0"/>
          </a:p>
        </p:txBody>
      </p:sp>
    </p:spTree>
    <p:extLst>
      <p:ext uri="{BB962C8B-B14F-4D97-AF65-F5344CB8AC3E}">
        <p14:creationId xmlns:p14="http://schemas.microsoft.com/office/powerpoint/2010/main" val="851154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p:txBody>
          <a:bodyPr/>
          <a:lstStyle/>
          <a:p>
            <a:pPr marL="0" indent="0">
              <a:buNone/>
            </a:pPr>
            <a:r>
              <a:rPr lang="en-US" dirty="0">
                <a:solidFill>
                  <a:srgbClr val="000000"/>
                </a:solidFill>
              </a:rPr>
              <a:t>Example:   </a:t>
            </a:r>
            <a:r>
              <a:rPr lang="en-US" dirty="0" smtClean="0">
                <a:solidFill>
                  <a:srgbClr val="000000"/>
                </a:solidFill>
              </a:rPr>
              <a:t>Jurisdictional Issues</a:t>
            </a:r>
            <a:endParaRPr lang="en-US" dirty="0">
              <a:solidFill>
                <a:srgbClr val="000000"/>
              </a:solidFill>
            </a:endParaRPr>
          </a:p>
          <a:p>
            <a:r>
              <a:rPr lang="en-US" sz="2800" dirty="0" smtClean="0">
                <a:solidFill>
                  <a:srgbClr val="000000"/>
                </a:solidFill>
              </a:rPr>
              <a:t>Lassiter Plaza (</a:t>
            </a:r>
            <a:r>
              <a:rPr lang="en-US" sz="2800" dirty="0" err="1" smtClean="0">
                <a:solidFill>
                  <a:srgbClr val="000000"/>
                </a:solidFill>
              </a:rPr>
              <a:t>Metroville</a:t>
            </a:r>
            <a:r>
              <a:rPr lang="en-US" sz="2800" dirty="0" smtClean="0">
                <a:solidFill>
                  <a:srgbClr val="000000"/>
                </a:solidFill>
              </a:rPr>
              <a:t>)</a:t>
            </a:r>
          </a:p>
          <a:p>
            <a:pPr lvl="1"/>
            <a:r>
              <a:rPr lang="en-US" sz="2400" dirty="0" smtClean="0">
                <a:solidFill>
                  <a:srgbClr val="000000"/>
                </a:solidFill>
              </a:rPr>
              <a:t>Bus transfer facility owned by City of </a:t>
            </a:r>
            <a:r>
              <a:rPr lang="en-US" sz="2400" dirty="0" err="1" smtClean="0">
                <a:solidFill>
                  <a:srgbClr val="000000"/>
                </a:solidFill>
              </a:rPr>
              <a:t>Metroville</a:t>
            </a:r>
            <a:r>
              <a:rPr lang="en-US" sz="2400" dirty="0" smtClean="0">
                <a:solidFill>
                  <a:srgbClr val="000000"/>
                </a:solidFill>
              </a:rPr>
              <a:t>, served by MTA, connected to </a:t>
            </a:r>
            <a:r>
              <a:rPr lang="en-US" sz="2400" dirty="0" err="1" smtClean="0">
                <a:solidFill>
                  <a:srgbClr val="000000"/>
                </a:solidFill>
              </a:rPr>
              <a:t>OmniTrain</a:t>
            </a:r>
            <a:r>
              <a:rPr lang="en-US" sz="2400" dirty="0" smtClean="0">
                <a:solidFill>
                  <a:srgbClr val="000000"/>
                </a:solidFill>
              </a:rPr>
              <a:t> commuter rail station below</a:t>
            </a:r>
          </a:p>
          <a:p>
            <a:pPr lvl="1"/>
            <a:r>
              <a:rPr lang="en-US" sz="2400" dirty="0" smtClean="0">
                <a:solidFill>
                  <a:srgbClr val="000000"/>
                </a:solidFill>
              </a:rPr>
              <a:t>City of </a:t>
            </a:r>
            <a:r>
              <a:rPr lang="en-US" sz="2400" dirty="0" err="1" smtClean="0">
                <a:solidFill>
                  <a:srgbClr val="000000"/>
                </a:solidFill>
              </a:rPr>
              <a:t>Metroville</a:t>
            </a:r>
            <a:r>
              <a:rPr lang="en-US" sz="2400" dirty="0" smtClean="0">
                <a:solidFill>
                  <a:srgbClr val="000000"/>
                </a:solidFill>
              </a:rPr>
              <a:t> undertaking alterations to bus transfer facility and surrounding pedestrian infrastructure</a:t>
            </a:r>
          </a:p>
          <a:p>
            <a:pPr lvl="1"/>
            <a:r>
              <a:rPr lang="en-US" sz="2400" dirty="0" smtClean="0">
                <a:solidFill>
                  <a:srgbClr val="000000"/>
                </a:solidFill>
              </a:rPr>
              <a:t>Existing stairwell connecting </a:t>
            </a:r>
            <a:r>
              <a:rPr lang="en-US" sz="2400" dirty="0" err="1" smtClean="0">
                <a:solidFill>
                  <a:srgbClr val="000000"/>
                </a:solidFill>
              </a:rPr>
              <a:t>OmniTrain</a:t>
            </a:r>
            <a:r>
              <a:rPr lang="en-US" sz="2400" dirty="0" smtClean="0">
                <a:solidFill>
                  <a:srgbClr val="000000"/>
                </a:solidFill>
              </a:rPr>
              <a:t> station directly to Plaza would be come primary entrance</a:t>
            </a:r>
          </a:p>
          <a:p>
            <a:pPr lvl="1"/>
            <a:r>
              <a:rPr lang="en-US" sz="2400" dirty="0" smtClean="0">
                <a:solidFill>
                  <a:srgbClr val="000000"/>
                </a:solidFill>
              </a:rPr>
              <a:t>Existing accessible entrance to </a:t>
            </a:r>
            <a:r>
              <a:rPr lang="en-US" sz="2400" dirty="0" err="1" smtClean="0">
                <a:solidFill>
                  <a:srgbClr val="000000"/>
                </a:solidFill>
              </a:rPr>
              <a:t>OmniTrain</a:t>
            </a:r>
            <a:r>
              <a:rPr lang="en-US" sz="2400" dirty="0" smtClean="0">
                <a:solidFill>
                  <a:srgbClr val="000000"/>
                </a:solidFill>
              </a:rPr>
              <a:t> station some distance away</a:t>
            </a:r>
            <a:endParaRPr lang="en-US" sz="2400" dirty="0">
              <a:solidFill>
                <a:srgbClr val="000000"/>
              </a:solidFill>
            </a:endParaRP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38</a:t>
            </a:fld>
            <a:endParaRPr lang="en-US" dirty="0"/>
          </a:p>
        </p:txBody>
      </p:sp>
    </p:spTree>
    <p:extLst>
      <p:ext uri="{BB962C8B-B14F-4D97-AF65-F5344CB8AC3E}">
        <p14:creationId xmlns:p14="http://schemas.microsoft.com/office/powerpoint/2010/main" val="4258583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881" y="838200"/>
            <a:ext cx="6546402" cy="545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Alterations to Existing Facilities</a:t>
            </a:r>
          </a:p>
        </p:txBody>
      </p:sp>
      <p:sp>
        <p:nvSpPr>
          <p:cNvPr id="3" name="Content Placeholder 2"/>
          <p:cNvSpPr>
            <a:spLocks noGrp="1"/>
          </p:cNvSpPr>
          <p:nvPr>
            <p:ph idx="1"/>
          </p:nvPr>
        </p:nvSpPr>
        <p:spPr>
          <a:xfrm>
            <a:off x="457200" y="1196340"/>
            <a:ext cx="8229600" cy="4929823"/>
          </a:xfrm>
        </p:spPr>
        <p:txBody>
          <a:bodyPr/>
          <a:lstStyle/>
          <a:p>
            <a:pPr marL="0" indent="0" algn="ctr">
              <a:buNone/>
            </a:pPr>
            <a:r>
              <a:rPr lang="en-US" sz="2800" dirty="0" smtClean="0">
                <a:solidFill>
                  <a:srgbClr val="000000"/>
                </a:solidFill>
              </a:rPr>
              <a:t>Lassiter Plaza (</a:t>
            </a:r>
            <a:r>
              <a:rPr lang="en-US" sz="2800" dirty="0" err="1" smtClean="0">
                <a:solidFill>
                  <a:srgbClr val="000000"/>
                </a:solidFill>
              </a:rPr>
              <a:t>Metroville</a:t>
            </a:r>
            <a:r>
              <a:rPr lang="en-US" sz="2800" dirty="0" smtClean="0">
                <a:solidFill>
                  <a:srgbClr val="000000"/>
                </a:solidFill>
              </a:rPr>
              <a:t>)</a:t>
            </a: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39</a:t>
            </a:fld>
            <a:endParaRPr lang="en-US" dirty="0"/>
          </a:p>
        </p:txBody>
      </p:sp>
    </p:spTree>
    <p:extLst>
      <p:ext uri="{BB962C8B-B14F-4D97-AF65-F5344CB8AC3E}">
        <p14:creationId xmlns:p14="http://schemas.microsoft.com/office/powerpoint/2010/main" val="191746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This Important?</a:t>
            </a:r>
          </a:p>
        </p:txBody>
      </p:sp>
      <p:sp>
        <p:nvSpPr>
          <p:cNvPr id="3" name="Content Placeholder 2"/>
          <p:cNvSpPr>
            <a:spLocks noGrp="1"/>
          </p:cNvSpPr>
          <p:nvPr>
            <p:ph idx="1"/>
          </p:nvPr>
        </p:nvSpPr>
        <p:spPr/>
        <p:txBody>
          <a:bodyPr/>
          <a:lstStyle/>
          <a:p>
            <a:r>
              <a:rPr lang="en-US" dirty="0" smtClean="0"/>
              <a:t>Recurring issue among FTA projects</a:t>
            </a:r>
          </a:p>
          <a:p>
            <a:pPr lvl="1"/>
            <a:r>
              <a:rPr lang="en-US" dirty="0" smtClean="0"/>
              <a:t>New Construction</a:t>
            </a:r>
          </a:p>
          <a:p>
            <a:pPr lvl="1"/>
            <a:r>
              <a:rPr lang="en-US" dirty="0" smtClean="0"/>
              <a:t>Alterations to existing stations/facilities</a:t>
            </a:r>
          </a:p>
          <a:p>
            <a:r>
              <a:rPr lang="en-US" dirty="0" smtClean="0"/>
              <a:t>State of Good Repair</a:t>
            </a:r>
          </a:p>
          <a:p>
            <a:pPr marL="0" indent="0">
              <a:buNone/>
            </a:pPr>
            <a:endParaRPr lang="en-US" dirty="0" smtClean="0"/>
          </a:p>
          <a:p>
            <a:pPr lvl="1"/>
            <a:endParaRPr lang="en-US" dirty="0" smtClean="0"/>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900" y="3388924"/>
            <a:ext cx="3390900" cy="2257625"/>
          </a:xfrm>
          <a:prstGeom prst="rect">
            <a:avLst/>
          </a:prstGeom>
        </p:spPr>
      </p:pic>
      <p:sp>
        <p:nvSpPr>
          <p:cNvPr id="7" name="TextBox 6"/>
          <p:cNvSpPr txBox="1"/>
          <p:nvPr/>
        </p:nvSpPr>
        <p:spPr>
          <a:xfrm>
            <a:off x="457200" y="3716476"/>
            <a:ext cx="4785360" cy="1815882"/>
          </a:xfrm>
          <a:prstGeom prst="rect">
            <a:avLst/>
          </a:prstGeom>
          <a:noFill/>
        </p:spPr>
        <p:txBody>
          <a:bodyPr wrap="square" rtlCol="0">
            <a:spAutoFit/>
          </a:bodyPr>
          <a:lstStyle/>
          <a:p>
            <a:pPr marL="742950" lvl="1" indent="-285750">
              <a:spcBef>
                <a:spcPct val="20000"/>
              </a:spcBef>
              <a:buFont typeface="Arial" charset="0"/>
              <a:buChar char="–"/>
            </a:pPr>
            <a:r>
              <a:rPr lang="en-US" sz="2800" dirty="0">
                <a:latin typeface="Gill Sans MT" pitchFamily="34" charset="0"/>
              </a:rPr>
              <a:t>Projects will likely contain activities regarded as “alterations” under DOT ADA regulations</a:t>
            </a:r>
          </a:p>
        </p:txBody>
      </p:sp>
    </p:spTree>
    <p:extLst>
      <p:ext uri="{BB962C8B-B14F-4D97-AF65-F5344CB8AC3E}">
        <p14:creationId xmlns:p14="http://schemas.microsoft.com/office/powerpoint/2010/main" val="2244780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 Do’s &amp; Don'ts</a:t>
            </a:r>
          </a:p>
        </p:txBody>
      </p:sp>
      <p:sp>
        <p:nvSpPr>
          <p:cNvPr id="3" name="Content Placeholder 2"/>
          <p:cNvSpPr>
            <a:spLocks noGrp="1"/>
          </p:cNvSpPr>
          <p:nvPr>
            <p:ph idx="1"/>
          </p:nvPr>
        </p:nvSpPr>
        <p:spPr/>
        <p:txBody>
          <a:bodyPr/>
          <a:lstStyle/>
          <a:p>
            <a:pPr marL="0" indent="0">
              <a:buNone/>
            </a:pPr>
            <a:r>
              <a:rPr lang="en-US" dirty="0">
                <a:solidFill>
                  <a:srgbClr val="000000"/>
                </a:solidFill>
              </a:rPr>
              <a:t>If you are contemplating alterations to a facility or part of a facility…</a:t>
            </a:r>
          </a:p>
          <a:p>
            <a:r>
              <a:rPr lang="en-US" sz="2800" dirty="0">
                <a:solidFill>
                  <a:srgbClr val="000000"/>
                </a:solidFill>
              </a:rPr>
              <a:t>Do:</a:t>
            </a:r>
          </a:p>
          <a:p>
            <a:pPr lvl="1"/>
            <a:r>
              <a:rPr lang="en-US" sz="2400" dirty="0">
                <a:solidFill>
                  <a:srgbClr val="000000"/>
                </a:solidFill>
              </a:rPr>
              <a:t>Use the right standards</a:t>
            </a:r>
          </a:p>
          <a:p>
            <a:pPr lvl="1"/>
            <a:r>
              <a:rPr lang="en-US" sz="2400" dirty="0">
                <a:solidFill>
                  <a:srgbClr val="000000"/>
                </a:solidFill>
              </a:rPr>
              <a:t>Plan and budget to ensure that the altered areas will comply with ADA standards upon completion</a:t>
            </a:r>
          </a:p>
          <a:p>
            <a:pPr lvl="1"/>
            <a:r>
              <a:rPr lang="en-US" sz="2400" dirty="0">
                <a:solidFill>
                  <a:srgbClr val="000000"/>
                </a:solidFill>
              </a:rPr>
              <a:t>Know whether the altered areas contain a primary function</a:t>
            </a:r>
          </a:p>
          <a:p>
            <a:pPr lvl="2"/>
            <a:r>
              <a:rPr lang="en-US" sz="2000" dirty="0">
                <a:solidFill>
                  <a:srgbClr val="000000"/>
                </a:solidFill>
              </a:rPr>
              <a:t>If not, know why not</a:t>
            </a:r>
          </a:p>
          <a:p>
            <a:pPr lvl="2"/>
            <a:r>
              <a:rPr lang="en-US" sz="2000" dirty="0">
                <a:solidFill>
                  <a:srgbClr val="000000"/>
                </a:solidFill>
              </a:rPr>
              <a:t>If so, plan and budget for additional alterations to the path of travel</a:t>
            </a: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40</a:t>
            </a:fld>
            <a:endParaRPr lang="en-US" dirty="0"/>
          </a:p>
        </p:txBody>
      </p:sp>
    </p:spTree>
    <p:extLst>
      <p:ext uri="{BB962C8B-B14F-4D97-AF65-F5344CB8AC3E}">
        <p14:creationId xmlns:p14="http://schemas.microsoft.com/office/powerpoint/2010/main" val="909612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 Do’s &amp; Don'ts</a:t>
            </a:r>
          </a:p>
        </p:txBody>
      </p:sp>
      <p:sp>
        <p:nvSpPr>
          <p:cNvPr id="3" name="Content Placeholder 2"/>
          <p:cNvSpPr>
            <a:spLocks noGrp="1"/>
          </p:cNvSpPr>
          <p:nvPr>
            <p:ph idx="1"/>
          </p:nvPr>
        </p:nvSpPr>
        <p:spPr/>
        <p:txBody>
          <a:bodyPr/>
          <a:lstStyle/>
          <a:p>
            <a:r>
              <a:rPr lang="en-US" sz="2800" dirty="0" smtClean="0">
                <a:solidFill>
                  <a:srgbClr val="000000"/>
                </a:solidFill>
              </a:rPr>
              <a:t>Do</a:t>
            </a:r>
            <a:r>
              <a:rPr lang="en-US" sz="2800" dirty="0">
                <a:solidFill>
                  <a:srgbClr val="000000"/>
                </a:solidFill>
              </a:rPr>
              <a:t>:</a:t>
            </a:r>
          </a:p>
          <a:p>
            <a:pPr lvl="1"/>
            <a:r>
              <a:rPr lang="en-US" sz="2400" dirty="0" smtClean="0">
                <a:solidFill>
                  <a:srgbClr val="000000"/>
                </a:solidFill>
              </a:rPr>
              <a:t>Show </a:t>
            </a:r>
            <a:r>
              <a:rPr lang="en-US" sz="2400" dirty="0">
                <a:solidFill>
                  <a:srgbClr val="000000"/>
                </a:solidFill>
              </a:rPr>
              <a:t>your work!</a:t>
            </a:r>
          </a:p>
          <a:p>
            <a:pPr lvl="2"/>
            <a:r>
              <a:rPr lang="en-US" sz="2000" dirty="0">
                <a:solidFill>
                  <a:srgbClr val="000000"/>
                </a:solidFill>
              </a:rPr>
              <a:t>Document any site-specific conditions that make it infeasible to meet specific </a:t>
            </a:r>
            <a:r>
              <a:rPr lang="en-US" sz="2000" dirty="0" smtClean="0">
                <a:solidFill>
                  <a:srgbClr val="000000"/>
                </a:solidFill>
              </a:rPr>
              <a:t>requirements</a:t>
            </a:r>
          </a:p>
          <a:p>
            <a:pPr lvl="2"/>
            <a:r>
              <a:rPr lang="en-US" sz="2000" dirty="0" smtClean="0">
                <a:solidFill>
                  <a:srgbClr val="000000"/>
                </a:solidFill>
              </a:rPr>
              <a:t>Demonstrate coordination with any other affected entities</a:t>
            </a:r>
            <a:endParaRPr lang="en-US" sz="2000" dirty="0">
              <a:solidFill>
                <a:srgbClr val="000000"/>
              </a:solidFill>
            </a:endParaRPr>
          </a:p>
          <a:p>
            <a:pPr lvl="2"/>
            <a:r>
              <a:rPr lang="en-US" sz="2000" dirty="0">
                <a:solidFill>
                  <a:srgbClr val="000000"/>
                </a:solidFill>
              </a:rPr>
              <a:t>Provide documented support for any claims that alterations to the path of travel would be disproportionate</a:t>
            </a:r>
          </a:p>
          <a:p>
            <a:pPr lvl="2"/>
            <a:r>
              <a:rPr lang="en-US" sz="2000" dirty="0">
                <a:solidFill>
                  <a:srgbClr val="000000"/>
                </a:solidFill>
              </a:rPr>
              <a:t>FTA should be able to independently reach the same conclusions upon review of documentation</a:t>
            </a:r>
          </a:p>
          <a:p>
            <a:pPr lvl="2"/>
            <a:r>
              <a:rPr lang="en-US" sz="2000" dirty="0">
                <a:solidFill>
                  <a:srgbClr val="000000"/>
                </a:solidFill>
              </a:rPr>
              <a:t>A picture is worth a thousand words; plans and architectural drawings are worth considerably more</a:t>
            </a: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41</a:t>
            </a:fld>
            <a:endParaRPr lang="en-US" dirty="0"/>
          </a:p>
        </p:txBody>
      </p:sp>
    </p:spTree>
    <p:extLst>
      <p:ext uri="{BB962C8B-B14F-4D97-AF65-F5344CB8AC3E}">
        <p14:creationId xmlns:p14="http://schemas.microsoft.com/office/powerpoint/2010/main" val="4037927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 Do’s &amp; Don'ts</a:t>
            </a:r>
          </a:p>
        </p:txBody>
      </p:sp>
      <p:sp>
        <p:nvSpPr>
          <p:cNvPr id="3" name="Content Placeholder 2"/>
          <p:cNvSpPr>
            <a:spLocks noGrp="1"/>
          </p:cNvSpPr>
          <p:nvPr>
            <p:ph idx="1"/>
          </p:nvPr>
        </p:nvSpPr>
        <p:spPr/>
        <p:txBody>
          <a:bodyPr/>
          <a:lstStyle/>
          <a:p>
            <a:r>
              <a:rPr lang="en-US" sz="2800" dirty="0" smtClean="0">
                <a:solidFill>
                  <a:srgbClr val="000000"/>
                </a:solidFill>
              </a:rPr>
              <a:t>Don’t</a:t>
            </a:r>
            <a:r>
              <a:rPr lang="en-US" sz="2800" dirty="0">
                <a:solidFill>
                  <a:srgbClr val="000000"/>
                </a:solidFill>
              </a:rPr>
              <a:t>:</a:t>
            </a:r>
          </a:p>
          <a:p>
            <a:pPr lvl="1"/>
            <a:r>
              <a:rPr lang="en-US" sz="2400" dirty="0">
                <a:solidFill>
                  <a:srgbClr val="000000"/>
                </a:solidFill>
              </a:rPr>
              <a:t>Don’t describe major renovations with terms like “maintenance” or “repairs”</a:t>
            </a:r>
          </a:p>
          <a:p>
            <a:pPr lvl="1"/>
            <a:r>
              <a:rPr lang="en-US" sz="2400" dirty="0">
                <a:solidFill>
                  <a:srgbClr val="000000"/>
                </a:solidFill>
              </a:rPr>
              <a:t>Don‘t describe maintenance or repair activities with terms like “renovation” or “rehabilitation”</a:t>
            </a:r>
          </a:p>
          <a:p>
            <a:pPr lvl="1"/>
            <a:r>
              <a:rPr lang="en-US" sz="2400" dirty="0">
                <a:solidFill>
                  <a:srgbClr val="000000"/>
                </a:solidFill>
              </a:rPr>
              <a:t>Don’t plan to “avoid” requirements</a:t>
            </a: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42</a:t>
            </a:fld>
            <a:endParaRPr lang="en-US" dirty="0"/>
          </a:p>
        </p:txBody>
      </p:sp>
    </p:spTree>
    <p:extLst>
      <p:ext uri="{BB962C8B-B14F-4D97-AF65-F5344CB8AC3E}">
        <p14:creationId xmlns:p14="http://schemas.microsoft.com/office/powerpoint/2010/main" val="756183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 Do’s &amp; Don'ts</a:t>
            </a:r>
          </a:p>
        </p:txBody>
      </p:sp>
      <p:sp>
        <p:nvSpPr>
          <p:cNvPr id="3" name="Content Placeholder 2"/>
          <p:cNvSpPr>
            <a:spLocks noGrp="1"/>
          </p:cNvSpPr>
          <p:nvPr>
            <p:ph idx="1"/>
          </p:nvPr>
        </p:nvSpPr>
        <p:spPr/>
        <p:txBody>
          <a:bodyPr/>
          <a:lstStyle/>
          <a:p>
            <a:pPr marL="0" indent="0">
              <a:buNone/>
            </a:pPr>
            <a:r>
              <a:rPr lang="en-US" dirty="0">
                <a:solidFill>
                  <a:srgbClr val="000000"/>
                </a:solidFill>
              </a:rPr>
              <a:t>Remember:</a:t>
            </a:r>
          </a:p>
          <a:p>
            <a:r>
              <a:rPr lang="en-US" sz="2800" dirty="0">
                <a:solidFill>
                  <a:srgbClr val="000000"/>
                </a:solidFill>
              </a:rPr>
              <a:t>Infeasibility and disproportionality are not “waivers”</a:t>
            </a:r>
          </a:p>
          <a:p>
            <a:pPr lvl="1"/>
            <a:r>
              <a:rPr lang="en-US" sz="2400" dirty="0">
                <a:solidFill>
                  <a:srgbClr val="000000"/>
                </a:solidFill>
              </a:rPr>
              <a:t>Does not require “FTA approval”</a:t>
            </a:r>
          </a:p>
          <a:p>
            <a:pPr lvl="1"/>
            <a:r>
              <a:rPr lang="en-US" sz="2400" dirty="0">
                <a:solidFill>
                  <a:srgbClr val="000000"/>
                </a:solidFill>
              </a:rPr>
              <a:t>However, </a:t>
            </a:r>
            <a:r>
              <a:rPr lang="en-US" sz="2400" i="1" dirty="0">
                <a:solidFill>
                  <a:srgbClr val="000000"/>
                </a:solidFill>
              </a:rPr>
              <a:t>grants</a:t>
            </a:r>
            <a:r>
              <a:rPr lang="en-US" sz="2400" dirty="0">
                <a:solidFill>
                  <a:srgbClr val="000000"/>
                </a:solidFill>
              </a:rPr>
              <a:t> require FTA approval, and ADA compliance is a condition of all FTA grants</a:t>
            </a:r>
          </a:p>
          <a:p>
            <a:pPr lvl="1"/>
            <a:r>
              <a:rPr lang="en-US" sz="2400" dirty="0">
                <a:solidFill>
                  <a:srgbClr val="000000"/>
                </a:solidFill>
              </a:rPr>
              <a:t>Absence of adequate documentation can delay grant approval</a:t>
            </a:r>
          </a:p>
          <a:p>
            <a:r>
              <a:rPr lang="en-US" sz="2800" dirty="0">
                <a:solidFill>
                  <a:srgbClr val="000000"/>
                </a:solidFill>
              </a:rPr>
              <a:t>Any altered features that </a:t>
            </a:r>
            <a:r>
              <a:rPr lang="en-US" sz="2800" i="1" dirty="0">
                <a:solidFill>
                  <a:srgbClr val="000000"/>
                </a:solidFill>
              </a:rPr>
              <a:t>can</a:t>
            </a:r>
            <a:r>
              <a:rPr lang="en-US" sz="2800" dirty="0">
                <a:solidFill>
                  <a:srgbClr val="000000"/>
                </a:solidFill>
              </a:rPr>
              <a:t> be made accessible </a:t>
            </a:r>
            <a:r>
              <a:rPr lang="en-US" sz="2800" i="1" dirty="0">
                <a:solidFill>
                  <a:srgbClr val="000000"/>
                </a:solidFill>
              </a:rPr>
              <a:t>must</a:t>
            </a:r>
            <a:r>
              <a:rPr lang="en-US" sz="2800" dirty="0">
                <a:solidFill>
                  <a:srgbClr val="000000"/>
                </a:solidFill>
              </a:rPr>
              <a:t> be made accessible. [49 CFR 37.43(b) ]</a:t>
            </a:r>
          </a:p>
          <a:p>
            <a:r>
              <a:rPr lang="en-US" sz="1800" dirty="0" smtClean="0">
                <a:solidFill>
                  <a:schemeClr val="bg1"/>
                </a:solidFill>
              </a:rPr>
              <a:t>alteration</a:t>
            </a:r>
            <a:endParaRPr lang="en-US" sz="1800"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43</a:t>
            </a:fld>
            <a:endParaRPr lang="en-US" dirty="0"/>
          </a:p>
        </p:txBody>
      </p:sp>
    </p:spTree>
    <p:extLst>
      <p:ext uri="{BB962C8B-B14F-4D97-AF65-F5344CB8AC3E}">
        <p14:creationId xmlns:p14="http://schemas.microsoft.com/office/powerpoint/2010/main" val="2014685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Alteration Do’s &amp; Don'ts</a:t>
            </a:r>
          </a:p>
        </p:txBody>
      </p:sp>
      <p:sp>
        <p:nvSpPr>
          <p:cNvPr id="3" name="Content Placeholder 2"/>
          <p:cNvSpPr>
            <a:spLocks noGrp="1"/>
          </p:cNvSpPr>
          <p:nvPr>
            <p:ph idx="1"/>
          </p:nvPr>
        </p:nvSpPr>
        <p:spPr/>
        <p:txBody>
          <a:bodyPr/>
          <a:lstStyle/>
          <a:p>
            <a:pPr marL="0" indent="0">
              <a:buNone/>
            </a:pPr>
            <a:r>
              <a:rPr lang="en-US" dirty="0">
                <a:solidFill>
                  <a:srgbClr val="000000"/>
                </a:solidFill>
              </a:rPr>
              <a:t>Remember:</a:t>
            </a:r>
          </a:p>
          <a:p>
            <a:r>
              <a:rPr lang="en-US" sz="2800" dirty="0" smtClean="0">
                <a:solidFill>
                  <a:srgbClr val="000000"/>
                </a:solidFill>
              </a:rPr>
              <a:t>There </a:t>
            </a:r>
            <a:r>
              <a:rPr lang="en-US" sz="2800" dirty="0">
                <a:solidFill>
                  <a:srgbClr val="000000"/>
                </a:solidFill>
              </a:rPr>
              <a:t>is no such thing as “replacement in kind”</a:t>
            </a:r>
          </a:p>
          <a:p>
            <a:pPr lvl="1"/>
            <a:r>
              <a:rPr lang="en-US" sz="2400" dirty="0">
                <a:solidFill>
                  <a:srgbClr val="000000"/>
                </a:solidFill>
              </a:rPr>
              <a:t>Not contemplated in DOT ADA regulations</a:t>
            </a:r>
          </a:p>
          <a:p>
            <a:pPr lvl="1"/>
            <a:r>
              <a:rPr lang="en-US" sz="2400" dirty="0">
                <a:solidFill>
                  <a:srgbClr val="000000"/>
                </a:solidFill>
              </a:rPr>
              <a:t>Cannot simply replace an element or feature with an identical element or </a:t>
            </a:r>
            <a:r>
              <a:rPr lang="en-US" sz="2400" dirty="0" smtClean="0">
                <a:solidFill>
                  <a:srgbClr val="000000"/>
                </a:solidFill>
              </a:rPr>
              <a:t>feature</a:t>
            </a:r>
            <a:endParaRPr lang="en-US" sz="1800" dirty="0">
              <a:solidFill>
                <a:schemeClr val="bg1"/>
              </a:solidFill>
            </a:endParaRPr>
          </a:p>
          <a:p>
            <a:r>
              <a:rPr lang="en-US" sz="2800" dirty="0">
                <a:solidFill>
                  <a:srgbClr val="000000"/>
                </a:solidFill>
              </a:rPr>
              <a:t>There is no such thing as “partial compliance</a:t>
            </a:r>
            <a:r>
              <a:rPr lang="en-US" sz="2800" dirty="0" smtClean="0">
                <a:solidFill>
                  <a:srgbClr val="000000"/>
                </a:solidFill>
              </a:rPr>
              <a:t>”</a:t>
            </a:r>
          </a:p>
          <a:p>
            <a:pPr lvl="1"/>
            <a:r>
              <a:rPr lang="en-US" sz="2400" dirty="0" smtClean="0">
                <a:solidFill>
                  <a:srgbClr val="000000"/>
                </a:solidFill>
              </a:rPr>
              <a:t>Full compliance is </a:t>
            </a:r>
            <a:r>
              <a:rPr lang="en-US" sz="2400" i="1" dirty="0" smtClean="0">
                <a:solidFill>
                  <a:srgbClr val="000000"/>
                </a:solidFill>
              </a:rPr>
              <a:t>required</a:t>
            </a:r>
          </a:p>
          <a:p>
            <a:pPr lvl="1"/>
            <a:r>
              <a:rPr lang="en-US" sz="2400" dirty="0" smtClean="0">
                <a:solidFill>
                  <a:srgbClr val="000000"/>
                </a:solidFill>
              </a:rPr>
              <a:t>What </a:t>
            </a:r>
            <a:r>
              <a:rPr lang="en-US" sz="2400" i="1" dirty="0" smtClean="0">
                <a:solidFill>
                  <a:srgbClr val="000000"/>
                </a:solidFill>
              </a:rPr>
              <a:t>constitutes</a:t>
            </a:r>
            <a:r>
              <a:rPr lang="en-US" sz="2400" dirty="0" smtClean="0">
                <a:solidFill>
                  <a:srgbClr val="000000"/>
                </a:solidFill>
              </a:rPr>
              <a:t> full compliance can vary according to specific circumstances</a:t>
            </a:r>
            <a:endParaRPr lang="en-US" sz="2400" dirty="0">
              <a:solidFill>
                <a:srgbClr val="000000"/>
              </a:solidFill>
            </a:endParaRPr>
          </a:p>
        </p:txBody>
      </p:sp>
      <p:sp>
        <p:nvSpPr>
          <p:cNvPr id="4" name="Slide Number Placeholder 3"/>
          <p:cNvSpPr>
            <a:spLocks noGrp="1"/>
          </p:cNvSpPr>
          <p:nvPr>
            <p:ph type="sldNum" sz="quarter" idx="12"/>
          </p:nvPr>
        </p:nvSpPr>
        <p:spPr/>
        <p:txBody>
          <a:bodyPr/>
          <a:lstStyle/>
          <a:p>
            <a:fld id="{1F2646B2-07B8-4A55-877A-153D84ACCCD9}" type="slidenum">
              <a:rPr lang="en-US" smtClean="0"/>
              <a:pPr/>
              <a:t>44</a:t>
            </a:fld>
            <a:endParaRPr lang="en-US" dirty="0"/>
          </a:p>
        </p:txBody>
      </p:sp>
    </p:spTree>
    <p:extLst>
      <p:ext uri="{BB962C8B-B14F-4D97-AF65-F5344CB8AC3E}">
        <p14:creationId xmlns:p14="http://schemas.microsoft.com/office/powerpoint/2010/main" val="2476790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685800" y="836676"/>
          <a:ext cx="7772400" cy="5184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graphicEl>
                                              <a:dgm id="{A4D9E059-1CF5-46B4-9BDC-6A89B9F2C818}"/>
                                            </p:graphicEl>
                                          </p:spTgt>
                                        </p:tgtEl>
                                        <p:attrNameLst>
                                          <p:attrName>style.visibility</p:attrName>
                                        </p:attrNameLst>
                                      </p:cBhvr>
                                      <p:to>
                                        <p:strVal val="visible"/>
                                      </p:to>
                                    </p:set>
                                    <p:anim calcmode="lin" valueType="num">
                                      <p:cBhvr>
                                        <p:cTn id="7" dur="1000" fill="hold"/>
                                        <p:tgtEl>
                                          <p:spTgt spid="3">
                                            <p:graphicEl>
                                              <a:dgm id="{A4D9E059-1CF5-46B4-9BDC-6A89B9F2C818}"/>
                                            </p:graphicEl>
                                          </p:spTgt>
                                        </p:tgtEl>
                                        <p:attrNameLst>
                                          <p:attrName>ppt_w</p:attrName>
                                        </p:attrNameLst>
                                      </p:cBhvr>
                                      <p:tavLst>
                                        <p:tav tm="0">
                                          <p:val>
                                            <p:strVal val="#ppt_w*0.70"/>
                                          </p:val>
                                        </p:tav>
                                        <p:tav tm="100000">
                                          <p:val>
                                            <p:strVal val="#ppt_w"/>
                                          </p:val>
                                        </p:tav>
                                      </p:tavLst>
                                    </p:anim>
                                    <p:anim calcmode="lin" valueType="num">
                                      <p:cBhvr>
                                        <p:cTn id="8" dur="1000" fill="hold"/>
                                        <p:tgtEl>
                                          <p:spTgt spid="3">
                                            <p:graphicEl>
                                              <a:dgm id="{A4D9E059-1CF5-46B4-9BDC-6A89B9F2C818}"/>
                                            </p:graphicEl>
                                          </p:spTgt>
                                        </p:tgtEl>
                                        <p:attrNameLst>
                                          <p:attrName>ppt_h</p:attrName>
                                        </p:attrNameLst>
                                      </p:cBhvr>
                                      <p:tavLst>
                                        <p:tav tm="0">
                                          <p:val>
                                            <p:strVal val="#ppt_h"/>
                                          </p:val>
                                        </p:tav>
                                        <p:tav tm="100000">
                                          <p:val>
                                            <p:strVal val="#ppt_h"/>
                                          </p:val>
                                        </p:tav>
                                      </p:tavLst>
                                    </p:anim>
                                    <p:animEffect transition="in" filter="fade">
                                      <p:cBhvr>
                                        <p:cTn id="9" dur="1000"/>
                                        <p:tgtEl>
                                          <p:spTgt spid="3">
                                            <p:graphicEl>
                                              <a:dgm id="{A4D9E059-1CF5-46B4-9BDC-6A89B9F2C818}"/>
                                            </p:graphicEl>
                                          </p:spTgt>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3">
                                            <p:graphicEl>
                                              <a:dgm id="{35894D2A-7448-4EEF-BE7A-AFECDF46E879}"/>
                                            </p:graphicEl>
                                          </p:spTgt>
                                        </p:tgtEl>
                                        <p:attrNameLst>
                                          <p:attrName>style.visibility</p:attrName>
                                        </p:attrNameLst>
                                      </p:cBhvr>
                                      <p:to>
                                        <p:strVal val="visible"/>
                                      </p:to>
                                    </p:set>
                                    <p:animEffect transition="in" filter="slide(fromBottom)">
                                      <p:cBhvr>
                                        <p:cTn id="13" dur="1000"/>
                                        <p:tgtEl>
                                          <p:spTgt spid="3">
                                            <p:graphicEl>
                                              <a:dgm id="{35894D2A-7448-4EEF-BE7A-AFECDF46E879}"/>
                                            </p:graphicEl>
                                          </p:spTgt>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
                                            <p:graphicEl>
                                              <a:dgm id="{261419D1-020B-4657-BF78-9F0E18F7ED53}"/>
                                            </p:graphicEl>
                                          </p:spTgt>
                                        </p:tgtEl>
                                        <p:attrNameLst>
                                          <p:attrName>style.visibility</p:attrName>
                                        </p:attrNameLst>
                                      </p:cBhvr>
                                      <p:to>
                                        <p:strVal val="visible"/>
                                      </p:to>
                                    </p:set>
                                    <p:animEffect transition="in" filter="slide(fromLeft)">
                                      <p:cBhvr>
                                        <p:cTn id="16" dur="1000"/>
                                        <p:tgtEl>
                                          <p:spTgt spid="3">
                                            <p:graphicEl>
                                              <a:dgm id="{261419D1-020B-4657-BF78-9F0E18F7ED53}"/>
                                            </p:graphicEl>
                                          </p:spTgt>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3">
                                            <p:graphicEl>
                                              <a:dgm id="{94D001CF-E85D-43CF-A52B-834DD35C680F}"/>
                                            </p:graphicEl>
                                          </p:spTgt>
                                        </p:tgtEl>
                                        <p:attrNameLst>
                                          <p:attrName>style.visibility</p:attrName>
                                        </p:attrNameLst>
                                      </p:cBhvr>
                                      <p:to>
                                        <p:strVal val="visible"/>
                                      </p:to>
                                    </p:set>
                                    <p:animEffect transition="in" filter="slide(fromRight)">
                                      <p:cBhvr>
                                        <p:cTn id="19" dur="1000"/>
                                        <p:tgtEl>
                                          <p:spTgt spid="3">
                                            <p:graphicEl>
                                              <a:dgm id="{94D001CF-E85D-43CF-A52B-834DD35C680F}"/>
                                            </p:graphicEl>
                                          </p:spTgt>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3">
                                            <p:graphicEl>
                                              <a:dgm id="{0CD42C0B-1FA3-425E-90C8-A1C3A2B21B06}"/>
                                            </p:graphicEl>
                                          </p:spTgt>
                                        </p:tgtEl>
                                        <p:attrNameLst>
                                          <p:attrName>style.visibility</p:attrName>
                                        </p:attrNameLst>
                                      </p:cBhvr>
                                      <p:to>
                                        <p:strVal val="visible"/>
                                      </p:to>
                                    </p:set>
                                    <p:animEffect transition="in" filter="slide(fromTop)">
                                      <p:cBhvr>
                                        <p:cTn id="22" dur="1000"/>
                                        <p:tgtEl>
                                          <p:spTgt spid="3">
                                            <p:graphicEl>
                                              <a:dgm id="{0CD42C0B-1FA3-425E-90C8-A1C3A2B21B0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ADA?</a:t>
            </a:r>
            <a:endParaRPr lang="en-US" dirty="0"/>
          </a:p>
        </p:txBody>
      </p:sp>
      <p:sp>
        <p:nvSpPr>
          <p:cNvPr id="3" name="Content Placeholder 2"/>
          <p:cNvSpPr>
            <a:spLocks noGrp="1"/>
          </p:cNvSpPr>
          <p:nvPr>
            <p:ph idx="1"/>
          </p:nvPr>
        </p:nvSpPr>
        <p:spPr/>
        <p:txBody>
          <a:bodyPr/>
          <a:lstStyle/>
          <a:p>
            <a:r>
              <a:rPr lang="en-US" dirty="0" smtClean="0"/>
              <a:t>Common misconceptions:</a:t>
            </a:r>
          </a:p>
          <a:p>
            <a:pPr lvl="1"/>
            <a:r>
              <a:rPr lang="en-US" dirty="0" smtClean="0"/>
              <a:t>“It means you have to make reasonable accommodations for people with disabilities.”</a:t>
            </a:r>
          </a:p>
          <a:p>
            <a:pPr lvl="1"/>
            <a:r>
              <a:rPr lang="en-US" dirty="0" smtClean="0"/>
              <a:t>“It’s all about paratransit.”</a:t>
            </a:r>
          </a:p>
          <a:p>
            <a:pPr lvl="1"/>
            <a:r>
              <a:rPr lang="en-US" dirty="0" smtClean="0"/>
              <a:t>“It means you have to figure out how to get wheelchairs onto your bus/into your station.”</a:t>
            </a:r>
          </a:p>
        </p:txBody>
      </p:sp>
      <p:sp>
        <p:nvSpPr>
          <p:cNvPr id="4" name="Slide Number Placeholder 3"/>
          <p:cNvSpPr>
            <a:spLocks noGrp="1"/>
          </p:cNvSpPr>
          <p:nvPr>
            <p:ph type="sldNum" sz="quarter" idx="12"/>
          </p:nvPr>
        </p:nvSpPr>
        <p:spPr/>
        <p:txBody>
          <a:bodyPr/>
          <a:lstStyle/>
          <a:p>
            <a:fld id="{1F2646B2-07B8-4A55-877A-153D84ACCCD9}" type="slidenum">
              <a:rPr lang="en-US" smtClean="0"/>
              <a:pPr/>
              <a:t>5</a:t>
            </a:fld>
            <a:endParaRPr lang="en-US" dirty="0"/>
          </a:p>
        </p:txBody>
      </p:sp>
    </p:spTree>
    <p:extLst>
      <p:ext uri="{BB962C8B-B14F-4D97-AF65-F5344CB8AC3E}">
        <p14:creationId xmlns:p14="http://schemas.microsoft.com/office/powerpoint/2010/main" val="4245175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ADA?</a:t>
            </a:r>
            <a:endParaRPr lang="en-US" dirty="0"/>
          </a:p>
        </p:txBody>
      </p:sp>
      <p:sp>
        <p:nvSpPr>
          <p:cNvPr id="3" name="Content Placeholder 2"/>
          <p:cNvSpPr>
            <a:spLocks noGrp="1"/>
          </p:cNvSpPr>
          <p:nvPr>
            <p:ph idx="1"/>
          </p:nvPr>
        </p:nvSpPr>
        <p:spPr/>
        <p:txBody>
          <a:bodyPr/>
          <a:lstStyle/>
          <a:p>
            <a:endParaRPr lang="en-US" dirty="0" smtClean="0"/>
          </a:p>
          <a:p>
            <a:r>
              <a:rPr lang="en-US" dirty="0" smtClean="0"/>
              <a:t>A comprehensive civil rights law that ensures that people with disabilities have the same rights and responsibilities as everyone else.</a:t>
            </a:r>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6</a:t>
            </a:fld>
            <a:endParaRPr lang="en-US" dirty="0"/>
          </a:p>
        </p:txBody>
      </p:sp>
    </p:spTree>
    <p:extLst>
      <p:ext uri="{BB962C8B-B14F-4D97-AF65-F5344CB8AC3E}">
        <p14:creationId xmlns:p14="http://schemas.microsoft.com/office/powerpoint/2010/main" val="4081665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a:t>
            </a:r>
            <a:r>
              <a:rPr lang="en-US" dirty="0" smtClean="0"/>
              <a:t>Requirements for Facilities</a:t>
            </a:r>
            <a:endParaRPr lang="en-US" dirty="0"/>
          </a:p>
        </p:txBody>
      </p:sp>
      <p:sp>
        <p:nvSpPr>
          <p:cNvPr id="3" name="Content Placeholder 2"/>
          <p:cNvSpPr>
            <a:spLocks noGrp="1"/>
          </p:cNvSpPr>
          <p:nvPr>
            <p:ph idx="1"/>
          </p:nvPr>
        </p:nvSpPr>
        <p:spPr/>
        <p:txBody>
          <a:bodyPr/>
          <a:lstStyle/>
          <a:p>
            <a:r>
              <a:rPr lang="en-US" dirty="0"/>
              <a:t>All new construction must be accessible</a:t>
            </a:r>
          </a:p>
          <a:p>
            <a:r>
              <a:rPr lang="en-US" dirty="0"/>
              <a:t>Any alterations to any existing </a:t>
            </a:r>
            <a:r>
              <a:rPr lang="en-US" dirty="0" smtClean="0"/>
              <a:t>facility must </a:t>
            </a:r>
            <a:r>
              <a:rPr lang="en-US" dirty="0"/>
              <a:t>be accessible</a:t>
            </a:r>
          </a:p>
          <a:p>
            <a:r>
              <a:rPr lang="en-US" i="1" dirty="0" smtClean="0"/>
              <a:t>Standards</a:t>
            </a:r>
            <a:r>
              <a:rPr lang="en-US" dirty="0" smtClean="0"/>
              <a:t> </a:t>
            </a:r>
            <a:r>
              <a:rPr lang="en-US" dirty="0"/>
              <a:t>are the same, but </a:t>
            </a:r>
            <a:r>
              <a:rPr lang="en-US" i="1" dirty="0"/>
              <a:t>application</a:t>
            </a:r>
            <a:r>
              <a:rPr lang="en-US" dirty="0"/>
              <a:t> may be </a:t>
            </a:r>
            <a:r>
              <a:rPr lang="en-US" dirty="0" smtClean="0"/>
              <a:t>different</a:t>
            </a:r>
          </a:p>
          <a:p>
            <a:r>
              <a:rPr lang="en-US" dirty="0" smtClean="0"/>
              <a:t>Path-of-travel/accessible route </a:t>
            </a:r>
            <a:r>
              <a:rPr lang="en-US" dirty="0"/>
              <a:t>is addressed in requirements for both</a:t>
            </a:r>
          </a:p>
          <a:p>
            <a:endParaRPr lang="en-US" dirty="0"/>
          </a:p>
          <a:p>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7</a:t>
            </a:fld>
            <a:endParaRPr lang="en-US" dirty="0"/>
          </a:p>
        </p:txBody>
      </p:sp>
    </p:spTree>
    <p:extLst>
      <p:ext uri="{BB962C8B-B14F-4D97-AF65-F5344CB8AC3E}">
        <p14:creationId xmlns:p14="http://schemas.microsoft.com/office/powerpoint/2010/main" val="3582238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Requirements for Facilities</a:t>
            </a:r>
          </a:p>
        </p:txBody>
      </p:sp>
      <p:sp>
        <p:nvSpPr>
          <p:cNvPr id="3" name="Content Placeholder 2"/>
          <p:cNvSpPr>
            <a:spLocks noGrp="1"/>
          </p:cNvSpPr>
          <p:nvPr>
            <p:ph idx="1"/>
          </p:nvPr>
        </p:nvSpPr>
        <p:spPr/>
        <p:txBody>
          <a:bodyPr/>
          <a:lstStyle/>
          <a:p>
            <a:r>
              <a:rPr lang="en-US" dirty="0" smtClean="0">
                <a:solidFill>
                  <a:srgbClr val="000000"/>
                </a:solidFill>
              </a:rPr>
              <a:t>“</a:t>
            </a:r>
            <a:r>
              <a:rPr lang="en-US" dirty="0">
                <a:solidFill>
                  <a:srgbClr val="000000"/>
                </a:solidFill>
              </a:rPr>
              <a:t>Accessible” means complying with DOT ADA </a:t>
            </a:r>
            <a:r>
              <a:rPr lang="en-US" dirty="0" smtClean="0">
                <a:solidFill>
                  <a:srgbClr val="000000"/>
                </a:solidFill>
              </a:rPr>
              <a:t>standards.</a:t>
            </a:r>
          </a:p>
          <a:p>
            <a:pPr lvl="1"/>
            <a:r>
              <a:rPr lang="en-US" dirty="0" smtClean="0">
                <a:solidFill>
                  <a:srgbClr val="000000"/>
                </a:solidFill>
              </a:rPr>
              <a:t>Don’t try to figure it out on your own!</a:t>
            </a:r>
          </a:p>
          <a:p>
            <a:r>
              <a:rPr lang="en-US" dirty="0" smtClean="0">
                <a:solidFill>
                  <a:srgbClr val="000000"/>
                </a:solidFill>
              </a:rPr>
              <a:t>Use the </a:t>
            </a:r>
            <a:r>
              <a:rPr lang="en-US" i="1" dirty="0" smtClean="0">
                <a:solidFill>
                  <a:srgbClr val="000000"/>
                </a:solidFill>
              </a:rPr>
              <a:t>right</a:t>
            </a:r>
            <a:r>
              <a:rPr lang="en-US" dirty="0" smtClean="0">
                <a:solidFill>
                  <a:srgbClr val="000000"/>
                </a:solidFill>
              </a:rPr>
              <a:t> standard!</a:t>
            </a:r>
          </a:p>
          <a:p>
            <a:pPr lvl="1"/>
            <a:r>
              <a:rPr lang="en-US" dirty="0" smtClean="0">
                <a:solidFill>
                  <a:srgbClr val="000000"/>
                </a:solidFill>
              </a:rPr>
              <a:t>DOT ADA standards for buildings &amp; facilities updated November 29, 2006</a:t>
            </a:r>
          </a:p>
          <a:p>
            <a:pPr lvl="2"/>
            <a:r>
              <a:rPr lang="en-US" dirty="0" smtClean="0">
                <a:solidFill>
                  <a:srgbClr val="000000"/>
                </a:solidFill>
              </a:rPr>
              <a:t>Different </a:t>
            </a:r>
            <a:r>
              <a:rPr lang="en-US" dirty="0">
                <a:solidFill>
                  <a:srgbClr val="000000"/>
                </a:solidFill>
              </a:rPr>
              <a:t>from Access Board’s 2004 standards</a:t>
            </a:r>
          </a:p>
          <a:p>
            <a:pPr lvl="2"/>
            <a:r>
              <a:rPr lang="en-US" dirty="0">
                <a:solidFill>
                  <a:srgbClr val="000000"/>
                </a:solidFill>
              </a:rPr>
              <a:t>Different from DOJ’s “2010 Standards”</a:t>
            </a:r>
          </a:p>
          <a:p>
            <a:pPr marL="0" indent="0">
              <a:buNone/>
            </a:pPr>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8</a:t>
            </a:fld>
            <a:endParaRPr lang="en-US" dirty="0"/>
          </a:p>
        </p:txBody>
      </p:sp>
    </p:spTree>
    <p:extLst>
      <p:ext uri="{BB962C8B-B14F-4D97-AF65-F5344CB8AC3E}">
        <p14:creationId xmlns:p14="http://schemas.microsoft.com/office/powerpoint/2010/main" val="4249523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Requirements for Facilities</a:t>
            </a:r>
          </a:p>
        </p:txBody>
      </p:sp>
      <p:sp>
        <p:nvSpPr>
          <p:cNvPr id="3" name="Content Placeholder 2"/>
          <p:cNvSpPr>
            <a:spLocks noGrp="1"/>
          </p:cNvSpPr>
          <p:nvPr>
            <p:ph idx="1"/>
          </p:nvPr>
        </p:nvSpPr>
        <p:spPr/>
        <p:txBody>
          <a:bodyPr/>
          <a:lstStyle/>
          <a:p>
            <a:pPr marL="0" indent="0" algn="ctr">
              <a:buNone/>
            </a:pPr>
            <a:r>
              <a:rPr lang="en-US" dirty="0"/>
              <a:t>ADA MYTHBUSTERS</a:t>
            </a:r>
          </a:p>
          <a:p>
            <a:r>
              <a:rPr lang="en-US" sz="2800" dirty="0"/>
              <a:t>Myth:  </a:t>
            </a:r>
            <a:r>
              <a:rPr lang="en-US" sz="2800" dirty="0" smtClean="0"/>
              <a:t>“We’re using our own funds, so we don’t have to worry about ADA regulations.”</a:t>
            </a:r>
            <a:endParaRPr lang="en-US" sz="2800" dirty="0"/>
          </a:p>
          <a:p>
            <a:r>
              <a:rPr lang="en-US" sz="2800" dirty="0"/>
              <a:t>Facts:  </a:t>
            </a:r>
            <a:r>
              <a:rPr lang="en-US" sz="2800" dirty="0" smtClean="0"/>
              <a:t>ADA requirements – and DOT  ADA regulations – apply regardless of Federal funding</a:t>
            </a:r>
            <a:endParaRPr lang="en-US" sz="2800" dirty="0"/>
          </a:p>
          <a:p>
            <a:pPr lvl="1"/>
            <a:r>
              <a:rPr lang="en-US" dirty="0" smtClean="0"/>
              <a:t>Compliance is a </a:t>
            </a:r>
            <a:r>
              <a:rPr lang="en-US" i="1" dirty="0" smtClean="0"/>
              <a:t>condition of eligibility</a:t>
            </a:r>
            <a:r>
              <a:rPr lang="en-US" dirty="0" smtClean="0"/>
              <a:t> for Federal funding</a:t>
            </a:r>
          </a:p>
          <a:p>
            <a:pPr lvl="1"/>
            <a:r>
              <a:rPr lang="en-US" dirty="0" smtClean="0"/>
              <a:t>No FTA funding means no FTA oversight – but compliance is still required</a:t>
            </a:r>
            <a:endParaRPr lang="en-US" dirty="0"/>
          </a:p>
        </p:txBody>
      </p:sp>
      <p:sp>
        <p:nvSpPr>
          <p:cNvPr id="4" name="Slide Number Placeholder 3"/>
          <p:cNvSpPr>
            <a:spLocks noGrp="1"/>
          </p:cNvSpPr>
          <p:nvPr>
            <p:ph type="sldNum" sz="quarter" idx="12"/>
          </p:nvPr>
        </p:nvSpPr>
        <p:spPr/>
        <p:txBody>
          <a:bodyPr/>
          <a:lstStyle/>
          <a:p>
            <a:fld id="{1F2646B2-07B8-4A55-877A-153D84ACCCD9}" type="slidenum">
              <a:rPr lang="en-US" smtClean="0"/>
              <a:pPr/>
              <a:t>9</a:t>
            </a:fld>
            <a:endParaRPr lang="en-US" dirty="0"/>
          </a:p>
        </p:txBody>
      </p:sp>
    </p:spTree>
    <p:extLst>
      <p:ext uri="{BB962C8B-B14F-4D97-AF65-F5344CB8AC3E}">
        <p14:creationId xmlns:p14="http://schemas.microsoft.com/office/powerpoint/2010/main" val="1787684794"/>
      </p:ext>
    </p:extLst>
  </p:cSld>
  <p:clrMapOvr>
    <a:masterClrMapping/>
  </p:clrMapOvr>
</p:sld>
</file>

<file path=ppt/theme/theme1.xml><?xml version="1.0" encoding="utf-8"?>
<a:theme xmlns:a="http://schemas.openxmlformats.org/drawingml/2006/main" name="FTA PowerPoint Template Final">
  <a:themeElements>
    <a:clrScheme name="FTA Research">
      <a:dk1>
        <a:sysClr val="windowText" lastClr="000000"/>
      </a:dk1>
      <a:lt1>
        <a:sysClr val="window" lastClr="FFFFFF"/>
      </a:lt1>
      <a:dk2>
        <a:srgbClr val="17144D"/>
      </a:dk2>
      <a:lt2>
        <a:srgbClr val="839EB7"/>
      </a:lt2>
      <a:accent1>
        <a:srgbClr val="413F77"/>
      </a:accent1>
      <a:accent2>
        <a:srgbClr val="C0504D"/>
      </a:accent2>
      <a:accent3>
        <a:srgbClr val="347358"/>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FTA PowerPoint Template Final</Template>
  <TotalTime>2313</TotalTime>
  <Words>2167</Words>
  <Application>Microsoft Office PowerPoint</Application>
  <PresentationFormat>On-screen Show (4:3)</PresentationFormat>
  <Paragraphs>318</Paragraphs>
  <Slides>45</Slides>
  <Notes>2</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FTA PowerPoint Template Final</vt:lpstr>
      <vt:lpstr>Accessible Route/ Path of Travel Under DOT ADA Regulations  November 7, 2013  John Day ADA Team Leader</vt:lpstr>
      <vt:lpstr>What is a Path of Travel?</vt:lpstr>
      <vt:lpstr>Why Is This Important?</vt:lpstr>
      <vt:lpstr>Why Is This Important?</vt:lpstr>
      <vt:lpstr>What is the ADA?</vt:lpstr>
      <vt:lpstr>What is the ADA?</vt:lpstr>
      <vt:lpstr>General Requirements for Facilities</vt:lpstr>
      <vt:lpstr>General Requirements for Facilities</vt:lpstr>
      <vt:lpstr>General Requirements for Facilities</vt:lpstr>
      <vt:lpstr>General Requirements for Facilities</vt:lpstr>
      <vt:lpstr>New Construction</vt:lpstr>
      <vt:lpstr>New Construction</vt:lpstr>
      <vt:lpstr>New Construction</vt:lpstr>
      <vt:lpstr>New Construction</vt:lpstr>
      <vt:lpstr>New Construction</vt:lpstr>
      <vt:lpstr>New Construction</vt:lpstr>
      <vt:lpstr>New Construction</vt:lpstr>
      <vt:lpstr>New Construction</vt:lpstr>
      <vt:lpstr>New Construction</vt:lpstr>
      <vt:lpstr>New Construction</vt:lpstr>
      <vt:lpstr>New Construction Do’s &amp; Don'ts</vt:lpstr>
      <vt:lpstr>Alterations to Existing Facilities</vt:lpstr>
      <vt:lpstr>Alterations to Existing Facilities</vt:lpstr>
      <vt:lpstr>Alterations to Existing Facilities</vt:lpstr>
      <vt:lpstr>Alterations to Existing Facilities</vt:lpstr>
      <vt:lpstr>Alterations to Existing Facilities</vt:lpstr>
      <vt:lpstr>Alterations to Existing Facilities</vt:lpstr>
      <vt:lpstr>Alterations to Existing Facilities</vt:lpstr>
      <vt:lpstr>Alterations to Existing Facilities</vt:lpstr>
      <vt:lpstr>Alterations to Existing Facilities</vt:lpstr>
      <vt:lpstr>Alterations to Existing Facilities</vt:lpstr>
      <vt:lpstr>Alterations to Existing Facilities</vt:lpstr>
      <vt:lpstr>Alterations to Existing Facilities</vt:lpstr>
      <vt:lpstr>Alterations to Existing Facilities</vt:lpstr>
      <vt:lpstr>Alterations to Existing Facilities</vt:lpstr>
      <vt:lpstr>Alterations to Existing Facilities</vt:lpstr>
      <vt:lpstr>Alterations to Existing Facilities</vt:lpstr>
      <vt:lpstr>Alterations to Existing Facilities</vt:lpstr>
      <vt:lpstr>Alterations to Existing Facilities</vt:lpstr>
      <vt:lpstr>Alteration Do’s &amp; Don'ts</vt:lpstr>
      <vt:lpstr>Alteration Do’s &amp; Don'ts</vt:lpstr>
      <vt:lpstr>Alteration Do’s &amp; Don'ts</vt:lpstr>
      <vt:lpstr>Alteration Do’s &amp; Don'ts</vt:lpstr>
      <vt:lpstr>Alteration Do’s &amp; Don'ts</vt:lpstr>
      <vt:lpstr>PowerPoint Presentation</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Accessible Route/ Path of Travel Under DOT ADA Regulations  January 17, 2013  John Day ADA Team Leader</dc:title>
  <dc:creator>USDOT_User</dc:creator>
  <cp:lastModifiedBy>JD</cp:lastModifiedBy>
  <cp:revision>75</cp:revision>
  <cp:lastPrinted>2013-10-17T14:51:33Z</cp:lastPrinted>
  <dcterms:created xsi:type="dcterms:W3CDTF">2013-01-11T18:54:27Z</dcterms:created>
  <dcterms:modified xsi:type="dcterms:W3CDTF">2013-11-07T20:25:29Z</dcterms:modified>
</cp:coreProperties>
</file>