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314" r:id="rId2"/>
    <p:sldId id="284" r:id="rId3"/>
    <p:sldId id="312" r:id="rId4"/>
    <p:sldId id="291" r:id="rId5"/>
    <p:sldId id="287" r:id="rId6"/>
    <p:sldId id="290" r:id="rId7"/>
    <p:sldId id="295" r:id="rId8"/>
    <p:sldId id="273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1" name="test" initials="t" lastIdx="3" clrIdx="1"/>
  <p:cmAuthor id="2" name="USDOT_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95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50" autoAdjust="0"/>
    <p:restoredTop sz="88200" autoAdjust="0"/>
  </p:normalViewPr>
  <p:slideViewPr>
    <p:cSldViewPr snapToGrid="0" snapToObjects="1">
      <p:cViewPr>
        <p:scale>
          <a:sx n="100" d="100"/>
          <a:sy n="100" d="100"/>
        </p:scale>
        <p:origin x="-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98"/>
    </p:cViewPr>
  </p:sorterViewPr>
  <p:notesViewPr>
    <p:cSldViewPr snapToGrid="0" snapToObjects="1">
      <p:cViewPr varScale="1">
        <p:scale>
          <a:sx n="55" d="100"/>
          <a:sy n="55" d="100"/>
        </p:scale>
        <p:origin x="-285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1/9/2015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9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7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3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95B74"/>
                </a:solidFill>
                <a:latin typeface="Arial Unicode MS" pitchFamily="34" charset="-128"/>
                <a:cs typeface="Raav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a.dot.gov/TrAM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ta.trams@dot.g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590800"/>
            <a:ext cx="5404338" cy="2286000"/>
          </a:xfrm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TrAMS User Access</a:t>
            </a:r>
            <a:br>
              <a:rPr lang="en-US" sz="36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</a:br>
            <a:r>
              <a:rPr lang="en-US" sz="36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and</a:t>
            </a:r>
            <a:br>
              <a:rPr lang="en-US" sz="36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</a:br>
            <a:r>
              <a:rPr lang="en-US" sz="36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User Roles</a:t>
            </a:r>
          </a:p>
        </p:txBody>
      </p:sp>
    </p:spTree>
    <p:extLst>
      <p:ext uri="{BB962C8B-B14F-4D97-AF65-F5344CB8AC3E}">
        <p14:creationId xmlns:p14="http://schemas.microsoft.com/office/powerpoint/2010/main" val="4081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841253"/>
          </a:xfrm>
        </p:spPr>
        <p:txBody>
          <a:bodyPr/>
          <a:lstStyle/>
          <a:p>
            <a:r>
              <a:rPr lang="en-US" dirty="0"/>
              <a:t>Gaining Access to TrAMS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492"/>
            <a:ext cx="8229600" cy="4489939"/>
          </a:xfrm>
        </p:spPr>
        <p:txBody>
          <a:bodyPr/>
          <a:lstStyle/>
          <a:p>
            <a:r>
              <a:rPr lang="en-US" sz="2400" dirty="0"/>
              <a:t>Active TEAM account will be migrated into TrAMS</a:t>
            </a:r>
          </a:p>
          <a:p>
            <a:r>
              <a:rPr lang="en-US" sz="2400" dirty="0"/>
              <a:t>Existing User Roles in TEAM will Translate to TrAMS (</a:t>
            </a:r>
            <a:r>
              <a:rPr lang="en-US" sz="2400" dirty="0" smtClean="0"/>
              <a:t>i.e., </a:t>
            </a:r>
            <a:r>
              <a:rPr lang="en-US" sz="2400" dirty="0"/>
              <a:t>if you submit and/or execute a grant in TEAM, you will retain these rights in TrAMS).</a:t>
            </a:r>
          </a:p>
          <a:p>
            <a:r>
              <a:rPr lang="en-US" sz="2400" dirty="0" smtClean="0"/>
              <a:t>Annual </a:t>
            </a:r>
            <a:r>
              <a:rPr lang="en-US" sz="2400" dirty="0"/>
              <a:t>user reauthorization for FY 15 will help clean up User information</a:t>
            </a:r>
          </a:p>
          <a:p>
            <a:r>
              <a:rPr lang="en-US" sz="2400" dirty="0" smtClean="0"/>
              <a:t>You </a:t>
            </a:r>
            <a:r>
              <a:rPr lang="en-US" sz="2400" dirty="0"/>
              <a:t>can continue to establish new users in TEAM and modify user roles in TEAM. </a:t>
            </a:r>
            <a:endParaRPr lang="en-US" sz="2400" dirty="0" smtClean="0"/>
          </a:p>
          <a:p>
            <a:r>
              <a:rPr lang="en-US" sz="2400" dirty="0"/>
              <a:t>All FTA Recipients will have a designated individual to manage and monitor their TrAMS Users; this is the TrAMS User </a:t>
            </a:r>
            <a:r>
              <a:rPr lang="en-US" sz="2400" dirty="0" smtClean="0"/>
              <a:t>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User Account Management in TEAM vs. TrAMS</a:t>
            </a:r>
            <a:br>
              <a:rPr lang="en-US" sz="2800" dirty="0" smtClean="0"/>
            </a:br>
            <a:r>
              <a:rPr lang="en-US" sz="2800" dirty="0" smtClean="0"/>
              <a:t>Recipient is allowed to manage (most) Users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TEAM</a:t>
            </a:r>
            <a:endParaRPr lang="en-US" u="sng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LSM Manages users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Paper form and signatures required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FTA local security manager (LSM) enters in the information, and updates user accounts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FTA LSMs reviewed all requests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Some Users must provide supporting documentation (e.g. Official).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LSM managed coordination with grantees on annual reauthorization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Grantee coordinates with LSM to modify or deactivate accounts.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LSM coordinates PIN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TrAMS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Recipients identify a User </a:t>
            </a:r>
            <a:r>
              <a:rPr lang="en-US" sz="1800" dirty="0" smtClean="0"/>
              <a:t>Manager to manage Users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Electronic Management/Requests for review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User Manager enters information and maintains accounts.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FTA LSM Review and </a:t>
            </a:r>
            <a:r>
              <a:rPr lang="en-US" sz="1800" dirty="0" smtClean="0"/>
              <a:t>concurrence only for some User Roles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Documentation still required for certain roles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User </a:t>
            </a:r>
            <a:r>
              <a:rPr lang="en-US" sz="1800" dirty="0"/>
              <a:t>Manager will be responsible for annual </a:t>
            </a:r>
            <a:r>
              <a:rPr lang="en-US" sz="1800" dirty="0" smtClean="0"/>
              <a:t>reauthorization</a:t>
            </a:r>
            <a:r>
              <a:rPr lang="en-US" sz="1800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User Manager may modify user access and deactivate users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PINs will be migrated and new users will self select pin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fld id="{1F2646B2-07B8-4A55-877A-153D84ACCCD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858838"/>
          </a:xfrm>
        </p:spPr>
        <p:txBody>
          <a:bodyPr/>
          <a:lstStyle/>
          <a:p>
            <a:r>
              <a:rPr lang="en-US" sz="3200" dirty="0" smtClean="0"/>
              <a:t>User Manager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28892" cy="4695092"/>
          </a:xfrm>
        </p:spPr>
        <p:txBody>
          <a:bodyPr/>
          <a:lstStyle/>
          <a:p>
            <a:r>
              <a:rPr lang="en-US" sz="2400" dirty="0" smtClean="0"/>
              <a:t>Setting up TrAMS accounts for co-workers and assigning appropriate roles.</a:t>
            </a:r>
          </a:p>
          <a:p>
            <a:r>
              <a:rPr lang="en-US" sz="2400" dirty="0" smtClean="0"/>
              <a:t>Submitting user access requests and supporting documentation to FTA for certain roles (such as individuals empowered to sign certifications and assurances, submit grants, execute grants). </a:t>
            </a:r>
          </a:p>
          <a:p>
            <a:r>
              <a:rPr lang="en-US" sz="2400" dirty="0" smtClean="0"/>
              <a:t>Modifying/Deactivate co-worker accounts. </a:t>
            </a:r>
          </a:p>
          <a:p>
            <a:r>
              <a:rPr lang="en-US" sz="2400" dirty="0" smtClean="0"/>
              <a:t>Certifying to FTA that their organizations’ users accounts are active and roles are correct. </a:t>
            </a:r>
          </a:p>
          <a:p>
            <a:r>
              <a:rPr lang="en-US" sz="2400" dirty="0" smtClean="0"/>
              <a:t>Reviewing and updating organizational profile and points of contact information at least annually.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829530"/>
          </a:xfrm>
        </p:spPr>
        <p:txBody>
          <a:bodyPr/>
          <a:lstStyle/>
          <a:p>
            <a:r>
              <a:rPr lang="en-US" sz="3600" dirty="0" smtClean="0"/>
              <a:t>Getting Ready for TrAMS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2338" y="1417638"/>
            <a:ext cx="7854462" cy="44087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Review your Points of Contact Information in TEAM and update as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Review your Agency Information on SAM and Update Information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Make sure to keep SAM registration 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Close Out Inactive Grants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a User Manager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307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Identifying the Recipient User Manager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015"/>
            <a:ext cx="8229600" cy="4525963"/>
          </a:xfrm>
        </p:spPr>
        <p:txBody>
          <a:bodyPr/>
          <a:lstStyle/>
          <a:p>
            <a:r>
              <a:rPr lang="en-US" sz="2000" dirty="0"/>
              <a:t>Each FTA Recipient </a:t>
            </a:r>
            <a:r>
              <a:rPr lang="en-US" sz="2000" dirty="0" smtClean="0"/>
              <a:t>must </a:t>
            </a:r>
            <a:r>
              <a:rPr lang="en-US" sz="2000" dirty="0"/>
              <a:t>internally identify one (or more) </a:t>
            </a:r>
            <a:r>
              <a:rPr lang="en-US" sz="2000" dirty="0" smtClean="0"/>
              <a:t>individuals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to assume the responsibility of the User Manager.</a:t>
            </a:r>
          </a:p>
          <a:p>
            <a:r>
              <a:rPr lang="en-US" sz="2000" dirty="0" smtClean="0"/>
              <a:t>Organization must formally transmit to FTA a User Manager Designation Form identifying the User Manager(s)</a:t>
            </a:r>
          </a:p>
          <a:p>
            <a:r>
              <a:rPr lang="en-US" sz="2000" dirty="0" smtClean="0"/>
              <a:t>The Designation Letter must be signed by organizations CEO, and upload to the organization’s profile in TEAM (it will be migrated into TrAMS).</a:t>
            </a:r>
          </a:p>
          <a:p>
            <a:r>
              <a:rPr lang="en-US" sz="2000" dirty="0" smtClean="0"/>
              <a:t>NTD User Manager set up is underway</a:t>
            </a:r>
          </a:p>
          <a:p>
            <a:pPr lvl="1"/>
            <a:r>
              <a:rPr lang="en-US" sz="2000" dirty="0" smtClean="0"/>
              <a:t>Check with colleagues to determine if a user manager for NTD reporting has been established</a:t>
            </a:r>
          </a:p>
          <a:p>
            <a:pPr lvl="1"/>
            <a:r>
              <a:rPr lang="en-US" sz="2000" dirty="0" smtClean="0"/>
              <a:t>If the TrAMS User Manager will be a different individual  - one for TrAMS and another for NTD follow the next steps </a:t>
            </a:r>
          </a:p>
        </p:txBody>
      </p:sp>
    </p:spTree>
    <p:extLst>
      <p:ext uri="{BB962C8B-B14F-4D97-AF65-F5344CB8AC3E}">
        <p14:creationId xmlns:p14="http://schemas.microsoft.com/office/powerpoint/2010/main" val="241564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2708" y="990600"/>
            <a:ext cx="8229600" cy="4981575"/>
          </a:xfrm>
        </p:spPr>
        <p:txBody>
          <a:bodyPr/>
          <a:lstStyle/>
          <a:p>
            <a:pPr marL="400050" lvl="1" indent="0">
              <a:buNone/>
            </a:pPr>
            <a:r>
              <a:rPr lang="en-US" sz="3200" dirty="0" smtClean="0"/>
              <a:t>Sign up for email alerts when we post new information on FTA’s website.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Visit </a:t>
            </a:r>
            <a:r>
              <a:rPr lang="en-US" dirty="0">
                <a:hlinkClick r:id="rId3"/>
              </a:rPr>
              <a:t>http://www.fta.dot.gov/TrAMS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/>
              <a:t>Still have general questions:</a:t>
            </a:r>
          </a:p>
          <a:p>
            <a:pPr marL="457200" lvl="1" indent="0">
              <a:buNone/>
            </a:pPr>
            <a:r>
              <a:rPr lang="en-US" sz="3200" dirty="0" smtClean="0"/>
              <a:t>	Contact your Regional Office or 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Email </a:t>
            </a:r>
            <a:r>
              <a:rPr lang="en-US" sz="3200" dirty="0">
                <a:hlinkClick r:id="rId4"/>
              </a:rPr>
              <a:t>fta.trams@dot.gov</a:t>
            </a:r>
            <a:r>
              <a:rPr lang="en-US" sz="3200" dirty="0"/>
              <a:t> 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923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s image is a group of four photographs: one shows a hybrid bus pulling up to a bus stop shelter on a downtown street; one shows the interior of rail vehicle with passengers standing inside; one shows an underground subway terminal with a departing train; and one shows an approaching light rail vehicle adjacent to a station with people waitin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32" y="703259"/>
            <a:ext cx="7869936" cy="5285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38756</TotalTime>
  <Words>485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FTA3 (2)</vt:lpstr>
      <vt:lpstr>TrAMS User Access and User Roles</vt:lpstr>
      <vt:lpstr>Gaining Access to TrAMS</vt:lpstr>
      <vt:lpstr>User Account Management in TEAM vs. TrAMS Recipient is allowed to manage (most) Users</vt:lpstr>
      <vt:lpstr>User Manager Responsibilities</vt:lpstr>
      <vt:lpstr>Getting Ready for TrAMS</vt:lpstr>
      <vt:lpstr>Identifying the Recipient User Manager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Dissemination New Procedures  November 15, 2011  Edwin Rodriguez Information Dissemination Program Manager</dc:title>
  <dc:creator>test</dc:creator>
  <cp:lastModifiedBy>Gonzales, Terry (FTA)</cp:lastModifiedBy>
  <cp:revision>193</cp:revision>
  <cp:lastPrinted>2014-12-15T22:59:37Z</cp:lastPrinted>
  <dcterms:created xsi:type="dcterms:W3CDTF">2012-04-18T16:44:28Z</dcterms:created>
  <dcterms:modified xsi:type="dcterms:W3CDTF">2015-01-09T22:43:51Z</dcterms:modified>
</cp:coreProperties>
</file>