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68" r:id="rId1"/>
  </p:sldMasterIdLst>
  <p:notesMasterIdLst>
    <p:notesMasterId r:id="rId10"/>
  </p:notesMasterIdLst>
  <p:handoutMasterIdLst>
    <p:handoutMasterId r:id="rId11"/>
  </p:handoutMasterIdLst>
  <p:sldIdLst>
    <p:sldId id="314" r:id="rId2"/>
    <p:sldId id="284" r:id="rId3"/>
    <p:sldId id="312" r:id="rId4"/>
    <p:sldId id="291" r:id="rId5"/>
    <p:sldId id="287" r:id="rId6"/>
    <p:sldId id="290" r:id="rId7"/>
    <p:sldId id="295" r:id="rId8"/>
    <p:sldId id="273" r:id="rId9"/>
  </p:sldIdLst>
  <p:sldSz cx="9144000" cy="6858000" type="screen4x3"/>
  <p:notesSz cx="68580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lynn" initials="f" lastIdx="7" clrIdx="0"/>
  <p:cmAuthor id="1" name="test" initials="t" lastIdx="3" clrIdx="1"/>
  <p:cmAuthor id="2" name="USDOT_User" initials="U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95B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750" autoAdjust="0"/>
    <p:restoredTop sz="88200" autoAdjust="0"/>
  </p:normalViewPr>
  <p:slideViewPr>
    <p:cSldViewPr snapToGrid="0" snapToObjects="1">
      <p:cViewPr>
        <p:scale>
          <a:sx n="100" d="100"/>
          <a:sy n="100" d="100"/>
        </p:scale>
        <p:origin x="-72" y="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998"/>
    </p:cViewPr>
  </p:sorterViewPr>
  <p:notesViewPr>
    <p:cSldViewPr snapToGrid="0" snapToObjects="1">
      <p:cViewPr varScale="1">
        <p:scale>
          <a:sx n="55" d="100"/>
          <a:sy n="55" d="100"/>
        </p:scale>
        <p:origin x="-2856" y="-90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64820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64820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r">
              <a:defRPr sz="1200"/>
            </a:lvl1pPr>
          </a:lstStyle>
          <a:p>
            <a:fld id="{1DC33813-86A8-492A-AE12-98AAEACF43FF}" type="datetimeFigureOut">
              <a:rPr lang="en-US" smtClean="0"/>
              <a:pPr/>
              <a:t>1/9/2015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r">
              <a:defRPr sz="1200"/>
            </a:lvl1pPr>
          </a:lstStyle>
          <a:p>
            <a:fld id="{32BDEEE6-70E4-425C-905B-2A4AC3985FF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3811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64820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64820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r">
              <a:defRPr sz="1200"/>
            </a:lvl1pPr>
          </a:lstStyle>
          <a:p>
            <a:fld id="{C212F185-B6B5-4E3A-AD87-2FF3BCD19979}" type="datetimeFigureOut">
              <a:rPr lang="en-US" smtClean="0"/>
              <a:pPr/>
              <a:t>1/9/2015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77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57" tIns="46378" rIns="92757" bIns="4637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1"/>
            <a:ext cx="5486400" cy="4183380"/>
          </a:xfrm>
          <a:prstGeom prst="rect">
            <a:avLst/>
          </a:prstGeom>
        </p:spPr>
        <p:txBody>
          <a:bodyPr vert="horz" lIns="92757" tIns="46378" rIns="92757" bIns="4637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r">
              <a:defRPr sz="1200"/>
            </a:lvl1pPr>
          </a:lstStyle>
          <a:p>
            <a:fld id="{74FDF521-A8C0-47CF-B688-3383CB252F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600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DF521-A8C0-47CF-B688-3383CB252F1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392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DF521-A8C0-47CF-B688-3383CB252F1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077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DF521-A8C0-47CF-B688-3383CB252F1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9421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DF521-A8C0-47CF-B688-3383CB252F1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777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DF521-A8C0-47CF-B688-3383CB252F1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7766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DF521-A8C0-47CF-B688-3383CB252F1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3377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DF521-A8C0-47CF-B688-3383CB252F1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7183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FTA_slide3_edit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4" y="0"/>
            <a:ext cx="9143286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8713" y="2406759"/>
            <a:ext cx="4395788" cy="1050303"/>
          </a:xfrm>
        </p:spPr>
        <p:txBody>
          <a:bodyPr anchor="t"/>
          <a:lstStyle>
            <a:lvl1pPr algn="r"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8713" y="3656233"/>
            <a:ext cx="4395788" cy="972949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 userDrawn="1">
            <p:ph type="sldNum" sz="quarter" idx="12"/>
          </p:nvPr>
        </p:nvSpPr>
        <p:spPr>
          <a:xfrm>
            <a:off x="8696325" y="6161024"/>
            <a:ext cx="533399" cy="700151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Gill Sans MT"/>
                <a:cs typeface="Gill Sans MT"/>
              </a:defRPr>
            </a:lvl1pPr>
          </a:lstStyle>
          <a:p>
            <a:fld id="{F00A00CB-2C12-43BD-8097-0EF59CD27A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61860"/>
            <a:ext cx="2057400" cy="556430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61860"/>
            <a:ext cx="6019800" cy="556430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 userDrawn="1">
            <p:ph type="sldNum" sz="quarter" idx="12"/>
          </p:nvPr>
        </p:nvSpPr>
        <p:spPr>
          <a:xfrm>
            <a:off x="8696325" y="6161024"/>
            <a:ext cx="533399" cy="700151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Gill Sans MT"/>
                <a:cs typeface="Gill Sans MT"/>
              </a:defRPr>
            </a:lvl1pPr>
          </a:lstStyle>
          <a:p>
            <a:fld id="{F00A00CB-2C12-43BD-8097-0EF59CD27A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395B74"/>
                </a:solidFill>
                <a:latin typeface="Arial Unicode MS" pitchFamily="34" charset="-128"/>
                <a:cs typeface="Raav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ill Sans MT" pitchFamily="34" charset="0"/>
              </a:defRPr>
            </a:lvl1pPr>
            <a:lvl2pPr>
              <a:defRPr>
                <a:latin typeface="Gill Sans MT" pitchFamily="34" charset="0"/>
              </a:defRPr>
            </a:lvl2pPr>
            <a:lvl3pPr>
              <a:defRPr>
                <a:latin typeface="Gill Sans MT" pitchFamily="34" charset="0"/>
              </a:defRPr>
            </a:lvl3pPr>
            <a:lvl4pPr>
              <a:defRPr>
                <a:latin typeface="Gill Sans MT" pitchFamily="34" charset="0"/>
              </a:defRPr>
            </a:lvl4pPr>
            <a:lvl5pPr>
              <a:defRPr>
                <a:latin typeface="Gill Sans MT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4"/>
          <p:cNvSpPr txBox="1">
            <a:spLocks/>
          </p:cNvSpPr>
          <p:nvPr userDrawn="1"/>
        </p:nvSpPr>
        <p:spPr>
          <a:xfrm>
            <a:off x="8696325" y="6161024"/>
            <a:ext cx="533399" cy="70015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00A00CB-2C12-43BD-8097-0EF59CD27AF0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0"/>
                <a:ea typeface="ＭＳ Ｐゴシック" charset="-128"/>
                <a:cs typeface="+mn-cs"/>
              </a:rPr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ill Sans MT" pitchFamily="34" charset="0"/>
              <a:ea typeface="ＭＳ Ｐゴシック" charset="-128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4"/>
          <p:cNvSpPr>
            <a:spLocks noGrp="1"/>
          </p:cNvSpPr>
          <p:nvPr userDrawn="1">
            <p:ph type="sldNum" sz="quarter" idx="12"/>
          </p:nvPr>
        </p:nvSpPr>
        <p:spPr>
          <a:xfrm>
            <a:off x="8696325" y="6161024"/>
            <a:ext cx="533399" cy="700151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F00A00CB-2C12-43BD-8097-0EF59CD27AF0}" type="slidenum">
              <a:rPr lang="en-US" smtClean="0">
                <a:latin typeface="Gill Sans MT" pitchFamily="34" charset="0"/>
              </a:rPr>
              <a:pPr>
                <a:defRPr/>
              </a:pPr>
              <a:t>‹#›</a:t>
            </a:fld>
            <a:endParaRPr lang="en-US" dirty="0">
              <a:latin typeface="Gill Sans MT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908"/>
            <a:ext cx="8229600" cy="93272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 userDrawn="1">
            <p:ph type="sldNum" sz="quarter" idx="12"/>
          </p:nvPr>
        </p:nvSpPr>
        <p:spPr>
          <a:xfrm>
            <a:off x="8696325" y="6161024"/>
            <a:ext cx="533399" cy="700151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Gill Sans MT"/>
                <a:cs typeface="Gill Sans MT"/>
              </a:defRPr>
            </a:lvl1pPr>
          </a:lstStyle>
          <a:p>
            <a:fld id="{F00A00CB-2C12-43BD-8097-0EF59CD27A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Slide Number Placeholder 4"/>
          <p:cNvSpPr>
            <a:spLocks noGrp="1"/>
          </p:cNvSpPr>
          <p:nvPr userDrawn="1">
            <p:ph type="sldNum" sz="quarter" idx="12"/>
          </p:nvPr>
        </p:nvSpPr>
        <p:spPr>
          <a:xfrm>
            <a:off x="8696325" y="6161024"/>
            <a:ext cx="533399" cy="700151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F00A00CB-2C12-43BD-8097-0EF59CD27AF0}" type="slidenum">
              <a:rPr lang="en-US" smtClean="0">
                <a:latin typeface="Gill Sans MT" pitchFamily="34" charset="0"/>
              </a:rPr>
              <a:pPr>
                <a:defRPr/>
              </a:pPr>
              <a:t>‹#›</a:t>
            </a:fld>
            <a:endParaRPr lang="en-US" dirty="0">
              <a:latin typeface="Gill Sans MT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 userDrawn="1">
            <p:ph type="sldNum" sz="quarter" idx="12"/>
          </p:nvPr>
        </p:nvSpPr>
        <p:spPr>
          <a:xfrm>
            <a:off x="8696325" y="6161024"/>
            <a:ext cx="533399" cy="700151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Gill Sans MT"/>
                <a:cs typeface="Gill Sans MT"/>
              </a:defRPr>
            </a:lvl1pPr>
          </a:lstStyle>
          <a:p>
            <a:fld id="{F00A00CB-2C12-43BD-8097-0EF59CD27A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 userDrawn="1">
            <p:ph type="sldNum" sz="quarter" idx="12"/>
          </p:nvPr>
        </p:nvSpPr>
        <p:spPr>
          <a:xfrm>
            <a:off x="8696325" y="6161024"/>
            <a:ext cx="533399" cy="700151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Gill Sans MT"/>
                <a:cs typeface="Gill Sans MT"/>
              </a:defRPr>
            </a:lvl1pPr>
          </a:lstStyle>
          <a:p>
            <a:fld id="{F00A00CB-2C12-43BD-8097-0EF59CD27A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4"/>
          <p:cNvSpPr>
            <a:spLocks noGrp="1"/>
          </p:cNvSpPr>
          <p:nvPr userDrawn="1">
            <p:ph type="sldNum" sz="quarter" idx="12"/>
          </p:nvPr>
        </p:nvSpPr>
        <p:spPr>
          <a:xfrm>
            <a:off x="8696325" y="6161024"/>
            <a:ext cx="533399" cy="700151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Gill Sans MT"/>
                <a:cs typeface="Gill Sans MT"/>
              </a:defRPr>
            </a:lvl1pPr>
          </a:lstStyle>
          <a:p>
            <a:fld id="{F00A00CB-2C12-43BD-8097-0EF59CD27A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4"/>
          <p:cNvSpPr>
            <a:spLocks noGrp="1"/>
          </p:cNvSpPr>
          <p:nvPr userDrawn="1">
            <p:ph type="sldNum" sz="quarter" idx="12"/>
          </p:nvPr>
        </p:nvSpPr>
        <p:spPr>
          <a:xfrm>
            <a:off x="8696325" y="6161024"/>
            <a:ext cx="533399" cy="700151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Gill Sans MT"/>
                <a:cs typeface="Gill Sans MT"/>
              </a:defRPr>
            </a:lvl1pPr>
          </a:lstStyle>
          <a:p>
            <a:fld id="{F00A00CB-2C12-43BD-8097-0EF59CD27A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36562"/>
            <a:ext cx="82296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7" name="Picture 6" descr="header4-01-01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388"/>
            <a:ext cx="9144000" cy="473273"/>
          </a:xfrm>
          <a:prstGeom prst="rect">
            <a:avLst/>
          </a:prstGeom>
        </p:spPr>
      </p:pic>
      <p:pic>
        <p:nvPicPr>
          <p:cNvPr id="6" name="Picture 5" descr="FTA_footer-01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6047680"/>
            <a:ext cx="9144000" cy="83080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100" b="1" i="0" kern="1200" baseline="0">
          <a:solidFill>
            <a:srgbClr val="395B74"/>
          </a:solidFill>
          <a:latin typeface="Arial Unicode MS" pitchFamily="34" charset="-128"/>
          <a:ea typeface="ＭＳ Ｐゴシック" charset="-128"/>
          <a:cs typeface="Raav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Gill Sans MT" pitchFamily="34" charset="0"/>
          <a:ea typeface="ＭＳ Ｐゴシック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Gill Sans MT" pitchFamily="34" charset="0"/>
          <a:ea typeface="ＭＳ Ｐゴシック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Gill Sans MT" pitchFamily="34" charset="0"/>
          <a:ea typeface="ＭＳ Ｐゴシック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Gill Sans MT" pitchFamily="34" charset="0"/>
          <a:ea typeface="ＭＳ Ｐゴシック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Gill Sans MT" pitchFamily="34" charset="0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ta.dot.gov/TrAM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fta.trams@dot.gov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81200" y="2590800"/>
            <a:ext cx="5404338" cy="2286000"/>
          </a:xfrm>
        </p:spPr>
        <p:txBody>
          <a:bodyPr rtlCol="0" anchor="t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0" dirty="0" smtClean="0">
                <a:solidFill>
                  <a:schemeClr val="tx1"/>
                </a:solidFill>
                <a:latin typeface="Gill Sans MT" pitchFamily="34" charset="0"/>
                <a:ea typeface="+mj-ea"/>
              </a:rPr>
              <a:t>TrAMS User Access</a:t>
            </a:r>
            <a:br>
              <a:rPr lang="en-US" sz="3600" b="0" dirty="0" smtClean="0">
                <a:solidFill>
                  <a:schemeClr val="tx1"/>
                </a:solidFill>
                <a:latin typeface="Gill Sans MT" pitchFamily="34" charset="0"/>
                <a:ea typeface="+mj-ea"/>
              </a:rPr>
            </a:br>
            <a:r>
              <a:rPr lang="en-US" sz="3600" b="0" dirty="0" smtClean="0">
                <a:solidFill>
                  <a:schemeClr val="tx1"/>
                </a:solidFill>
                <a:latin typeface="Gill Sans MT" pitchFamily="34" charset="0"/>
                <a:ea typeface="+mj-ea"/>
              </a:rPr>
              <a:t>and</a:t>
            </a:r>
            <a:br>
              <a:rPr lang="en-US" sz="3600" b="0" dirty="0" smtClean="0">
                <a:solidFill>
                  <a:schemeClr val="tx1"/>
                </a:solidFill>
                <a:latin typeface="Gill Sans MT" pitchFamily="34" charset="0"/>
                <a:ea typeface="+mj-ea"/>
              </a:rPr>
            </a:br>
            <a:r>
              <a:rPr lang="en-US" sz="3600" b="0" dirty="0" smtClean="0">
                <a:solidFill>
                  <a:schemeClr val="tx1"/>
                </a:solidFill>
                <a:latin typeface="Gill Sans MT" pitchFamily="34" charset="0"/>
                <a:ea typeface="+mj-ea"/>
              </a:rPr>
              <a:t>User Roles</a:t>
            </a:r>
          </a:p>
        </p:txBody>
      </p:sp>
    </p:spTree>
    <p:extLst>
      <p:ext uri="{BB962C8B-B14F-4D97-AF65-F5344CB8AC3E}">
        <p14:creationId xmlns:p14="http://schemas.microsoft.com/office/powerpoint/2010/main" val="40814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6562"/>
            <a:ext cx="8229600" cy="841253"/>
          </a:xfrm>
        </p:spPr>
        <p:txBody>
          <a:bodyPr/>
          <a:lstStyle/>
          <a:p>
            <a:r>
              <a:rPr lang="en-US" dirty="0"/>
              <a:t>Gaining Access to TrAMS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8492"/>
            <a:ext cx="8229600" cy="4489939"/>
          </a:xfrm>
        </p:spPr>
        <p:txBody>
          <a:bodyPr/>
          <a:lstStyle/>
          <a:p>
            <a:r>
              <a:rPr lang="en-US" sz="2400" dirty="0"/>
              <a:t>Active TEAM account will be migrated into TrAMS</a:t>
            </a:r>
          </a:p>
          <a:p>
            <a:r>
              <a:rPr lang="en-US" sz="2400" dirty="0"/>
              <a:t>Existing User Roles in TEAM will Translate to TrAMS (</a:t>
            </a:r>
            <a:r>
              <a:rPr lang="en-US" sz="2400" dirty="0" smtClean="0"/>
              <a:t>i.e., </a:t>
            </a:r>
            <a:r>
              <a:rPr lang="en-US" sz="2400" dirty="0"/>
              <a:t>if you submit and/or execute a grant in TEAM, you will retain these rights in TrAMS).</a:t>
            </a:r>
          </a:p>
          <a:p>
            <a:r>
              <a:rPr lang="en-US" sz="2400" dirty="0" smtClean="0"/>
              <a:t>Annual </a:t>
            </a:r>
            <a:r>
              <a:rPr lang="en-US" sz="2400" dirty="0"/>
              <a:t>user reauthorization for FY 15 will help clean up User information</a:t>
            </a:r>
          </a:p>
          <a:p>
            <a:r>
              <a:rPr lang="en-US" sz="2400" dirty="0" smtClean="0"/>
              <a:t>You </a:t>
            </a:r>
            <a:r>
              <a:rPr lang="en-US" sz="2400" dirty="0"/>
              <a:t>can continue to establish new users in TEAM and modify user roles in TEAM. </a:t>
            </a:r>
            <a:endParaRPr lang="en-US" sz="2400" dirty="0" smtClean="0"/>
          </a:p>
          <a:p>
            <a:r>
              <a:rPr lang="en-US" sz="2400" dirty="0"/>
              <a:t>All FTA Recipients will have a designated individual to manage and monitor their TrAMS Users; this is the TrAMS User </a:t>
            </a:r>
            <a:r>
              <a:rPr lang="en-US" sz="2400" dirty="0" smtClean="0"/>
              <a:t>Manager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82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User Account Management in TEAM vs. TrAMS</a:t>
            </a:r>
            <a:br>
              <a:rPr lang="en-US" sz="2800" dirty="0" smtClean="0"/>
            </a:br>
            <a:r>
              <a:rPr lang="en-US" sz="2800" dirty="0" smtClean="0"/>
              <a:t>Recipient is allowed to manage (most) Users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u="sng" dirty="0" smtClean="0"/>
              <a:t>TEAM</a:t>
            </a:r>
            <a:endParaRPr lang="en-US" u="sng" dirty="0"/>
          </a:p>
          <a:p>
            <a:pPr>
              <a:buFont typeface="+mj-lt"/>
              <a:buAutoNum type="arabicPeriod"/>
            </a:pPr>
            <a:r>
              <a:rPr lang="en-US" sz="1800" dirty="0" smtClean="0"/>
              <a:t>LSM Manages users 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Paper form and signatures required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FTA local security manager (LSM) enters in the information, and updates user accounts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FTA LSMs reviewed all requests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Some Users must provide supporting documentation (e.g. Official).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LSM managed coordination with grantees on annual reauthorization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Grantee coordinates with LSM to modify or deactivate accounts. 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LSM coordinates PIN</a:t>
            </a:r>
            <a:endParaRPr lang="en-US" sz="18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u="sng" dirty="0" smtClean="0"/>
              <a:t>TrAMS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Recipients identify a User </a:t>
            </a:r>
            <a:r>
              <a:rPr lang="en-US" sz="1800" dirty="0" smtClean="0"/>
              <a:t>Manager to manage Users</a:t>
            </a: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 smtClean="0"/>
              <a:t>Electronic Management/Requests for review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User Manager enters information and maintains accounts.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FTA LSM Review and </a:t>
            </a:r>
            <a:r>
              <a:rPr lang="en-US" sz="1800" dirty="0" smtClean="0"/>
              <a:t>concurrence only for some User Roles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Documentation still required for certain roles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User </a:t>
            </a:r>
            <a:r>
              <a:rPr lang="en-US" sz="1800" dirty="0"/>
              <a:t>Manager will be responsible for annual </a:t>
            </a:r>
            <a:r>
              <a:rPr lang="en-US" sz="1800" dirty="0" smtClean="0"/>
              <a:t>reauthorization</a:t>
            </a:r>
            <a:r>
              <a:rPr lang="en-US" sz="1800" dirty="0"/>
              <a:t>. 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User Manager may modify user access and deactivate users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PINs will be migrated and new users will self select pin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                       </a:t>
            </a:r>
            <a:fld id="{1F2646B2-07B8-4A55-877A-153D84ACCCD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90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6563"/>
            <a:ext cx="8229600" cy="858838"/>
          </a:xfrm>
        </p:spPr>
        <p:txBody>
          <a:bodyPr/>
          <a:lstStyle/>
          <a:p>
            <a:r>
              <a:rPr lang="en-US" sz="3200" dirty="0" smtClean="0"/>
              <a:t>User Manager Responsibilities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428892" cy="4695092"/>
          </a:xfrm>
        </p:spPr>
        <p:txBody>
          <a:bodyPr/>
          <a:lstStyle/>
          <a:p>
            <a:r>
              <a:rPr lang="en-US" sz="2400" dirty="0" smtClean="0"/>
              <a:t>Setting up TrAMS accounts for co-workers and assigning appropriate roles.</a:t>
            </a:r>
          </a:p>
          <a:p>
            <a:r>
              <a:rPr lang="en-US" sz="2400" dirty="0" smtClean="0"/>
              <a:t>Submitting user access requests and supporting documentation to FTA for certain roles (such as individuals empowered to sign certifications and assurances, submit grants, execute grants). </a:t>
            </a:r>
          </a:p>
          <a:p>
            <a:r>
              <a:rPr lang="en-US" sz="2400" dirty="0" smtClean="0"/>
              <a:t>Modifying/Deactivate co-worker accounts. </a:t>
            </a:r>
          </a:p>
          <a:p>
            <a:r>
              <a:rPr lang="en-US" sz="2400" dirty="0" smtClean="0"/>
              <a:t>Certifying to FTA that their organizations’ users accounts are active and roles are correct. </a:t>
            </a:r>
          </a:p>
          <a:p>
            <a:r>
              <a:rPr lang="en-US" sz="2400" dirty="0" smtClean="0"/>
              <a:t>Reviewing and updating organizational profile and points of contact information at least annually.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723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6563"/>
            <a:ext cx="8229600" cy="829530"/>
          </a:xfrm>
        </p:spPr>
        <p:txBody>
          <a:bodyPr/>
          <a:lstStyle/>
          <a:p>
            <a:r>
              <a:rPr lang="en-US" sz="3600" dirty="0" smtClean="0"/>
              <a:t>Getting Ready for TrAMS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2338" y="1417638"/>
            <a:ext cx="7854462" cy="440873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Review your Points of Contact Information in TEAM and update as necessary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Review your Agency Information on SAM and Update Information if needed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Make sure to keep SAM registration Active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Close Out Inactive Grants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Identify a User Manager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93074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Identifying the Recipient User Manager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4015"/>
            <a:ext cx="8229600" cy="4525963"/>
          </a:xfrm>
        </p:spPr>
        <p:txBody>
          <a:bodyPr/>
          <a:lstStyle/>
          <a:p>
            <a:r>
              <a:rPr lang="en-US" sz="2000" dirty="0"/>
              <a:t>Each FTA Recipient </a:t>
            </a:r>
            <a:r>
              <a:rPr lang="en-US" sz="2000" dirty="0" smtClean="0"/>
              <a:t>must </a:t>
            </a:r>
            <a:r>
              <a:rPr lang="en-US" sz="2000" dirty="0"/>
              <a:t>internally identify one (or more) </a:t>
            </a:r>
            <a:r>
              <a:rPr lang="en-US" sz="2000" dirty="0" smtClean="0"/>
              <a:t>individuals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/>
              <a:t>to assume the responsibility of the User Manager.</a:t>
            </a:r>
          </a:p>
          <a:p>
            <a:r>
              <a:rPr lang="en-US" sz="2000" dirty="0" smtClean="0"/>
              <a:t>Organization must formally transmit to FTA a User Manager Designation Form identifying the User Manager(s)</a:t>
            </a:r>
          </a:p>
          <a:p>
            <a:r>
              <a:rPr lang="en-US" sz="2000" dirty="0" smtClean="0"/>
              <a:t>The Designation Letter must be signed by organizations CEO, and upload to the organization’s profile in TEAM (it will be migrated into TrAMS).</a:t>
            </a:r>
          </a:p>
          <a:p>
            <a:r>
              <a:rPr lang="en-US" sz="2000" dirty="0" smtClean="0"/>
              <a:t>NTD User Manager set up is underway</a:t>
            </a:r>
          </a:p>
          <a:p>
            <a:pPr lvl="1"/>
            <a:r>
              <a:rPr lang="en-US" sz="2000" dirty="0" smtClean="0"/>
              <a:t>Check with colleagues to determine if a user manager for NTD reporting has been established</a:t>
            </a:r>
          </a:p>
          <a:p>
            <a:pPr lvl="1"/>
            <a:r>
              <a:rPr lang="en-US" sz="2000" dirty="0" smtClean="0"/>
              <a:t>If the TrAMS User Manager will be a different individual  - one for TrAMS and another for NTD follow the next steps </a:t>
            </a:r>
          </a:p>
        </p:txBody>
      </p:sp>
    </p:spTree>
    <p:extLst>
      <p:ext uri="{BB962C8B-B14F-4D97-AF65-F5344CB8AC3E}">
        <p14:creationId xmlns:p14="http://schemas.microsoft.com/office/powerpoint/2010/main" val="2415647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62708" y="990600"/>
            <a:ext cx="8229600" cy="4981575"/>
          </a:xfrm>
        </p:spPr>
        <p:txBody>
          <a:bodyPr/>
          <a:lstStyle/>
          <a:p>
            <a:pPr marL="400050" lvl="1" indent="0">
              <a:buNone/>
            </a:pPr>
            <a:r>
              <a:rPr lang="en-US" sz="3200" dirty="0" smtClean="0"/>
              <a:t>Sign up for email alerts when we post new information on FTA’s website. 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Visit </a:t>
            </a:r>
            <a:r>
              <a:rPr lang="en-US" dirty="0">
                <a:hlinkClick r:id="rId3"/>
              </a:rPr>
              <a:t>http://www.fta.dot.gov/TrAMS</a:t>
            </a: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sz="3200" dirty="0" smtClean="0"/>
              <a:t>Still have general questions:</a:t>
            </a:r>
          </a:p>
          <a:p>
            <a:pPr marL="457200" lvl="1" indent="0">
              <a:buNone/>
            </a:pPr>
            <a:r>
              <a:rPr lang="en-US" sz="3200" dirty="0" smtClean="0"/>
              <a:t>	Contact your Regional Office or </a:t>
            </a:r>
          </a:p>
          <a:p>
            <a:pPr marL="457200" lvl="1" indent="0">
              <a:buNone/>
            </a:pPr>
            <a:r>
              <a:rPr lang="en-US" sz="3200" dirty="0"/>
              <a:t>	</a:t>
            </a:r>
            <a:r>
              <a:rPr lang="en-US" sz="3200" dirty="0" smtClean="0"/>
              <a:t>Email </a:t>
            </a:r>
            <a:r>
              <a:rPr lang="en-US" sz="3200" dirty="0">
                <a:hlinkClick r:id="rId4"/>
              </a:rPr>
              <a:t>fta.trams@dot.gov</a:t>
            </a:r>
            <a:r>
              <a:rPr lang="en-US" sz="3200" dirty="0"/>
              <a:t> </a:t>
            </a:r>
          </a:p>
          <a:p>
            <a:pPr marL="457200" lvl="1" indent="0">
              <a:buNone/>
            </a:pPr>
            <a:endParaRPr lang="en-US" sz="3200" dirty="0"/>
          </a:p>
          <a:p>
            <a:pPr marL="457200" lvl="1" indent="0">
              <a:buNone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959236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his image is a group of four photographs: one shows a hybrid bus pulling up to a bus stop shelter on a downtown street; one shows the interior of rail vehicle with passengers standing inside; one shows an underground subway terminal with a departing train; and one shows an approaching light rail vehicle adjacent to a station with people waiting.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032" y="703259"/>
            <a:ext cx="7869936" cy="528523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TA3 (2)">
  <a:themeElements>
    <a:clrScheme name="FTA Research">
      <a:dk1>
        <a:sysClr val="windowText" lastClr="000000"/>
      </a:dk1>
      <a:lt1>
        <a:sysClr val="window" lastClr="FFFFFF"/>
      </a:lt1>
      <a:dk2>
        <a:srgbClr val="17144D"/>
      </a:dk2>
      <a:lt2>
        <a:srgbClr val="839EB7"/>
      </a:lt2>
      <a:accent1>
        <a:srgbClr val="413F77"/>
      </a:accent1>
      <a:accent2>
        <a:srgbClr val="C0504D"/>
      </a:accent2>
      <a:accent3>
        <a:srgbClr val="347358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FTA3 (2)</Template>
  <TotalTime>38756</TotalTime>
  <Words>485</Words>
  <Application>Microsoft Office PowerPoint</Application>
  <PresentationFormat>On-screen Show (4:3)</PresentationFormat>
  <Paragraphs>59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FTA3 (2)</vt:lpstr>
      <vt:lpstr>TrAMS User Access and User Roles</vt:lpstr>
      <vt:lpstr>Gaining Access to TrAMS</vt:lpstr>
      <vt:lpstr>User Account Management in TEAM vs. TrAMS Recipient is allowed to manage (most) Users</vt:lpstr>
      <vt:lpstr>User Manager Responsibilities</vt:lpstr>
      <vt:lpstr>Getting Ready for TrAMS</vt:lpstr>
      <vt:lpstr>Identifying the Recipient User Manager</vt:lpstr>
      <vt:lpstr>PowerPoint Presentation</vt:lpstr>
      <vt:lpstr>PowerPoint Presentation</vt:lpstr>
    </vt:vector>
  </TitlesOfParts>
  <Company>DOT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Dissemination New Procedures  November 15, 2011  Edwin Rodriguez Information Dissemination Program Manager</dc:title>
  <dc:creator>test</dc:creator>
  <cp:lastModifiedBy>Gonzales, Terry (FTA)</cp:lastModifiedBy>
  <cp:revision>193</cp:revision>
  <cp:lastPrinted>2014-12-15T22:59:37Z</cp:lastPrinted>
  <dcterms:created xsi:type="dcterms:W3CDTF">2012-04-18T16:44:28Z</dcterms:created>
  <dcterms:modified xsi:type="dcterms:W3CDTF">2015-01-09T22:43:51Z</dcterms:modified>
</cp:coreProperties>
</file>