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20" r:id="rId2"/>
    <p:sldMasterId id="2147483732" r:id="rId3"/>
  </p:sldMasterIdLst>
  <p:notesMasterIdLst>
    <p:notesMasterId r:id="rId92"/>
  </p:notesMasterIdLst>
  <p:handoutMasterIdLst>
    <p:handoutMasterId r:id="rId93"/>
  </p:handoutMasterIdLst>
  <p:sldIdLst>
    <p:sldId id="256" r:id="rId4"/>
    <p:sldId id="324" r:id="rId5"/>
    <p:sldId id="319" r:id="rId6"/>
    <p:sldId id="320" r:id="rId7"/>
    <p:sldId id="368" r:id="rId8"/>
    <p:sldId id="325" r:id="rId9"/>
    <p:sldId id="340" r:id="rId10"/>
    <p:sldId id="364" r:id="rId11"/>
    <p:sldId id="367" r:id="rId12"/>
    <p:sldId id="326" r:id="rId13"/>
    <p:sldId id="327" r:id="rId14"/>
    <p:sldId id="328" r:id="rId15"/>
    <p:sldId id="329" r:id="rId16"/>
    <p:sldId id="330" r:id="rId17"/>
    <p:sldId id="331" r:id="rId18"/>
    <p:sldId id="332" r:id="rId19"/>
    <p:sldId id="333" r:id="rId20"/>
    <p:sldId id="337" r:id="rId21"/>
    <p:sldId id="369" r:id="rId22"/>
    <p:sldId id="365" r:id="rId23"/>
    <p:sldId id="334" r:id="rId24"/>
    <p:sldId id="335" r:id="rId25"/>
    <p:sldId id="336" r:id="rId26"/>
    <p:sldId id="339" r:id="rId27"/>
    <p:sldId id="341" r:id="rId28"/>
    <p:sldId id="342" r:id="rId29"/>
    <p:sldId id="343" r:id="rId30"/>
    <p:sldId id="344" r:id="rId31"/>
    <p:sldId id="345" r:id="rId32"/>
    <p:sldId id="347" r:id="rId33"/>
    <p:sldId id="348" r:id="rId34"/>
    <p:sldId id="357" r:id="rId35"/>
    <p:sldId id="363" r:id="rId36"/>
    <p:sldId id="366" r:id="rId37"/>
    <p:sldId id="431" r:id="rId38"/>
    <p:sldId id="371" r:id="rId39"/>
    <p:sldId id="372" r:id="rId40"/>
    <p:sldId id="373" r:id="rId41"/>
    <p:sldId id="374" r:id="rId42"/>
    <p:sldId id="387" r:id="rId43"/>
    <p:sldId id="376" r:id="rId44"/>
    <p:sldId id="377" r:id="rId45"/>
    <p:sldId id="378" r:id="rId46"/>
    <p:sldId id="379" r:id="rId47"/>
    <p:sldId id="380" r:id="rId48"/>
    <p:sldId id="381" r:id="rId49"/>
    <p:sldId id="382" r:id="rId50"/>
    <p:sldId id="383" r:id="rId51"/>
    <p:sldId id="384" r:id="rId52"/>
    <p:sldId id="385" r:id="rId53"/>
    <p:sldId id="388" r:id="rId54"/>
    <p:sldId id="389" r:id="rId55"/>
    <p:sldId id="390" r:id="rId56"/>
    <p:sldId id="391" r:id="rId57"/>
    <p:sldId id="392" r:id="rId58"/>
    <p:sldId id="434" r:id="rId59"/>
    <p:sldId id="432" r:id="rId60"/>
    <p:sldId id="433" r:id="rId61"/>
    <p:sldId id="395" r:id="rId62"/>
    <p:sldId id="396" r:id="rId63"/>
    <p:sldId id="397" r:id="rId64"/>
    <p:sldId id="398" r:id="rId65"/>
    <p:sldId id="406" r:id="rId66"/>
    <p:sldId id="438" r:id="rId67"/>
    <p:sldId id="407" r:id="rId68"/>
    <p:sldId id="408" r:id="rId69"/>
    <p:sldId id="409" r:id="rId70"/>
    <p:sldId id="419" r:id="rId71"/>
    <p:sldId id="420" r:id="rId72"/>
    <p:sldId id="421" r:id="rId73"/>
    <p:sldId id="422" r:id="rId74"/>
    <p:sldId id="410" r:id="rId75"/>
    <p:sldId id="411" r:id="rId76"/>
    <p:sldId id="412" r:id="rId77"/>
    <p:sldId id="413" r:id="rId78"/>
    <p:sldId id="414" r:id="rId79"/>
    <p:sldId id="415" r:id="rId80"/>
    <p:sldId id="416" r:id="rId81"/>
    <p:sldId id="428" r:id="rId82"/>
    <p:sldId id="423" r:id="rId83"/>
    <p:sldId id="424" r:id="rId84"/>
    <p:sldId id="425" r:id="rId85"/>
    <p:sldId id="426" r:id="rId86"/>
    <p:sldId id="430" r:id="rId87"/>
    <p:sldId id="437" r:id="rId88"/>
    <p:sldId id="427" r:id="rId89"/>
    <p:sldId id="417" r:id="rId90"/>
    <p:sldId id="436" r:id="rId9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Geneva"/>
        <a:cs typeface="Arial" charset="0"/>
      </a:defRPr>
    </a:lvl1pPr>
    <a:lvl2pPr marL="457200" algn="l" rtl="0" fontAlgn="base">
      <a:spcBef>
        <a:spcPct val="0"/>
      </a:spcBef>
      <a:spcAft>
        <a:spcPct val="0"/>
      </a:spcAft>
      <a:defRPr kern="1200">
        <a:solidFill>
          <a:schemeClr val="tx1"/>
        </a:solidFill>
        <a:latin typeface="Arial" charset="0"/>
        <a:ea typeface="Geneva"/>
        <a:cs typeface="Arial" charset="0"/>
      </a:defRPr>
    </a:lvl2pPr>
    <a:lvl3pPr marL="914400" algn="l" rtl="0" fontAlgn="base">
      <a:spcBef>
        <a:spcPct val="0"/>
      </a:spcBef>
      <a:spcAft>
        <a:spcPct val="0"/>
      </a:spcAft>
      <a:defRPr kern="1200">
        <a:solidFill>
          <a:schemeClr val="tx1"/>
        </a:solidFill>
        <a:latin typeface="Arial" charset="0"/>
        <a:ea typeface="Geneva"/>
        <a:cs typeface="Arial" charset="0"/>
      </a:defRPr>
    </a:lvl3pPr>
    <a:lvl4pPr marL="1371600" algn="l" rtl="0" fontAlgn="base">
      <a:spcBef>
        <a:spcPct val="0"/>
      </a:spcBef>
      <a:spcAft>
        <a:spcPct val="0"/>
      </a:spcAft>
      <a:defRPr kern="1200">
        <a:solidFill>
          <a:schemeClr val="tx1"/>
        </a:solidFill>
        <a:latin typeface="Arial" charset="0"/>
        <a:ea typeface="Geneva"/>
        <a:cs typeface="Arial" charset="0"/>
      </a:defRPr>
    </a:lvl4pPr>
    <a:lvl5pPr marL="1828800" algn="l" rtl="0" fontAlgn="base">
      <a:spcBef>
        <a:spcPct val="0"/>
      </a:spcBef>
      <a:spcAft>
        <a:spcPct val="0"/>
      </a:spcAft>
      <a:defRPr kern="1200">
        <a:solidFill>
          <a:schemeClr val="tx1"/>
        </a:solidFill>
        <a:latin typeface="Arial" charset="0"/>
        <a:ea typeface="Geneva"/>
        <a:cs typeface="Arial" charset="0"/>
      </a:defRPr>
    </a:lvl5pPr>
    <a:lvl6pPr marL="2286000" algn="l" defTabSz="914400" rtl="0" eaLnBrk="1" latinLnBrk="0" hangingPunct="1">
      <a:defRPr kern="1200">
        <a:solidFill>
          <a:schemeClr val="tx1"/>
        </a:solidFill>
        <a:latin typeface="Arial" charset="0"/>
        <a:ea typeface="Geneva"/>
        <a:cs typeface="Arial" charset="0"/>
      </a:defRPr>
    </a:lvl6pPr>
    <a:lvl7pPr marL="2743200" algn="l" defTabSz="914400" rtl="0" eaLnBrk="1" latinLnBrk="0" hangingPunct="1">
      <a:defRPr kern="1200">
        <a:solidFill>
          <a:schemeClr val="tx1"/>
        </a:solidFill>
        <a:latin typeface="Arial" charset="0"/>
        <a:ea typeface="Geneva"/>
        <a:cs typeface="Arial" charset="0"/>
      </a:defRPr>
    </a:lvl7pPr>
    <a:lvl8pPr marL="3200400" algn="l" defTabSz="914400" rtl="0" eaLnBrk="1" latinLnBrk="0" hangingPunct="1">
      <a:defRPr kern="1200">
        <a:solidFill>
          <a:schemeClr val="tx1"/>
        </a:solidFill>
        <a:latin typeface="Arial" charset="0"/>
        <a:ea typeface="Geneva"/>
        <a:cs typeface="Arial" charset="0"/>
      </a:defRPr>
    </a:lvl8pPr>
    <a:lvl9pPr marL="3657600" algn="l" defTabSz="914400" rtl="0" eaLnBrk="1" latinLnBrk="0" hangingPunct="1">
      <a:defRPr kern="1200">
        <a:solidFill>
          <a:schemeClr val="tx1"/>
        </a:solidFill>
        <a:latin typeface="Arial" charset="0"/>
        <a:ea typeface="Geneva"/>
        <a:cs typeface="Arial" charset="0"/>
      </a:defRPr>
    </a:lvl9pPr>
  </p:defaultTextStyle>
  <p:extLst>
    <p:ext uri="{521415D9-36F7-43E2-AB2F-B90AF26B5E84}">
      <p14:sectionLst xmlns:p14="http://schemas.microsoft.com/office/powerpoint/2010/main">
        <p14:section name="Intro" id="{39A3ACCF-D912-4322-9777-38F56B04954E}">
          <p14:sldIdLst>
            <p14:sldId id="256"/>
          </p14:sldIdLst>
        </p14:section>
        <p14:section name="State Reporting Requirements" id="{F58DBF60-441B-4FAC-9224-62839EF23127}">
          <p14:sldIdLst>
            <p14:sldId id="324"/>
            <p14:sldId id="319"/>
            <p14:sldId id="320"/>
            <p14:sldId id="368"/>
            <p14:sldId id="325"/>
            <p14:sldId id="340"/>
            <p14:sldId id="364"/>
            <p14:sldId id="367"/>
            <p14:sldId id="326"/>
            <p14:sldId id="327"/>
            <p14:sldId id="328"/>
            <p14:sldId id="329"/>
            <p14:sldId id="330"/>
            <p14:sldId id="331"/>
            <p14:sldId id="332"/>
            <p14:sldId id="333"/>
            <p14:sldId id="337"/>
            <p14:sldId id="369"/>
            <p14:sldId id="365"/>
            <p14:sldId id="334"/>
            <p14:sldId id="335"/>
            <p14:sldId id="336"/>
            <p14:sldId id="339"/>
            <p14:sldId id="341"/>
            <p14:sldId id="342"/>
            <p14:sldId id="343"/>
            <p14:sldId id="344"/>
            <p14:sldId id="345"/>
            <p14:sldId id="347"/>
            <p14:sldId id="348"/>
            <p14:sldId id="357"/>
            <p14:sldId id="363"/>
            <p14:sldId id="366"/>
          </p14:sldIdLst>
        </p14:section>
        <p14:section name="NTD 2.0" id="{D568450C-322B-4064-AD46-0B2B234DAFEA}">
          <p14:sldIdLst>
            <p14:sldId id="431"/>
            <p14:sldId id="371"/>
            <p14:sldId id="372"/>
            <p14:sldId id="373"/>
            <p14:sldId id="374"/>
            <p14:sldId id="387"/>
            <p14:sldId id="376"/>
            <p14:sldId id="377"/>
            <p14:sldId id="378"/>
            <p14:sldId id="379"/>
            <p14:sldId id="380"/>
            <p14:sldId id="381"/>
            <p14:sldId id="382"/>
            <p14:sldId id="383"/>
            <p14:sldId id="384"/>
            <p14:sldId id="385"/>
            <p14:sldId id="388"/>
            <p14:sldId id="389"/>
            <p14:sldId id="390"/>
            <p14:sldId id="391"/>
            <p14:sldId id="392"/>
            <p14:sldId id="434"/>
            <p14:sldId id="432"/>
            <p14:sldId id="433"/>
            <p14:sldId id="395"/>
            <p14:sldId id="396"/>
            <p14:sldId id="397"/>
            <p14:sldId id="398"/>
            <p14:sldId id="406"/>
            <p14:sldId id="438"/>
            <p14:sldId id="407"/>
            <p14:sldId id="408"/>
            <p14:sldId id="409"/>
            <p14:sldId id="419"/>
            <p14:sldId id="420"/>
            <p14:sldId id="421"/>
            <p14:sldId id="422"/>
            <p14:sldId id="410"/>
            <p14:sldId id="411"/>
            <p14:sldId id="412"/>
            <p14:sldId id="413"/>
            <p14:sldId id="414"/>
            <p14:sldId id="415"/>
            <p14:sldId id="416"/>
            <p14:sldId id="428"/>
            <p14:sldId id="423"/>
            <p14:sldId id="424"/>
            <p14:sldId id="425"/>
            <p14:sldId id="426"/>
            <p14:sldId id="430"/>
            <p14:sldId id="437"/>
            <p14:sldId id="427"/>
            <p14:sldId id="417"/>
          </p14:sldIdLst>
        </p14:section>
        <p14:section name="Q&amp;A" id="{0CC33070-437D-4E86-86B9-3B89D8451AD3}">
          <p14:sldIdLst>
            <p14:sldId id="436"/>
          </p14:sldIdLst>
        </p14:section>
      </p14:sectionLst>
    </p:ext>
    <p:ext uri="{EFAFB233-063F-42B5-8137-9DF3F51BA10A}">
      <p15:sldGuideLst xmlns:p15="http://schemas.microsoft.com/office/powerpoint/2012/main">
        <p15:guide id="1" orient="horz" pos="2160">
          <p15:clr>
            <a:srgbClr val="A4A3A4"/>
          </p15:clr>
        </p15:guide>
        <p15:guide id="2" pos="278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7A0B"/>
    <a:srgbClr val="613809"/>
    <a:srgbClr val="C9740B"/>
    <a:srgbClr val="AC1212"/>
    <a:srgbClr val="B2B9C0"/>
    <a:srgbClr val="AE3910"/>
    <a:srgbClr val="20486C"/>
    <a:srgbClr val="D9FFB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64" autoAdjust="0"/>
    <p:restoredTop sz="75661" autoAdjust="0"/>
  </p:normalViewPr>
  <p:slideViewPr>
    <p:cSldViewPr>
      <p:cViewPr varScale="1">
        <p:scale>
          <a:sx n="79" d="100"/>
          <a:sy n="79" d="100"/>
        </p:scale>
        <p:origin x="3186" y="90"/>
      </p:cViewPr>
      <p:guideLst>
        <p:guide orient="horz" pos="2160"/>
        <p:guide pos="27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7312"/>
    </p:cViewPr>
  </p:sorterViewPr>
  <p:notesViewPr>
    <p:cSldViewPr>
      <p:cViewPr varScale="1">
        <p:scale>
          <a:sx n="92" d="100"/>
          <a:sy n="92" d="100"/>
        </p:scale>
        <p:origin x="373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Geneva" charset="-128"/>
                <a:cs typeface="+mn-cs"/>
              </a:defRPr>
            </a:lvl1pPr>
          </a:lstStyle>
          <a:p>
            <a:pPr>
              <a:defRPr/>
            </a:pPr>
            <a:endParaRPr lang="en-US"/>
          </a:p>
        </p:txBody>
      </p:sp>
      <p:sp>
        <p:nvSpPr>
          <p:cNvPr id="573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Geneva" charset="-128"/>
                <a:cs typeface="+mn-cs"/>
              </a:defRPr>
            </a:lvl1pPr>
          </a:lstStyle>
          <a:p>
            <a:pPr>
              <a:defRPr/>
            </a:pPr>
            <a:endParaRPr lang="en-US"/>
          </a:p>
        </p:txBody>
      </p:sp>
      <p:sp>
        <p:nvSpPr>
          <p:cNvPr id="573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Geneva" charset="-128"/>
                <a:cs typeface="+mn-cs"/>
              </a:defRPr>
            </a:lvl1pPr>
          </a:lstStyle>
          <a:p>
            <a:pPr>
              <a:defRPr/>
            </a:pPr>
            <a:endParaRPr lang="en-US"/>
          </a:p>
        </p:txBody>
      </p:sp>
      <p:sp>
        <p:nvSpPr>
          <p:cNvPr id="573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Geneva" charset="-128"/>
                <a:cs typeface="+mn-cs"/>
              </a:defRPr>
            </a:lvl1pPr>
          </a:lstStyle>
          <a:p>
            <a:pPr>
              <a:defRPr/>
            </a:pPr>
            <a:fld id="{04884BF6-C7B4-4CB0-9B59-384DE1469990}" type="slidenum">
              <a:rPr lang="en-US"/>
              <a:pPr>
                <a:defRPr/>
              </a:pPr>
              <a:t>‹#›</a:t>
            </a:fld>
            <a:endParaRPr lang="en-US"/>
          </a:p>
        </p:txBody>
      </p:sp>
    </p:spTree>
    <p:extLst>
      <p:ext uri="{BB962C8B-B14F-4D97-AF65-F5344CB8AC3E}">
        <p14:creationId xmlns:p14="http://schemas.microsoft.com/office/powerpoint/2010/main" val="3462536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Geneva" charset="-128"/>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Geneva" charset="-128"/>
                <a:cs typeface="+mn-cs"/>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Geneva"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Geneva" charset="-128"/>
                <a:cs typeface="+mn-cs"/>
              </a:defRPr>
            </a:lvl1pPr>
          </a:lstStyle>
          <a:p>
            <a:pPr>
              <a:defRPr/>
            </a:pPr>
            <a:fld id="{0CCD8CD8-56E5-45D9-B1F0-25303AEFB2E9}" type="slidenum">
              <a:rPr lang="en-US"/>
              <a:pPr>
                <a:defRPr/>
              </a:pPr>
              <a:t>‹#›</a:t>
            </a:fld>
            <a:endParaRPr lang="en-US"/>
          </a:p>
        </p:txBody>
      </p:sp>
    </p:spTree>
    <p:extLst>
      <p:ext uri="{BB962C8B-B14F-4D97-AF65-F5344CB8AC3E}">
        <p14:creationId xmlns:p14="http://schemas.microsoft.com/office/powerpoint/2010/main" val="17347774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Geneva" charset="-128"/>
        <a:cs typeface="Geneva" charset="-128"/>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1978, UMTA or FTA required those receiving</a:t>
            </a:r>
            <a:r>
              <a:rPr lang="en-US" baseline="0" dirty="0" smtClean="0"/>
              <a:t> the 5307 grant for transportation in urban areas to submit data, in accordance with the USOA, to the National Transit Data.</a:t>
            </a:r>
          </a:p>
          <a:p>
            <a:endParaRPr lang="en-US" baseline="0" dirty="0" smtClean="0"/>
          </a:p>
          <a:p>
            <a:r>
              <a:rPr lang="en-US" baseline="0" dirty="0" smtClean="0"/>
              <a:t>This requirement has since evolved to include those benefitting from the 5311 grant for transportation in Rural Areas.</a:t>
            </a:r>
          </a:p>
          <a:p>
            <a:endParaRPr lang="en-US" baseline="0" dirty="0" smtClean="0"/>
          </a:p>
          <a:p>
            <a:r>
              <a:rPr lang="en-US" dirty="0" smtClean="0"/>
              <a:t>http://www.dot.ca.gov/hq/MassTrans/Coord-Plan-Res.html</a:t>
            </a:r>
          </a:p>
          <a:p>
            <a:endParaRPr lang="en-US" dirty="0"/>
          </a:p>
        </p:txBody>
      </p:sp>
      <p:sp>
        <p:nvSpPr>
          <p:cNvPr id="4" name="Slide Number Placeholder 3"/>
          <p:cNvSpPr>
            <a:spLocks noGrp="1"/>
          </p:cNvSpPr>
          <p:nvPr>
            <p:ph type="sldNum" sz="quarter" idx="10"/>
          </p:nvPr>
        </p:nvSpPr>
        <p:spPr/>
        <p:txBody>
          <a:bodyPr/>
          <a:lstStyle/>
          <a:p>
            <a:fld id="{0C7E8F0B-BCD5-439E-93C6-B3E1BEB076C9}" type="slidenum">
              <a:rPr lang="en-US" smtClean="0"/>
              <a:t>3</a:t>
            </a:fld>
            <a:endParaRPr lang="en-US"/>
          </a:p>
        </p:txBody>
      </p:sp>
    </p:spTree>
    <p:extLst>
      <p:ext uri="{BB962C8B-B14F-4D97-AF65-F5344CB8AC3E}">
        <p14:creationId xmlns:p14="http://schemas.microsoft.com/office/powerpoint/2010/main" val="1078324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CD8CD8-56E5-45D9-B1F0-25303AEFB2E9}" type="slidenum">
              <a:rPr lang="en-US" smtClean="0"/>
              <a:pPr>
                <a:defRPr/>
              </a:pPr>
              <a:t>20</a:t>
            </a:fld>
            <a:endParaRPr lang="en-US"/>
          </a:p>
        </p:txBody>
      </p:sp>
    </p:spTree>
    <p:extLst>
      <p:ext uri="{BB962C8B-B14F-4D97-AF65-F5344CB8AC3E}">
        <p14:creationId xmlns:p14="http://schemas.microsoft.com/office/powerpoint/2010/main" val="2906127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800" b="1" dirty="0" smtClean="0"/>
              <a:t>Tax levies: </a:t>
            </a:r>
            <a:r>
              <a:rPr lang="en-US" sz="2800" dirty="0" smtClean="0"/>
              <a:t>A specified amount from local levies that is dedicated to supporting public transit system operating costs;</a:t>
            </a:r>
          </a:p>
          <a:p>
            <a:pPr lvl="1"/>
            <a:r>
              <a:rPr lang="en-US" sz="2800" b="1" dirty="0" smtClean="0"/>
              <a:t>General funds:</a:t>
            </a:r>
            <a:r>
              <a:rPr lang="en-US" sz="2800" dirty="0" smtClean="0"/>
              <a:t> Transfers from the general fund of local governments to cover the Local Share portion of the transit system budget;</a:t>
            </a:r>
          </a:p>
          <a:p>
            <a:pPr lvl="1"/>
            <a:r>
              <a:rPr lang="en-US" sz="2800" b="1" dirty="0" smtClean="0"/>
              <a:t>Specified contributions: </a:t>
            </a:r>
            <a:r>
              <a:rPr lang="en-US" sz="2800" dirty="0" smtClean="0"/>
              <a:t>Contributions from city, county or other municipal government towards the Local Share portion of the transit system budget</a:t>
            </a:r>
          </a:p>
          <a:p>
            <a:endParaRPr lang="en-US" dirty="0"/>
          </a:p>
        </p:txBody>
      </p:sp>
      <p:sp>
        <p:nvSpPr>
          <p:cNvPr id="4" name="Slide Number Placeholder 3"/>
          <p:cNvSpPr>
            <a:spLocks noGrp="1"/>
          </p:cNvSpPr>
          <p:nvPr>
            <p:ph type="sldNum" sz="quarter" idx="10"/>
          </p:nvPr>
        </p:nvSpPr>
        <p:spPr/>
        <p:txBody>
          <a:bodyPr/>
          <a:lstStyle/>
          <a:p>
            <a:pPr>
              <a:defRPr/>
            </a:pPr>
            <a:fld id="{0CCD8CD8-56E5-45D9-B1F0-25303AEFB2E9}" type="slidenum">
              <a:rPr lang="en-US" smtClean="0"/>
              <a:pPr>
                <a:defRPr/>
              </a:pPr>
              <a:t>23</a:t>
            </a:fld>
            <a:endParaRPr lang="en-US"/>
          </a:p>
        </p:txBody>
      </p:sp>
    </p:spTree>
    <p:extLst>
      <p:ext uri="{BB962C8B-B14F-4D97-AF65-F5344CB8AC3E}">
        <p14:creationId xmlns:p14="http://schemas.microsoft.com/office/powerpoint/2010/main" val="3870996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E8F0B-BCD5-439E-93C6-B3E1BEB076C9}" type="slidenum">
              <a:rPr lang="en-US" smtClean="0"/>
              <a:t>31</a:t>
            </a:fld>
            <a:endParaRPr lang="en-US"/>
          </a:p>
        </p:txBody>
      </p:sp>
    </p:spTree>
    <p:extLst>
      <p:ext uri="{BB962C8B-B14F-4D97-AF65-F5344CB8AC3E}">
        <p14:creationId xmlns:p14="http://schemas.microsoft.com/office/powerpoint/2010/main" val="912212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a:t>
            </a:r>
            <a:r>
              <a:rPr lang="en-US" baseline="0" dirty="0" smtClean="0"/>
              <a:t> will remain in operation during FY 2015</a:t>
            </a:r>
            <a:endParaRPr lang="en-US" dirty="0" smtClean="0"/>
          </a:p>
          <a:p>
            <a:r>
              <a:rPr lang="en-US" dirty="0" smtClean="0"/>
              <a:t>Grant-making</a:t>
            </a:r>
            <a:r>
              <a:rPr lang="en-US" baseline="0" dirty="0" smtClean="0"/>
              <a:t> with </a:t>
            </a:r>
            <a:r>
              <a:rPr lang="en-US" baseline="0" dirty="0" err="1" smtClean="0"/>
              <a:t>TrAMS</a:t>
            </a:r>
            <a:r>
              <a:rPr lang="en-US" baseline="0" dirty="0" smtClean="0"/>
              <a:t> will begin in FY 2016</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38</a:t>
            </a:fld>
            <a:endParaRPr lang="en-US" dirty="0"/>
          </a:p>
        </p:txBody>
      </p:sp>
    </p:spTree>
    <p:extLst>
      <p:ext uri="{BB962C8B-B14F-4D97-AF65-F5344CB8AC3E}">
        <p14:creationId xmlns:p14="http://schemas.microsoft.com/office/powerpoint/2010/main" val="948831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NTD 2.0: Can request password reset online</a:t>
            </a: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40</a:t>
            </a:fld>
            <a:endParaRPr lang="en-US" dirty="0"/>
          </a:p>
        </p:txBody>
      </p:sp>
    </p:spTree>
    <p:extLst>
      <p:ext uri="{BB962C8B-B14F-4D97-AF65-F5344CB8AC3E}">
        <p14:creationId xmlns:p14="http://schemas.microsoft.com/office/powerpoint/2010/main" val="3554213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Registered</a:t>
            </a:r>
            <a:r>
              <a:rPr lang="en-US" baseline="0" dirty="0" smtClean="0"/>
              <a:t> User Managers receive email</a:t>
            </a:r>
            <a:endParaRPr lang="en-US" dirty="0"/>
          </a:p>
        </p:txBody>
      </p:sp>
      <p:sp>
        <p:nvSpPr>
          <p:cNvPr id="4" name="Slide Number Placeholder 3"/>
          <p:cNvSpPr>
            <a:spLocks noGrp="1"/>
          </p:cNvSpPr>
          <p:nvPr>
            <p:ph type="sldNum" sz="quarter" idx="10"/>
          </p:nvPr>
        </p:nvSpPr>
        <p:spPr/>
        <p:txBody>
          <a:bodyPr/>
          <a:lstStyle/>
          <a:p>
            <a:fld id="{DB99903C-4E07-432E-9E17-2B19E36552C3}" type="slidenum">
              <a:rPr lang="en-US" smtClean="0"/>
              <a:pPr/>
              <a:t>42</a:t>
            </a:fld>
            <a:endParaRPr lang="en-US"/>
          </a:p>
        </p:txBody>
      </p:sp>
    </p:spTree>
    <p:extLst>
      <p:ext uri="{BB962C8B-B14F-4D97-AF65-F5344CB8AC3E}">
        <p14:creationId xmlns:p14="http://schemas.microsoft.com/office/powerpoint/2010/main" val="254235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50</a:t>
            </a:fld>
            <a:endParaRPr lang="en-US" dirty="0"/>
          </a:p>
        </p:txBody>
      </p:sp>
    </p:spTree>
    <p:extLst>
      <p:ext uri="{BB962C8B-B14F-4D97-AF65-F5344CB8AC3E}">
        <p14:creationId xmlns:p14="http://schemas.microsoft.com/office/powerpoint/2010/main" val="3815761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Profile houses basic agency information that doesn’t regularly change</a:t>
            </a:r>
            <a:endParaRPr lang="en-US" baseline="0" dirty="0" smtClean="0"/>
          </a:p>
          <a:p>
            <a:r>
              <a:rPr lang="en-US" baseline="0" dirty="0" smtClean="0"/>
              <a:t>Report package is report submitted annually</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51</a:t>
            </a:fld>
            <a:endParaRPr lang="en-US" dirty="0"/>
          </a:p>
        </p:txBody>
      </p:sp>
    </p:spTree>
    <p:extLst>
      <p:ext uri="{BB962C8B-B14F-4D97-AF65-F5344CB8AC3E}">
        <p14:creationId xmlns:p14="http://schemas.microsoft.com/office/powerpoint/2010/main" val="2705583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NTD</a:t>
            </a:r>
            <a:r>
              <a:rPr lang="en-US" baseline="0" dirty="0" smtClean="0"/>
              <a:t> Reporter, be it a Full Urban, Small Urban, </a:t>
            </a:r>
            <a:r>
              <a:rPr lang="en-US" baseline="0" dirty="0" err="1" smtClean="0"/>
              <a:t>Subrecipient</a:t>
            </a:r>
            <a:r>
              <a:rPr lang="en-US" baseline="0" dirty="0" smtClean="0"/>
              <a:t>, State 5311 Recipient, now </a:t>
            </a:r>
            <a:r>
              <a:rPr lang="en-US" dirty="0" smtClean="0"/>
              <a:t>has</a:t>
            </a:r>
            <a:r>
              <a:rPr lang="en-US" baseline="0" dirty="0" smtClean="0"/>
              <a:t> a unique profile</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54</a:t>
            </a:fld>
            <a:endParaRPr lang="en-US"/>
          </a:p>
        </p:txBody>
      </p:sp>
    </p:spTree>
    <p:extLst>
      <p:ext uri="{BB962C8B-B14F-4D97-AF65-F5344CB8AC3E}">
        <p14:creationId xmlns:p14="http://schemas.microsoft.com/office/powerpoint/2010/main" val="1019998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NTD</a:t>
            </a:r>
            <a:r>
              <a:rPr lang="en-US" baseline="0" dirty="0" smtClean="0"/>
              <a:t> Reporter, be it a Full Urban, Small Urban, </a:t>
            </a:r>
            <a:r>
              <a:rPr lang="en-US" baseline="0" dirty="0" err="1" smtClean="0"/>
              <a:t>Subrecipient</a:t>
            </a:r>
            <a:r>
              <a:rPr lang="en-US" baseline="0" dirty="0" smtClean="0"/>
              <a:t>, State 5311 Recipient, now </a:t>
            </a:r>
            <a:r>
              <a:rPr lang="en-US" dirty="0" smtClean="0"/>
              <a:t>has</a:t>
            </a:r>
            <a:r>
              <a:rPr lang="en-US" baseline="0" dirty="0" smtClean="0"/>
              <a:t> a unique profile</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55</a:t>
            </a:fld>
            <a:endParaRPr lang="en-US"/>
          </a:p>
        </p:txBody>
      </p:sp>
    </p:spTree>
    <p:extLst>
      <p:ext uri="{BB962C8B-B14F-4D97-AF65-F5344CB8AC3E}">
        <p14:creationId xmlns:p14="http://schemas.microsoft.com/office/powerpoint/2010/main" val="2176538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the §5307 program, funds are apportioned to the Urbanized Area and the Metropolitan Planning Organization decides which agencies will benefit from §5307. </a:t>
            </a:r>
          </a:p>
          <a:p>
            <a:endParaRPr lang="en-US" baseline="0" dirty="0" smtClean="0"/>
          </a:p>
          <a:p>
            <a:r>
              <a:rPr lang="en-US" dirty="0" smtClean="0"/>
              <a:t>For the §5311 program, the State receives the apportionment,</a:t>
            </a:r>
            <a:r>
              <a:rPr lang="en-US" baseline="0" dirty="0" smtClean="0"/>
              <a:t> meets the definition for recipient, and becomes responsible for agencies (</a:t>
            </a:r>
            <a:r>
              <a:rPr lang="en-US" baseline="0" dirty="0" err="1" smtClean="0"/>
              <a:t>subrecipients</a:t>
            </a:r>
            <a:r>
              <a:rPr lang="en-US" baseline="0" dirty="0" smtClean="0"/>
              <a:t>) that receive grant dollars from the state’s apportionment. </a:t>
            </a:r>
          </a:p>
        </p:txBody>
      </p:sp>
      <p:sp>
        <p:nvSpPr>
          <p:cNvPr id="4" name="Slide Number Placeholder 3"/>
          <p:cNvSpPr>
            <a:spLocks noGrp="1"/>
          </p:cNvSpPr>
          <p:nvPr>
            <p:ph type="sldNum" sz="quarter" idx="10"/>
          </p:nvPr>
        </p:nvSpPr>
        <p:spPr/>
        <p:txBody>
          <a:bodyPr/>
          <a:lstStyle/>
          <a:p>
            <a:fld id="{0C7E8F0B-BCD5-439E-93C6-B3E1BEB076C9}" type="slidenum">
              <a:rPr lang="en-US" smtClean="0"/>
              <a:t>4</a:t>
            </a:fld>
            <a:endParaRPr lang="en-US"/>
          </a:p>
        </p:txBody>
      </p:sp>
    </p:spTree>
    <p:extLst>
      <p:ext uri="{BB962C8B-B14F-4D97-AF65-F5344CB8AC3E}">
        <p14:creationId xmlns:p14="http://schemas.microsoft.com/office/powerpoint/2010/main" val="1375355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56</a:t>
            </a:fld>
            <a:endParaRPr lang="en-US"/>
          </a:p>
        </p:txBody>
      </p:sp>
    </p:spTree>
    <p:extLst>
      <p:ext uri="{BB962C8B-B14F-4D97-AF65-F5344CB8AC3E}">
        <p14:creationId xmlns:p14="http://schemas.microsoft.com/office/powerpoint/2010/main" val="3749487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NTD</a:t>
            </a:r>
            <a:r>
              <a:rPr lang="en-US" baseline="0" dirty="0" smtClean="0"/>
              <a:t> Reporter, be it a Full Urban, Small Urban, </a:t>
            </a:r>
            <a:r>
              <a:rPr lang="en-US" baseline="0" dirty="0" err="1" smtClean="0"/>
              <a:t>Subrecipient</a:t>
            </a:r>
            <a:r>
              <a:rPr lang="en-US" baseline="0" dirty="0" smtClean="0"/>
              <a:t>, State 5311 Recipient, now </a:t>
            </a:r>
            <a:r>
              <a:rPr lang="en-US" dirty="0" smtClean="0"/>
              <a:t>has</a:t>
            </a:r>
            <a:r>
              <a:rPr lang="en-US" baseline="0" dirty="0" smtClean="0"/>
              <a:t> a unique profile</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63</a:t>
            </a:fld>
            <a:endParaRPr lang="en-US"/>
          </a:p>
        </p:txBody>
      </p:sp>
    </p:spTree>
    <p:extLst>
      <p:ext uri="{BB962C8B-B14F-4D97-AF65-F5344CB8AC3E}">
        <p14:creationId xmlns:p14="http://schemas.microsoft.com/office/powerpoint/2010/main" val="2733816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64</a:t>
            </a:fld>
            <a:endParaRPr lang="en-US" dirty="0"/>
          </a:p>
        </p:txBody>
      </p:sp>
    </p:spTree>
    <p:extLst>
      <p:ext uri="{BB962C8B-B14F-4D97-AF65-F5344CB8AC3E}">
        <p14:creationId xmlns:p14="http://schemas.microsoft.com/office/powerpoint/2010/main" val="2014833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65</a:t>
            </a:fld>
            <a:endParaRPr lang="en-US" dirty="0"/>
          </a:p>
        </p:txBody>
      </p:sp>
    </p:spTree>
    <p:extLst>
      <p:ext uri="{BB962C8B-B14F-4D97-AF65-F5344CB8AC3E}">
        <p14:creationId xmlns:p14="http://schemas.microsoft.com/office/powerpoint/2010/main" val="481638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66</a:t>
            </a:fld>
            <a:endParaRPr lang="en-US" dirty="0"/>
          </a:p>
        </p:txBody>
      </p:sp>
    </p:spTree>
    <p:extLst>
      <p:ext uri="{BB962C8B-B14F-4D97-AF65-F5344CB8AC3E}">
        <p14:creationId xmlns:p14="http://schemas.microsoft.com/office/powerpoint/2010/main" val="3324914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If facility is used by more than one mode, prorated portions must be entered on each A-10.  Use vehicles per mode as allocation</a:t>
            </a:r>
            <a:r>
              <a:rPr lang="en-US" baseline="0" dirty="0" smtClean="0"/>
              <a:t> variable</a:t>
            </a:r>
            <a:endParaRPr lang="en-US" dirty="0" smtClean="0"/>
          </a:p>
          <a:p>
            <a:pPr marL="0" indent="0">
              <a:buNone/>
            </a:pPr>
            <a:endParaRPr lang="en-US" dirty="0" smtClean="0"/>
          </a:p>
          <a:p>
            <a:pPr marL="0" indent="0">
              <a:buNone/>
            </a:pPr>
            <a:r>
              <a:rPr lang="en-US" dirty="0" smtClean="0"/>
              <a:t>For example, if one garage services vehicles for both Motor Bus and Demand Response, then each A-10 would have 0.5 of a facility. </a:t>
            </a: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73</a:t>
            </a:fld>
            <a:endParaRPr lang="en-US" dirty="0"/>
          </a:p>
        </p:txBody>
      </p:sp>
    </p:spTree>
    <p:extLst>
      <p:ext uri="{BB962C8B-B14F-4D97-AF65-F5344CB8AC3E}">
        <p14:creationId xmlns:p14="http://schemas.microsoft.com/office/powerpoint/2010/main" val="743348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4D2E9B-1041-40C2-8A32-80D9A459FFE7}" type="slidenum">
              <a:rPr lang="en-US" smtClean="0"/>
              <a:pPr>
                <a:defRPr/>
              </a:pPr>
              <a:t>77</a:t>
            </a:fld>
            <a:endParaRPr lang="en-US" dirty="0"/>
          </a:p>
        </p:txBody>
      </p:sp>
    </p:spTree>
    <p:extLst>
      <p:ext uri="{BB962C8B-B14F-4D97-AF65-F5344CB8AC3E}">
        <p14:creationId xmlns:p14="http://schemas.microsoft.com/office/powerpoint/2010/main" val="3483005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79</a:t>
            </a:fld>
            <a:endParaRPr lang="en-US" dirty="0"/>
          </a:p>
        </p:txBody>
      </p:sp>
    </p:spTree>
    <p:extLst>
      <p:ext uri="{BB962C8B-B14F-4D97-AF65-F5344CB8AC3E}">
        <p14:creationId xmlns:p14="http://schemas.microsoft.com/office/powerpoint/2010/main" val="3815761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new users are required to create their first password. The Appian system provides notice that a new account was created and provides a link for logging in. If that email is unavailable, all users can navigate to </a:t>
            </a:r>
            <a:endParaRPr lang="en-US" dirty="0"/>
          </a:p>
        </p:txBody>
      </p:sp>
      <p:sp>
        <p:nvSpPr>
          <p:cNvPr id="4" name="Slide Number Placeholder 3"/>
          <p:cNvSpPr>
            <a:spLocks noGrp="1"/>
          </p:cNvSpPr>
          <p:nvPr>
            <p:ph type="sldNum" sz="quarter" idx="10"/>
          </p:nvPr>
        </p:nvSpPr>
        <p:spPr/>
        <p:txBody>
          <a:bodyPr/>
          <a:lstStyle/>
          <a:p>
            <a:pPr>
              <a:defRPr/>
            </a:pPr>
            <a:fld id="{0CCD8CD8-56E5-45D9-B1F0-25303AEFB2E9}" type="slidenum">
              <a:rPr lang="en-US" smtClean="0"/>
              <a:pPr>
                <a:defRPr/>
              </a:pPr>
              <a:t>80</a:t>
            </a:fld>
            <a:endParaRPr lang="en-US"/>
          </a:p>
        </p:txBody>
      </p:sp>
    </p:spTree>
    <p:extLst>
      <p:ext uri="{BB962C8B-B14F-4D97-AF65-F5344CB8AC3E}">
        <p14:creationId xmlns:p14="http://schemas.microsoft.com/office/powerpoint/2010/main" val="1015168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88</a:t>
            </a:fld>
            <a:endParaRPr lang="en-US"/>
          </a:p>
        </p:txBody>
      </p:sp>
    </p:spTree>
    <p:extLst>
      <p:ext uri="{BB962C8B-B14F-4D97-AF65-F5344CB8AC3E}">
        <p14:creationId xmlns:p14="http://schemas.microsoft.com/office/powerpoint/2010/main" val="2932228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a:t>
            </a:r>
            <a:r>
              <a:rPr lang="en-US" baseline="0" dirty="0" smtClean="0"/>
              <a:t> consecutive months with the last month ending in the current report year</a:t>
            </a:r>
          </a:p>
          <a:p>
            <a:endParaRPr lang="en-US" dirty="0" smtClean="0"/>
          </a:p>
          <a:p>
            <a:r>
              <a:rPr lang="en-US" dirty="0" smtClean="0"/>
              <a:t>Data should reflect the agency’s entire operation</a:t>
            </a:r>
            <a:r>
              <a:rPr lang="en-US" baseline="0" dirty="0" smtClean="0"/>
              <a:t> because FTA wants to collect the full cost of service.</a:t>
            </a:r>
            <a:endParaRPr lang="en-US" dirty="0"/>
          </a:p>
        </p:txBody>
      </p:sp>
      <p:sp>
        <p:nvSpPr>
          <p:cNvPr id="4" name="Slide Number Placeholder 3"/>
          <p:cNvSpPr>
            <a:spLocks noGrp="1"/>
          </p:cNvSpPr>
          <p:nvPr>
            <p:ph type="sldNum" sz="quarter" idx="10"/>
          </p:nvPr>
        </p:nvSpPr>
        <p:spPr/>
        <p:txBody>
          <a:bodyPr/>
          <a:lstStyle/>
          <a:p>
            <a:fld id="{0C7E8F0B-BCD5-439E-93C6-B3E1BEB076C9}" type="slidenum">
              <a:rPr lang="en-US" smtClean="0"/>
              <a:t>6</a:t>
            </a:fld>
            <a:endParaRPr lang="en-US"/>
          </a:p>
        </p:txBody>
      </p:sp>
    </p:spTree>
    <p:extLst>
      <p:ext uri="{BB962C8B-B14F-4D97-AF65-F5344CB8AC3E}">
        <p14:creationId xmlns:p14="http://schemas.microsoft.com/office/powerpoint/2010/main" val="2651540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Financial</a:t>
            </a:r>
            <a:r>
              <a:rPr lang="en-US" baseline="0" dirty="0" smtClean="0"/>
              <a:t> data is based on Accrual Accounting – not a cash basis.</a:t>
            </a:r>
          </a:p>
          <a:p>
            <a:endParaRPr lang="en-US" baseline="0" dirty="0" smtClean="0"/>
          </a:p>
          <a:p>
            <a:r>
              <a:rPr lang="en-US" baseline="0" dirty="0" smtClean="0"/>
              <a:t>In this example, the passenger has $10 total for fare. However only $5 was expended in 2012. Recording this transaction would show $5 expended in 2012 and $5 expended in 2013. </a:t>
            </a:r>
            <a:endParaRPr lang="en-US" dirty="0"/>
          </a:p>
        </p:txBody>
      </p:sp>
      <p:sp>
        <p:nvSpPr>
          <p:cNvPr id="4" name="Slide Number Placeholder 3"/>
          <p:cNvSpPr>
            <a:spLocks noGrp="1"/>
          </p:cNvSpPr>
          <p:nvPr>
            <p:ph type="sldNum" sz="quarter" idx="10"/>
          </p:nvPr>
        </p:nvSpPr>
        <p:spPr/>
        <p:txBody>
          <a:bodyPr/>
          <a:lstStyle/>
          <a:p>
            <a:fld id="{0C7E8F0B-BCD5-439E-93C6-B3E1BEB076C9}" type="slidenum">
              <a:rPr lang="en-US" smtClean="0"/>
              <a:t>11</a:t>
            </a:fld>
            <a:endParaRPr lang="en-US"/>
          </a:p>
        </p:txBody>
      </p:sp>
    </p:spTree>
    <p:extLst>
      <p:ext uri="{BB962C8B-B14F-4D97-AF65-F5344CB8AC3E}">
        <p14:creationId xmlns:p14="http://schemas.microsoft.com/office/powerpoint/2010/main" val="3187391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calendar</a:t>
            </a:r>
            <a:r>
              <a:rPr lang="en-US" baseline="0" dirty="0" smtClean="0"/>
              <a:t> year:</a:t>
            </a:r>
          </a:p>
          <a:p>
            <a:r>
              <a:rPr lang="en-US" dirty="0" smtClean="0"/>
              <a:t>The employer owes the employee for 40 hours worth of work for the pay period that includes December 16,</a:t>
            </a:r>
            <a:r>
              <a:rPr lang="en-US" baseline="0" dirty="0" smtClean="0"/>
              <a:t> 2013 through December 31, 2013 BUT the employee does not receive the paycheck until January 2014. The employer incurred the liability for payment in 2013 and should report that amount as an expense for that year. </a:t>
            </a:r>
            <a:endParaRPr lang="en-US" dirty="0"/>
          </a:p>
        </p:txBody>
      </p:sp>
      <p:sp>
        <p:nvSpPr>
          <p:cNvPr id="4" name="Slide Number Placeholder 3"/>
          <p:cNvSpPr>
            <a:spLocks noGrp="1"/>
          </p:cNvSpPr>
          <p:nvPr>
            <p:ph type="sldNum" sz="quarter" idx="10"/>
          </p:nvPr>
        </p:nvSpPr>
        <p:spPr/>
        <p:txBody>
          <a:bodyPr/>
          <a:lstStyle/>
          <a:p>
            <a:fld id="{0C7E8F0B-BCD5-439E-93C6-B3E1BEB076C9}" type="slidenum">
              <a:rPr lang="en-US" smtClean="0"/>
              <a:t>12</a:t>
            </a:fld>
            <a:endParaRPr lang="en-US"/>
          </a:p>
        </p:txBody>
      </p:sp>
    </p:spTree>
    <p:extLst>
      <p:ext uri="{BB962C8B-B14F-4D97-AF65-F5344CB8AC3E}">
        <p14:creationId xmlns:p14="http://schemas.microsoft.com/office/powerpoint/2010/main" val="2491157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E8F0B-BCD5-439E-93C6-B3E1BEB076C9}" type="slidenum">
              <a:rPr lang="en-US" smtClean="0"/>
              <a:t>13</a:t>
            </a:fld>
            <a:endParaRPr lang="en-US"/>
          </a:p>
        </p:txBody>
      </p:sp>
    </p:spTree>
    <p:extLst>
      <p:ext uri="{BB962C8B-B14F-4D97-AF65-F5344CB8AC3E}">
        <p14:creationId xmlns:p14="http://schemas.microsoft.com/office/powerpoint/2010/main" val="1731566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E8F0B-BCD5-439E-93C6-B3E1BEB076C9}" type="slidenum">
              <a:rPr lang="en-US" smtClean="0"/>
              <a:t>16</a:t>
            </a:fld>
            <a:endParaRPr lang="en-US"/>
          </a:p>
        </p:txBody>
      </p:sp>
    </p:spTree>
    <p:extLst>
      <p:ext uri="{BB962C8B-B14F-4D97-AF65-F5344CB8AC3E}">
        <p14:creationId xmlns:p14="http://schemas.microsoft.com/office/powerpoint/2010/main" val="624353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Contracts – full cost of service</a:t>
            </a:r>
          </a:p>
          <a:p>
            <a:endParaRPr lang="en-US" dirty="0"/>
          </a:p>
        </p:txBody>
      </p:sp>
      <p:sp>
        <p:nvSpPr>
          <p:cNvPr id="4" name="Slide Number Placeholder 3"/>
          <p:cNvSpPr>
            <a:spLocks noGrp="1"/>
          </p:cNvSpPr>
          <p:nvPr>
            <p:ph type="sldNum" sz="quarter" idx="10"/>
          </p:nvPr>
        </p:nvSpPr>
        <p:spPr/>
        <p:txBody>
          <a:bodyPr/>
          <a:lstStyle/>
          <a:p>
            <a:fld id="{0C7E8F0B-BCD5-439E-93C6-B3E1BEB076C9}" type="slidenum">
              <a:rPr lang="en-US" smtClean="0"/>
              <a:t>18</a:t>
            </a:fld>
            <a:endParaRPr lang="en-US"/>
          </a:p>
        </p:txBody>
      </p:sp>
    </p:spTree>
    <p:extLst>
      <p:ext uri="{BB962C8B-B14F-4D97-AF65-F5344CB8AC3E}">
        <p14:creationId xmlns:p14="http://schemas.microsoft.com/office/powerpoint/2010/main" val="531146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Fares – fare passes: what the passenger is obligated</a:t>
            </a:r>
            <a:r>
              <a:rPr lang="en-US" baseline="0" dirty="0" smtClean="0"/>
              <a:t> to pay</a:t>
            </a:r>
            <a:endParaRPr lang="en-US" dirty="0" smtClean="0"/>
          </a:p>
          <a:p>
            <a:r>
              <a:rPr lang="en-US" dirty="0" smtClean="0"/>
              <a:t>	if</a:t>
            </a:r>
            <a:r>
              <a:rPr lang="en-US" baseline="0" dirty="0" smtClean="0"/>
              <a:t> passenger must pay, and someone else pays it, it is fare</a:t>
            </a:r>
          </a:p>
          <a:p>
            <a:endParaRPr lang="en-US" dirty="0"/>
          </a:p>
        </p:txBody>
      </p:sp>
      <p:sp>
        <p:nvSpPr>
          <p:cNvPr id="4" name="Slide Number Placeholder 3"/>
          <p:cNvSpPr>
            <a:spLocks noGrp="1"/>
          </p:cNvSpPr>
          <p:nvPr>
            <p:ph type="sldNum" sz="quarter" idx="10"/>
          </p:nvPr>
        </p:nvSpPr>
        <p:spPr/>
        <p:txBody>
          <a:bodyPr/>
          <a:lstStyle/>
          <a:p>
            <a:pPr>
              <a:defRPr/>
            </a:pPr>
            <a:fld id="{0CCD8CD8-56E5-45D9-B1F0-25303AEFB2E9}" type="slidenum">
              <a:rPr lang="en-US" smtClean="0"/>
              <a:pPr>
                <a:defRPr/>
              </a:pPr>
              <a:t>19</a:t>
            </a:fld>
            <a:endParaRPr lang="en-US"/>
          </a:p>
        </p:txBody>
      </p:sp>
    </p:spTree>
    <p:extLst>
      <p:ext uri="{BB962C8B-B14F-4D97-AF65-F5344CB8AC3E}">
        <p14:creationId xmlns:p14="http://schemas.microsoft.com/office/powerpoint/2010/main" val="682326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7"/>
          <p:cNvSpPr>
            <a:spLocks noChangeArrowheads="1"/>
          </p:cNvSpPr>
          <p:nvPr userDrawn="1"/>
        </p:nvSpPr>
        <p:spPr bwMode="auto">
          <a:xfrm>
            <a:off x="0" y="76200"/>
            <a:ext cx="9144000" cy="1600200"/>
          </a:xfrm>
          <a:prstGeom prst="rect">
            <a:avLst/>
          </a:prstGeom>
          <a:gradFill rotWithShape="1">
            <a:gsLst>
              <a:gs pos="0">
                <a:srgbClr val="D37A0B"/>
              </a:gs>
              <a:gs pos="50000">
                <a:srgbClr val="613809"/>
              </a:gs>
              <a:gs pos="100000">
                <a:srgbClr val="D37A0B"/>
              </a:gs>
            </a:gsLst>
            <a:lin ang="0" scaled="1"/>
          </a:gradFill>
          <a:ln w="9525">
            <a:noFill/>
            <a:miter lim="800000"/>
            <a:headEnd/>
            <a:tailEnd/>
          </a:ln>
          <a:effectLst/>
        </p:spPr>
        <p:txBody>
          <a:bodyPr wrap="none" anchor="ctr"/>
          <a:lstStyle/>
          <a:p>
            <a:pPr>
              <a:defRPr/>
            </a:pPr>
            <a:endParaRPr lang="en-US">
              <a:ea typeface="Geneva" charset="-128"/>
              <a:cs typeface="+mn-cs"/>
            </a:endParaRPr>
          </a:p>
        </p:txBody>
      </p:sp>
      <p:pic>
        <p:nvPicPr>
          <p:cNvPr id="7" name="Picture 1" descr="C:\Users\Barbara\AppData\Local\Microsoft\Windows\Temporary Internet Files\Content.Outlook\OBXA3LRH\DOT_FTA_LONG-signature_bb_cs3 (3).png"/>
          <p:cNvPicPr>
            <a:picLocks noChangeAspect="1" noChangeArrowheads="1"/>
          </p:cNvPicPr>
          <p:nvPr userDrawn="1"/>
        </p:nvPicPr>
        <p:blipFill>
          <a:blip r:embed="rId2" cstate="print"/>
          <a:srcRect/>
          <a:stretch>
            <a:fillRect/>
          </a:stretch>
        </p:blipFill>
        <p:spPr bwMode="auto">
          <a:xfrm>
            <a:off x="228600" y="381000"/>
            <a:ext cx="2247900" cy="882650"/>
          </a:xfrm>
          <a:prstGeom prst="rect">
            <a:avLst/>
          </a:prstGeom>
          <a:noFill/>
          <a:ln w="9525">
            <a:noFill/>
            <a:miter lim="800000"/>
            <a:headEnd/>
            <a:tailEnd/>
          </a:ln>
        </p:spPr>
      </p:pic>
      <p:sp>
        <p:nvSpPr>
          <p:cNvPr id="8" name="Rectangle 12"/>
          <p:cNvSpPr>
            <a:spLocks noChangeArrowheads="1"/>
          </p:cNvSpPr>
          <p:nvPr userDrawn="1"/>
        </p:nvSpPr>
        <p:spPr bwMode="auto">
          <a:xfrm>
            <a:off x="2209800" y="304800"/>
            <a:ext cx="6781800" cy="984885"/>
          </a:xfrm>
          <a:prstGeom prst="rect">
            <a:avLst/>
          </a:prstGeom>
          <a:noFill/>
          <a:ln w="9525">
            <a:noFill/>
            <a:miter lim="800000"/>
            <a:headEnd/>
            <a:tailEnd/>
          </a:ln>
          <a:effectLst/>
        </p:spPr>
        <p:txBody>
          <a:bodyPr>
            <a:spAutoFit/>
          </a:bodyPr>
          <a:lstStyle/>
          <a:p>
            <a:pPr algn="r">
              <a:defRPr/>
            </a:pPr>
            <a:r>
              <a:rPr lang="en-US" sz="2000" b="0" i="0" dirty="0" smtClean="0">
                <a:solidFill>
                  <a:schemeClr val="bg1"/>
                </a:solidFill>
                <a:latin typeface="+mj-lt"/>
                <a:cs typeface="ArialNarrow-Bold"/>
              </a:rPr>
              <a:t>16</a:t>
            </a:r>
            <a:r>
              <a:rPr lang="en-US" sz="2000" b="0" i="0" baseline="30000" dirty="0" smtClean="0">
                <a:solidFill>
                  <a:schemeClr val="bg1"/>
                </a:solidFill>
                <a:latin typeface="+mj-lt"/>
                <a:cs typeface="ArialNarrow-Bold"/>
              </a:rPr>
              <a:t>th</a:t>
            </a:r>
            <a:r>
              <a:rPr lang="en-US" sz="2000" b="0" i="0" dirty="0" smtClean="0">
                <a:solidFill>
                  <a:schemeClr val="bg1"/>
                </a:solidFill>
                <a:latin typeface="+mj-lt"/>
                <a:cs typeface="ArialNarrow-Bold"/>
              </a:rPr>
              <a:t> Biennial FTA State Programs Meeting</a:t>
            </a:r>
          </a:p>
          <a:p>
            <a:pPr algn="r">
              <a:defRPr/>
            </a:pPr>
            <a:r>
              <a:rPr lang="en-US" sz="2000" b="0" i="0" dirty="0" smtClean="0">
                <a:solidFill>
                  <a:schemeClr val="bg1"/>
                </a:solidFill>
                <a:latin typeface="+mj-lt"/>
                <a:cs typeface="ArialNarrow-Bold"/>
              </a:rPr>
              <a:t>State Public Transit Partnerships Conference</a:t>
            </a:r>
            <a:br>
              <a:rPr lang="en-US" sz="2000" b="0" i="0" dirty="0" smtClean="0">
                <a:solidFill>
                  <a:schemeClr val="bg1"/>
                </a:solidFill>
                <a:latin typeface="+mj-lt"/>
                <a:cs typeface="ArialNarrow-Bold"/>
              </a:rPr>
            </a:br>
            <a:r>
              <a:rPr lang="en-US" sz="1600" b="0" i="0" dirty="0" smtClean="0">
                <a:solidFill>
                  <a:schemeClr val="bg1"/>
                </a:solidFill>
                <a:latin typeface="+mj-lt"/>
                <a:cs typeface="ArialNarrow-Bold"/>
              </a:rPr>
              <a:t>Washington, DC</a:t>
            </a:r>
            <a:endParaRPr lang="en-US" sz="1600" b="0" i="0" dirty="0">
              <a:solidFill>
                <a:schemeClr val="bg1"/>
              </a:solidFill>
              <a:latin typeface="+mj-lt"/>
              <a:cs typeface="ArialNarrow-Bold"/>
            </a:endParaRPr>
          </a:p>
        </p:txBody>
      </p:sp>
      <p:sp>
        <p:nvSpPr>
          <p:cNvPr id="3074" name="Rectangle 2"/>
          <p:cNvSpPr>
            <a:spLocks noGrp="1" noChangeArrowheads="1"/>
          </p:cNvSpPr>
          <p:nvPr>
            <p:ph type="subTitle" idx="1"/>
          </p:nvPr>
        </p:nvSpPr>
        <p:spPr>
          <a:xfrm>
            <a:off x="1371600" y="3030538"/>
            <a:ext cx="6400800" cy="1752600"/>
          </a:xfrm>
        </p:spPr>
        <p:txBody>
          <a:bodyPr/>
          <a:lstStyle>
            <a:lvl1pPr marL="0" indent="0" algn="ctr">
              <a:buFont typeface="Wingdings" pitchFamily="2" charset="2"/>
              <a:buNone/>
              <a:defRPr>
                <a:solidFill>
                  <a:schemeClr val="tx1"/>
                </a:solidFill>
              </a:defRPr>
            </a:lvl1pPr>
          </a:lstStyle>
          <a:p>
            <a:r>
              <a:rPr lang="en-US" dirty="0"/>
              <a:t>Click to edit Master subtitle style</a:t>
            </a:r>
          </a:p>
        </p:txBody>
      </p:sp>
      <p:sp>
        <p:nvSpPr>
          <p:cNvPr id="3082" name="Rectangle 10"/>
          <p:cNvSpPr>
            <a:spLocks noGrp="1" noChangeArrowheads="1"/>
          </p:cNvSpPr>
          <p:nvPr>
            <p:ph type="ctrTitle"/>
          </p:nvPr>
        </p:nvSpPr>
        <p:spPr>
          <a:xfrm>
            <a:off x="685800" y="2173288"/>
            <a:ext cx="7772400" cy="671512"/>
          </a:xfrm>
        </p:spPr>
        <p:txBody>
          <a:bodyPr/>
          <a:lstStyle>
            <a:lvl1pPr>
              <a:defRPr>
                <a:solidFill>
                  <a:srgbClr val="613809"/>
                </a:solidFill>
              </a:defRPr>
            </a:lvl1pPr>
          </a:lstStyle>
          <a:p>
            <a:r>
              <a:rPr lang="en-US" dirty="0"/>
              <a:t>Click to edit Master title style</a:t>
            </a:r>
          </a:p>
        </p:txBody>
      </p:sp>
      <p:sp>
        <p:nvSpPr>
          <p:cNvPr id="9" name="Rectangle 3"/>
          <p:cNvSpPr>
            <a:spLocks noGrp="1" noChangeArrowheads="1"/>
          </p:cNvSpPr>
          <p:nvPr>
            <p:ph type="sldNum" sz="quarter" idx="10"/>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solidFill>
                  <a:srgbClr val="20486C"/>
                </a:solidFill>
                <a:ea typeface="Geneva" charset="-128"/>
                <a:cs typeface="+mn-cs"/>
              </a:defRPr>
            </a:lvl1pPr>
          </a:lstStyle>
          <a:p>
            <a:pPr>
              <a:defRPr/>
            </a:pPr>
            <a:fld id="{4E04E394-FE2E-44E0-AD12-DDC253A197AA}" type="slidenum">
              <a:rPr lang="en-US"/>
              <a:pPr>
                <a:defRPr/>
              </a:pPr>
              <a:t>‹#›</a:t>
            </a:fld>
            <a:endParaRPr lang="en-US"/>
          </a:p>
        </p:txBody>
      </p:sp>
      <p:sp>
        <p:nvSpPr>
          <p:cNvPr id="11" name="Rectangle 7"/>
          <p:cNvSpPr>
            <a:spLocks noChangeArrowheads="1"/>
          </p:cNvSpPr>
          <p:nvPr userDrawn="1"/>
        </p:nvSpPr>
        <p:spPr bwMode="auto">
          <a:xfrm>
            <a:off x="0" y="0"/>
            <a:ext cx="9144000" cy="76200"/>
          </a:xfrm>
          <a:prstGeom prst="rect">
            <a:avLst/>
          </a:prstGeom>
          <a:gradFill rotWithShape="1">
            <a:gsLst>
              <a:gs pos="0">
                <a:srgbClr val="613809"/>
              </a:gs>
              <a:gs pos="50000">
                <a:srgbClr val="D37A0B"/>
              </a:gs>
              <a:gs pos="100000">
                <a:srgbClr val="613809"/>
              </a:gs>
            </a:gsLst>
            <a:lin ang="0" scaled="1"/>
          </a:gradFill>
          <a:ln w="9525">
            <a:noFill/>
            <a:miter lim="800000"/>
            <a:headEnd/>
            <a:tailEnd/>
          </a:ln>
          <a:effectLst/>
        </p:spPr>
        <p:txBody>
          <a:bodyPr wrap="none" anchor="ctr"/>
          <a:lstStyle/>
          <a:p>
            <a:pPr>
              <a:defRPr/>
            </a:pPr>
            <a:endParaRPr lang="en-US">
              <a:ea typeface="Geneva" charset="-128"/>
              <a:cs typeface="+mn-cs"/>
            </a:endParaRPr>
          </a:p>
        </p:txBody>
      </p:sp>
      <p:pic>
        <p:nvPicPr>
          <p:cNvPr id="10" name="Picture 9" descr="Logo APTA2CL_222-280.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9176" y="6172200"/>
            <a:ext cx="967824" cy="503867"/>
          </a:xfrm>
          <a:prstGeom prst="rect">
            <a:avLst/>
          </a:prstGeom>
        </p:spPr>
      </p:pic>
      <p:pic>
        <p:nvPicPr>
          <p:cNvPr id="13" name="Picture 12" descr="Logo CTAA logo green transparent.pd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63596" y="6248400"/>
            <a:ext cx="1214082" cy="428500"/>
          </a:xfrm>
          <a:prstGeom prst="rect">
            <a:avLst/>
          </a:prstGeom>
        </p:spPr>
      </p:pic>
      <p:pic>
        <p:nvPicPr>
          <p:cNvPr id="18" name="Picture 17" descr="Logo AASHTO logo_n_CMYK_no tag_JPEG.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4800" y="6248400"/>
            <a:ext cx="1202628" cy="46013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01725"/>
            <a:ext cx="2057400" cy="5024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01725"/>
            <a:ext cx="6019800" cy="5024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046602" y="6173787"/>
            <a:ext cx="1476262" cy="365125"/>
          </a:xfrm>
          <a:prstGeom prst="rect">
            <a:avLst/>
          </a:prstGeom>
        </p:spPr>
        <p:txBody>
          <a:bodyPr vert="horz" wrap="square" lIns="91440" tIns="45720" rIns="91440" bIns="45720" numCol="1" anchor="t" anchorCtr="0" compatLnSpc="1">
            <a:prstTxWarp prst="textNoShape">
              <a:avLst/>
            </a:prstTxWarp>
          </a:bodyPr>
          <a:lstStyle>
            <a:lvl1pPr>
              <a:defRPr>
                <a:latin typeface="Helvetica" pitchFamily="34" charset="0"/>
              </a:defRPr>
            </a:lvl1pPr>
          </a:lstStyle>
          <a:p>
            <a:endParaRPr lang="en-US" dirty="0"/>
          </a:p>
        </p:txBody>
      </p:sp>
      <p:sp>
        <p:nvSpPr>
          <p:cNvPr id="5" name="Footer Placeholder 4"/>
          <p:cNvSpPr>
            <a:spLocks noGrp="1"/>
          </p:cNvSpPr>
          <p:nvPr>
            <p:ph type="ftr" sz="quarter" idx="11"/>
          </p:nvPr>
        </p:nvSpPr>
        <p:spPr>
          <a:xfrm>
            <a:off x="3124200" y="6173787"/>
            <a:ext cx="2895600" cy="365125"/>
          </a:xfrm>
          <a:prstGeom prst="rect">
            <a:avLst/>
          </a:prstGeom>
        </p:spPr>
        <p:txBody>
          <a:bodyPr/>
          <a:lstStyle>
            <a:lvl1pPr>
              <a:defRPr>
                <a:latin typeface="Helvetica" pitchFamily="34" charset="0"/>
                <a:cs typeface="ＭＳ Ｐゴシック" charset="-128"/>
              </a:defRPr>
            </a:lvl1pPr>
          </a:lstStyle>
          <a:p>
            <a:pPr>
              <a:defRPr/>
            </a:pPr>
            <a:endParaRPr lang="en-US" dirty="0"/>
          </a:p>
        </p:txBody>
      </p:sp>
      <p:sp>
        <p:nvSpPr>
          <p:cNvPr id="6" name="Slide Number Placeholder 5"/>
          <p:cNvSpPr>
            <a:spLocks noGrp="1"/>
          </p:cNvSpPr>
          <p:nvPr>
            <p:ph type="sldNum" sz="quarter" idx="12"/>
          </p:nvPr>
        </p:nvSpPr>
        <p:spPr>
          <a:xfrm>
            <a:off x="8210550" y="6173787"/>
            <a:ext cx="476249" cy="365125"/>
          </a:xfrm>
          <a:prstGeom prst="rect">
            <a:avLst/>
          </a:prstGeom>
        </p:spPr>
        <p:txBody>
          <a:bodyPr vert="horz" wrap="square" lIns="91440" tIns="45720" rIns="91440" bIns="45720" numCol="1" anchor="t" anchorCtr="0" compatLnSpc="1">
            <a:prstTxWarp prst="textNoShape">
              <a:avLst/>
            </a:prstTxWarp>
          </a:bodyPr>
          <a:lstStyle>
            <a:lvl1pPr>
              <a:defRPr>
                <a:latin typeface="Helvetica" pitchFamily="34" charset="0"/>
              </a:defRPr>
            </a:lvl1pPr>
          </a:lstStyle>
          <a:p>
            <a:fld id="{DC604F14-CA4B-4847-9F79-8FBCC13E0B31}" type="slidenum">
              <a:rPr lang="en-US" smtClean="0"/>
              <a:pPr/>
              <a:t>‹#›</a:t>
            </a:fld>
            <a:endParaRPr lang="en-US" dirty="0"/>
          </a:p>
        </p:txBody>
      </p:sp>
    </p:spTree>
    <p:extLst>
      <p:ext uri="{BB962C8B-B14F-4D97-AF65-F5344CB8AC3E}">
        <p14:creationId xmlns:p14="http://schemas.microsoft.com/office/powerpoint/2010/main" val="3603798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E5321AC-02AC-4699-9E5C-1F76CE5622A7}" type="datetimeFigureOut">
              <a:rPr lang="en-US"/>
              <a:pPr>
                <a:defRPr/>
              </a:pPr>
              <a:t>9/30/2019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A0440C-0672-46A3-AC21-AB1D9D4D7AE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2071FB-5340-4EFE-87B4-E37A37550801}" type="datetimeFigureOut">
              <a:rPr lang="en-US"/>
              <a:pPr>
                <a:defRPr/>
              </a:pPr>
              <a:t>9/30/2019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786B6A-8357-418A-907E-60FF49BE6CE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E22E908-62B4-4833-AFA4-FBE3FB3937B2}" type="datetimeFigureOut">
              <a:rPr lang="en-US"/>
              <a:pPr>
                <a:defRPr/>
              </a:pPr>
              <a:t>9/30/2019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35E29C-84E2-4FBD-949E-B06A3690302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C559A61-A007-48BC-BDEF-5F3C74438FC5}" type="datetimeFigureOut">
              <a:rPr lang="en-US"/>
              <a:pPr>
                <a:defRPr/>
              </a:pPr>
              <a:t>9/30/2019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463A02-957C-48CB-9435-49270297433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61BDD51-FB99-4666-B635-3B23A047ECAD}" type="datetimeFigureOut">
              <a:rPr lang="en-US"/>
              <a:pPr>
                <a:defRPr/>
              </a:pPr>
              <a:t>9/30/2019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F83C2D8-53D9-4B9D-A46D-EB9010810AA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945DADF-82DE-49BD-92A2-B4BC961ACB15}" type="datetimeFigureOut">
              <a:rPr lang="en-US"/>
              <a:pPr>
                <a:defRPr/>
              </a:pPr>
              <a:t>9/30/2019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B0161D7-574F-4491-8EA0-657BD1CC721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2EFFB0-2879-495E-A20D-55872E2D8861}" type="datetimeFigureOut">
              <a:rPr lang="en-US"/>
              <a:pPr>
                <a:defRPr/>
              </a:pPr>
              <a:t>9/30/2019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5E263DE-0C53-47AB-9D52-0A0843F0DE7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456273-C217-4A4E-A720-E97C5E96F189}" type="datetimeFigureOut">
              <a:rPr lang="en-US"/>
              <a:pPr>
                <a:defRPr/>
              </a:pPr>
              <a:t>9/30/2019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6F4F91-EC33-4E89-80C0-5F0EFD9A381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B1ABBD-D8CB-4B82-9868-2E0AB84BD5A1}" type="datetimeFigureOut">
              <a:rPr lang="en-US"/>
              <a:pPr>
                <a:defRPr/>
              </a:pPr>
              <a:t>9/30/2019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19A25E-A152-4657-9E1B-A4583F7947D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8EBC78-B7F9-4691-A4ED-AE077D0BA55C}" type="datetimeFigureOut">
              <a:rPr lang="en-US"/>
              <a:pPr>
                <a:defRPr/>
              </a:pPr>
              <a:t>9/30/2019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59D172-E8CA-4425-9200-90B825CB828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501140-96FE-403D-96CD-2573C56344F2}" type="datetimeFigureOut">
              <a:rPr lang="en-US"/>
              <a:pPr>
                <a:defRPr/>
              </a:pPr>
              <a:t>9/30/2019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A47BCC-223F-4011-BC37-792F85005A6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0F653B6-08FE-4B41-A023-E82E82F3FEA0}" type="datetimeFigureOut">
              <a:rPr lang="en-US"/>
              <a:pPr>
                <a:defRPr/>
              </a:pPr>
              <a:t>9/30/2019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90D009-81FF-430A-9111-5A0313B6B776}"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5C18DB-6716-4CFF-925E-E8C3B57C3172}" type="datetimeFigureOut">
              <a:rPr lang="en-US"/>
              <a:pPr>
                <a:defRPr/>
              </a:pPr>
              <a:t>9/30/2019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F80935-ED2F-41F2-846C-54AFFC2037D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18E7CFB-8E9B-4C7F-B2D4-92900AB1B600}" type="datetimeFigureOut">
              <a:rPr lang="en-US"/>
              <a:pPr>
                <a:defRPr/>
              </a:pPr>
              <a:t>9/30/2019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6D2AFC-E520-4534-92DD-1F64E2BC6C99}"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7088984-E656-4513-AF26-0E32C9FEFF0C}" type="datetimeFigureOut">
              <a:rPr lang="en-US"/>
              <a:pPr>
                <a:defRPr/>
              </a:pPr>
              <a:t>9/30/2019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1E361B-7EED-409F-8DCE-F40DCE524F44}"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60E9E91-8708-4033-81CF-69888F76E37C}" type="datetimeFigureOut">
              <a:rPr lang="en-US"/>
              <a:pPr>
                <a:defRPr/>
              </a:pPr>
              <a:t>9/30/2019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5029A17-B554-4A84-AA62-D2A861291C43}"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B959604-E034-45A2-BFF4-585700DA0939}" type="datetimeFigureOut">
              <a:rPr lang="en-US"/>
              <a:pPr>
                <a:defRPr/>
              </a:pPr>
              <a:t>9/30/2019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EF2A7B0-7632-4678-BF61-772263B0048B}"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03EC586-5A0E-43C2-8FBA-DBA66B13645F}" type="datetimeFigureOut">
              <a:rPr lang="en-US"/>
              <a:pPr>
                <a:defRPr/>
              </a:pPr>
              <a:t>9/30/2019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F2E9209-E444-4694-9F9B-DF6E230D8D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1"/>
            <a:ext cx="40386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1"/>
            <a:ext cx="40386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48765B-2757-4C65-9ED2-4E77D40B27DC}" type="datetimeFigureOut">
              <a:rPr lang="en-US"/>
              <a:pPr>
                <a:defRPr/>
              </a:pPr>
              <a:t>9/30/2019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A24724-B9E3-4031-A31B-EF08A9B65BD3}"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80B854-5577-4523-A666-3822274AE2AB}" type="datetimeFigureOut">
              <a:rPr lang="en-US"/>
              <a:pPr>
                <a:defRPr/>
              </a:pPr>
              <a:t>9/30/2019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C75F27-082E-4E32-8D24-9A322DDD70C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237C41-94C4-46CB-B171-F5212271AD2C}" type="datetimeFigureOut">
              <a:rPr lang="en-US"/>
              <a:pPr>
                <a:defRPr/>
              </a:pPr>
              <a:t>9/30/2019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8FC353-472A-4A5B-940B-EB7609F103A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7F4B59-FFB7-4BF0-A464-D5BEBBA6453A}" type="datetimeFigureOut">
              <a:rPr lang="en-US"/>
              <a:pPr>
                <a:defRPr/>
              </a:pPr>
              <a:t>9/30/2019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083B0D-7195-41D5-ACB5-E482A88F88A1}"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672669A-CF05-4FBA-9A1A-547AF68E1227}" type="datetimeFigureOut">
              <a:rPr lang="en-US"/>
              <a:pPr>
                <a:defRPr/>
              </a:pPr>
              <a:t>9/30/2019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2AAE7E7-BAF6-43B9-B3BB-E918879522D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152400"/>
            <a:ext cx="8229600" cy="671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dirty="0" smtClean="0"/>
              <a:t>Click to edit Master title style</a:t>
            </a:r>
          </a:p>
        </p:txBody>
      </p:sp>
      <p:sp>
        <p:nvSpPr>
          <p:cNvPr id="1030" name="Rectangle 3"/>
          <p:cNvSpPr>
            <a:spLocks noGrp="1" noChangeArrowheads="1"/>
          </p:cNvSpPr>
          <p:nvPr>
            <p:ph type="body" idx="1"/>
          </p:nvPr>
        </p:nvSpPr>
        <p:spPr bwMode="auto">
          <a:xfrm>
            <a:off x="457200" y="10668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err="1" smtClean="0"/>
              <a:t>Fourth</a:t>
            </a:r>
            <a:r>
              <a:rPr lang="en-US" dirty="0" smtClean="0"/>
              <a:t> level</a:t>
            </a:r>
          </a:p>
          <a:p>
            <a:pPr lvl="4"/>
            <a:r>
              <a:rPr lang="en-US" dirty="0" smtClean="0"/>
              <a:t>Fifth level</a:t>
            </a:r>
          </a:p>
        </p:txBody>
      </p:sp>
      <p:sp>
        <p:nvSpPr>
          <p:cNvPr id="8" name="Rectangle 7"/>
          <p:cNvSpPr>
            <a:spLocks noChangeArrowheads="1"/>
          </p:cNvSpPr>
          <p:nvPr/>
        </p:nvSpPr>
        <p:spPr bwMode="auto">
          <a:xfrm>
            <a:off x="0" y="6172200"/>
            <a:ext cx="9144000" cy="685800"/>
          </a:xfrm>
          <a:prstGeom prst="rect">
            <a:avLst/>
          </a:prstGeom>
          <a:gradFill rotWithShape="1">
            <a:gsLst>
              <a:gs pos="0">
                <a:srgbClr val="D37A0B"/>
              </a:gs>
              <a:gs pos="50000">
                <a:srgbClr val="613809"/>
              </a:gs>
              <a:gs pos="100000">
                <a:srgbClr val="D37A0B"/>
              </a:gs>
            </a:gsLst>
            <a:lin ang="0" scaled="1"/>
          </a:gradFill>
          <a:ln w="9525">
            <a:noFill/>
            <a:miter lim="800000"/>
            <a:headEnd/>
            <a:tailEnd/>
          </a:ln>
          <a:effectLst/>
        </p:spPr>
        <p:txBody>
          <a:bodyPr wrap="none" anchor="ctr"/>
          <a:lstStyle/>
          <a:p>
            <a:pPr>
              <a:defRPr/>
            </a:pPr>
            <a:endParaRPr lang="en-US">
              <a:ea typeface="Geneva" charset="-128"/>
              <a:cs typeface="+mn-cs"/>
            </a:endParaRPr>
          </a:p>
        </p:txBody>
      </p:sp>
      <p:sp>
        <p:nvSpPr>
          <p:cNvPr id="9" name="Rectangle 12"/>
          <p:cNvSpPr>
            <a:spLocks noChangeArrowheads="1"/>
          </p:cNvSpPr>
          <p:nvPr/>
        </p:nvSpPr>
        <p:spPr bwMode="auto">
          <a:xfrm>
            <a:off x="2286000" y="6172200"/>
            <a:ext cx="6400800" cy="673261"/>
          </a:xfrm>
          <a:prstGeom prst="rect">
            <a:avLst/>
          </a:prstGeom>
          <a:noFill/>
          <a:ln w="9525">
            <a:noFill/>
            <a:miter lim="800000"/>
            <a:headEnd/>
            <a:tailEnd/>
          </a:ln>
          <a:effectLst/>
        </p:spPr>
        <p:txBody>
          <a:bodyPr wrap="square">
            <a:spAutoFit/>
          </a:bodyPr>
          <a:lstStyle/>
          <a:p>
            <a:pPr algn="r">
              <a:lnSpc>
                <a:spcPts val="1500"/>
              </a:lnSpc>
              <a:defRPr/>
            </a:pPr>
            <a:r>
              <a:rPr lang="en-US" sz="1300" b="0" i="0" dirty="0" smtClean="0">
                <a:solidFill>
                  <a:schemeClr val="bg1"/>
                </a:solidFill>
                <a:latin typeface="+mj-lt"/>
                <a:cs typeface="ArialNarrow-Bold"/>
              </a:rPr>
              <a:t>16</a:t>
            </a:r>
            <a:r>
              <a:rPr lang="en-US" sz="1300" b="0" i="0" baseline="30000" dirty="0" smtClean="0">
                <a:solidFill>
                  <a:schemeClr val="bg1"/>
                </a:solidFill>
                <a:latin typeface="+mj-lt"/>
                <a:cs typeface="ArialNarrow-Bold"/>
              </a:rPr>
              <a:t>th</a:t>
            </a:r>
            <a:r>
              <a:rPr lang="en-US" sz="1300" b="0" i="0" dirty="0" smtClean="0">
                <a:solidFill>
                  <a:schemeClr val="bg1"/>
                </a:solidFill>
                <a:latin typeface="+mj-lt"/>
                <a:cs typeface="ArialNarrow-Bold"/>
              </a:rPr>
              <a:t> Biennial FTA State Programs Meeting</a:t>
            </a:r>
            <a:r>
              <a:rPr lang="en-US" sz="1300" b="0" i="0" baseline="0" dirty="0" smtClean="0">
                <a:solidFill>
                  <a:schemeClr val="bg1"/>
                </a:solidFill>
                <a:latin typeface="+mj-lt"/>
                <a:cs typeface="ArialNarrow-Bold"/>
              </a:rPr>
              <a:t> </a:t>
            </a:r>
          </a:p>
          <a:p>
            <a:pPr algn="r">
              <a:lnSpc>
                <a:spcPts val="1500"/>
              </a:lnSpc>
              <a:defRPr/>
            </a:pPr>
            <a:r>
              <a:rPr lang="en-US" sz="1300" b="0" i="0" dirty="0" smtClean="0">
                <a:solidFill>
                  <a:schemeClr val="bg1"/>
                </a:solidFill>
                <a:latin typeface="+mj-lt"/>
                <a:cs typeface="ArialNarrow-Bold"/>
              </a:rPr>
              <a:t>State Public Transit Partnerships Conference</a:t>
            </a:r>
            <a:br>
              <a:rPr lang="en-US" sz="1300" b="0" i="0" dirty="0" smtClean="0">
                <a:solidFill>
                  <a:schemeClr val="bg1"/>
                </a:solidFill>
                <a:latin typeface="+mj-lt"/>
                <a:cs typeface="ArialNarrow-Bold"/>
              </a:rPr>
            </a:br>
            <a:r>
              <a:rPr lang="en-US" sz="1200" b="0" i="0" dirty="0" smtClean="0">
                <a:solidFill>
                  <a:schemeClr val="bg1"/>
                </a:solidFill>
                <a:latin typeface="+mj-lt"/>
                <a:cs typeface="ArialNarrow-Bold"/>
              </a:rPr>
              <a:t>Washington, DC</a:t>
            </a:r>
            <a:endParaRPr lang="en-US" sz="1200" b="0" i="0" dirty="0">
              <a:solidFill>
                <a:schemeClr val="bg1"/>
              </a:solidFill>
              <a:latin typeface="+mj-lt"/>
              <a:cs typeface="ArialNarrow-Bold"/>
            </a:endParaRPr>
          </a:p>
        </p:txBody>
      </p:sp>
      <p:pic>
        <p:nvPicPr>
          <p:cNvPr id="11" name="Picture 1" descr="C:\Users\Barbara\AppData\Local\Microsoft\Windows\Temporary Internet Files\Content.Outlook\OBXA3LRH\DOT_FTA_LONG-signature_bb_cs3 (3).png"/>
          <p:cNvPicPr>
            <a:picLocks noChangeAspect="1" noChangeArrowheads="1"/>
          </p:cNvPicPr>
          <p:nvPr/>
        </p:nvPicPr>
        <p:blipFill>
          <a:blip r:embed="rId13" cstate="print"/>
          <a:srcRect/>
          <a:stretch>
            <a:fillRect/>
          </a:stretch>
        </p:blipFill>
        <p:spPr bwMode="auto">
          <a:xfrm>
            <a:off x="457200" y="6248400"/>
            <a:ext cx="1364088" cy="535891"/>
          </a:xfrm>
          <a:prstGeom prst="rect">
            <a:avLst/>
          </a:prstGeom>
          <a:noFill/>
          <a:ln w="9525">
            <a:noFill/>
            <a:miter lim="800000"/>
            <a:headEnd/>
            <a:tailEnd/>
          </a:ln>
        </p:spPr>
      </p:pic>
      <p:grpSp>
        <p:nvGrpSpPr>
          <p:cNvPr id="3" name="Group 2"/>
          <p:cNvGrpSpPr/>
          <p:nvPr/>
        </p:nvGrpSpPr>
        <p:grpSpPr>
          <a:xfrm>
            <a:off x="5791200" y="5715000"/>
            <a:ext cx="2825511" cy="374193"/>
            <a:chOff x="5791200" y="5715000"/>
            <a:chExt cx="2825511" cy="374193"/>
          </a:xfrm>
        </p:grpSpPr>
        <p:pic>
          <p:nvPicPr>
            <p:cNvPr id="7" name="Picture 6" descr="Logo APTA2CL_222-280.eps"/>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934200" y="5715000"/>
              <a:ext cx="709099" cy="369171"/>
            </a:xfrm>
            <a:prstGeom prst="rect">
              <a:avLst/>
            </a:prstGeom>
          </p:spPr>
        </p:pic>
        <p:pic>
          <p:nvPicPr>
            <p:cNvPr id="10" name="Picture 9" descr="Logo CTAA logo green transparent.pdf"/>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72400" y="5791200"/>
              <a:ext cx="844311" cy="297993"/>
            </a:xfrm>
            <a:prstGeom prst="rect">
              <a:avLst/>
            </a:prstGeom>
          </p:spPr>
        </p:pic>
        <p:pic>
          <p:nvPicPr>
            <p:cNvPr id="2" name="Picture 1" descr="Logo AASHTO logo_n_CMYK_no tag_JPEG.JP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91200" y="5715000"/>
              <a:ext cx="949955" cy="363461"/>
            </a:xfrm>
            <a:prstGeom prst="rect">
              <a:avLst/>
            </a:prstGeom>
          </p:spPr>
        </p:pic>
      </p:grpSp>
    </p:spTree>
  </p:cSld>
  <p:clrMap bg1="lt1" tx1="dk1" bg2="lt2" tx2="dk2" accent1="accent1" accent2="accent2" accent3="accent3" accent4="accent4" accent5="accent5" accent6="accent6" hlink="hlink" folHlink="folHlink"/>
  <p:sldLayoutIdLst>
    <p:sldLayoutId id="2147483767" r:id="rId1"/>
    <p:sldLayoutId id="2147483743" r:id="rId2"/>
    <p:sldLayoutId id="2147483741" r:id="rId3"/>
    <p:sldLayoutId id="2147483740" r:id="rId4"/>
    <p:sldLayoutId id="2147483739" r:id="rId5"/>
    <p:sldLayoutId id="2147483738" r:id="rId6"/>
    <p:sldLayoutId id="2147483737" r:id="rId7"/>
    <p:sldLayoutId id="2147483736" r:id="rId8"/>
    <p:sldLayoutId id="2147483735" r:id="rId9"/>
    <p:sldLayoutId id="2147483734" r:id="rId10"/>
    <p:sldLayoutId id="2147483768" r:id="rId11"/>
  </p:sldLayoutIdLst>
  <p:hf hdr="0" ftr="0" dt="0"/>
  <p:txStyles>
    <p:titleStyle>
      <a:lvl1pPr algn="ctr" rtl="0" eaLnBrk="0" fontAlgn="base" hangingPunct="0">
        <a:spcBef>
          <a:spcPct val="0"/>
        </a:spcBef>
        <a:spcAft>
          <a:spcPct val="0"/>
        </a:spcAft>
        <a:defRPr sz="3800">
          <a:solidFill>
            <a:srgbClr val="613809"/>
          </a:solidFill>
          <a:latin typeface="+mj-lt"/>
          <a:ea typeface="Geneva" charset="-128"/>
          <a:cs typeface="Geneva" charset="-128"/>
        </a:defRPr>
      </a:lvl1pPr>
      <a:lvl2pPr algn="ctr" rtl="0" eaLnBrk="0" fontAlgn="base" hangingPunct="0">
        <a:spcBef>
          <a:spcPct val="0"/>
        </a:spcBef>
        <a:spcAft>
          <a:spcPct val="0"/>
        </a:spcAft>
        <a:defRPr sz="3800">
          <a:solidFill>
            <a:schemeClr val="tx1"/>
          </a:solidFill>
          <a:latin typeface="Arial" charset="0"/>
          <a:ea typeface="Geneva" charset="-128"/>
          <a:cs typeface="Geneva" charset="-128"/>
        </a:defRPr>
      </a:lvl2pPr>
      <a:lvl3pPr algn="ctr" rtl="0" eaLnBrk="0" fontAlgn="base" hangingPunct="0">
        <a:spcBef>
          <a:spcPct val="0"/>
        </a:spcBef>
        <a:spcAft>
          <a:spcPct val="0"/>
        </a:spcAft>
        <a:defRPr sz="3800">
          <a:solidFill>
            <a:schemeClr val="tx1"/>
          </a:solidFill>
          <a:latin typeface="Arial" charset="0"/>
          <a:ea typeface="Geneva" charset="-128"/>
          <a:cs typeface="Geneva" charset="-128"/>
        </a:defRPr>
      </a:lvl3pPr>
      <a:lvl4pPr algn="ctr" rtl="0" eaLnBrk="0" fontAlgn="base" hangingPunct="0">
        <a:spcBef>
          <a:spcPct val="0"/>
        </a:spcBef>
        <a:spcAft>
          <a:spcPct val="0"/>
        </a:spcAft>
        <a:defRPr sz="3800">
          <a:solidFill>
            <a:schemeClr val="tx1"/>
          </a:solidFill>
          <a:latin typeface="Arial" charset="0"/>
          <a:ea typeface="Geneva" charset="-128"/>
          <a:cs typeface="Geneva" charset="-128"/>
        </a:defRPr>
      </a:lvl4pPr>
      <a:lvl5pPr algn="ctr" rtl="0" eaLnBrk="0" fontAlgn="base" hangingPunct="0">
        <a:spcBef>
          <a:spcPct val="0"/>
        </a:spcBef>
        <a:spcAft>
          <a:spcPct val="0"/>
        </a:spcAft>
        <a:defRPr sz="3800">
          <a:solidFill>
            <a:schemeClr val="tx1"/>
          </a:solidFill>
          <a:latin typeface="Arial" charset="0"/>
          <a:ea typeface="Geneva" charset="-128"/>
          <a:cs typeface="Geneva" charset="-128"/>
        </a:defRPr>
      </a:lvl5pPr>
      <a:lvl6pPr marL="457200" algn="ctr" rtl="0" fontAlgn="base">
        <a:spcBef>
          <a:spcPct val="0"/>
        </a:spcBef>
        <a:spcAft>
          <a:spcPct val="0"/>
        </a:spcAft>
        <a:defRPr sz="3800">
          <a:solidFill>
            <a:srgbClr val="D9FFBF"/>
          </a:solidFill>
          <a:latin typeface="Arial" charset="0"/>
        </a:defRPr>
      </a:lvl6pPr>
      <a:lvl7pPr marL="914400" algn="ctr" rtl="0" fontAlgn="base">
        <a:spcBef>
          <a:spcPct val="0"/>
        </a:spcBef>
        <a:spcAft>
          <a:spcPct val="0"/>
        </a:spcAft>
        <a:defRPr sz="3800">
          <a:solidFill>
            <a:srgbClr val="D9FFBF"/>
          </a:solidFill>
          <a:latin typeface="Arial" charset="0"/>
        </a:defRPr>
      </a:lvl7pPr>
      <a:lvl8pPr marL="1371600" algn="ctr" rtl="0" fontAlgn="base">
        <a:spcBef>
          <a:spcPct val="0"/>
        </a:spcBef>
        <a:spcAft>
          <a:spcPct val="0"/>
        </a:spcAft>
        <a:defRPr sz="3800">
          <a:solidFill>
            <a:srgbClr val="D9FFBF"/>
          </a:solidFill>
          <a:latin typeface="Arial" charset="0"/>
        </a:defRPr>
      </a:lvl8pPr>
      <a:lvl9pPr marL="1828800" algn="ctr" rtl="0" fontAlgn="base">
        <a:spcBef>
          <a:spcPct val="0"/>
        </a:spcBef>
        <a:spcAft>
          <a:spcPct val="0"/>
        </a:spcAft>
        <a:defRPr sz="3800">
          <a:solidFill>
            <a:srgbClr val="D9FFBF"/>
          </a:solidFill>
          <a:latin typeface="Arial" charset="0"/>
        </a:defRPr>
      </a:lvl9pPr>
    </p:titleStyle>
    <p:bodyStyle>
      <a:lvl1pPr marL="342900" indent="-342900" algn="l" rtl="0" eaLnBrk="0" fontAlgn="base" hangingPunct="0">
        <a:spcBef>
          <a:spcPct val="20000"/>
        </a:spcBef>
        <a:spcAft>
          <a:spcPct val="0"/>
        </a:spcAft>
        <a:buClr>
          <a:schemeClr val="bg2"/>
        </a:buClr>
        <a:buFont typeface="Wingdings"/>
        <a:buChar char="q"/>
        <a:defRPr sz="2800">
          <a:solidFill>
            <a:schemeClr val="tx1"/>
          </a:solidFill>
          <a:latin typeface="+mn-lt"/>
          <a:ea typeface="Geneva" charset="-128"/>
          <a:cs typeface="Geneva" charset="-128"/>
        </a:defRPr>
      </a:lvl1pPr>
      <a:lvl2pPr marL="742950" indent="-285750" algn="l" rtl="0" eaLnBrk="0" fontAlgn="base" hangingPunct="0">
        <a:spcBef>
          <a:spcPct val="20000"/>
        </a:spcBef>
        <a:spcAft>
          <a:spcPct val="0"/>
        </a:spcAft>
        <a:buClr>
          <a:srgbClr val="D37A0B"/>
        </a:buClr>
        <a:buFont typeface="Wingdings"/>
        <a:buChar char="§"/>
        <a:defRPr sz="2400">
          <a:solidFill>
            <a:schemeClr val="bg2"/>
          </a:solidFill>
          <a:latin typeface="+mn-lt"/>
          <a:ea typeface="Geneva" charset="-128"/>
          <a:cs typeface="Geneva"/>
        </a:defRPr>
      </a:lvl2pPr>
      <a:lvl3pPr marL="1143000" indent="-228600" algn="l" rtl="0" eaLnBrk="0" fontAlgn="base" hangingPunct="0">
        <a:spcBef>
          <a:spcPct val="20000"/>
        </a:spcBef>
        <a:spcAft>
          <a:spcPct val="0"/>
        </a:spcAft>
        <a:buClr>
          <a:schemeClr val="tx1"/>
        </a:buClr>
        <a:buFont typeface="Wingdings"/>
        <a:buChar char="v"/>
        <a:defRPr sz="2000">
          <a:solidFill>
            <a:srgbClr val="613809"/>
          </a:solidFill>
          <a:latin typeface="+mn-lt"/>
          <a:ea typeface="Geneva" charset="-128"/>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Geneva" charset="-128"/>
                <a:cs typeface="+mn-cs"/>
              </a:defRPr>
            </a:lvl1pPr>
          </a:lstStyle>
          <a:p>
            <a:pPr>
              <a:defRPr/>
            </a:pPr>
            <a:fld id="{F573BE9D-7A53-4AD3-A783-4E8C7ECD23DB}" type="datetimeFigureOut">
              <a:rPr lang="en-US"/>
              <a:pPr>
                <a:defRPr/>
              </a:pPr>
              <a:t>9/30/2019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Geneva"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Geneva" charset="-128"/>
                <a:cs typeface="+mn-cs"/>
              </a:defRPr>
            </a:lvl1pPr>
          </a:lstStyle>
          <a:p>
            <a:pPr>
              <a:defRPr/>
            </a:pPr>
            <a:fld id="{E7F17241-B348-47B9-A4B3-6DF9B4D85A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Geneva" charset="-128"/>
                <a:cs typeface="+mn-cs"/>
              </a:defRPr>
            </a:lvl1pPr>
          </a:lstStyle>
          <a:p>
            <a:pPr>
              <a:defRPr/>
            </a:pPr>
            <a:fld id="{1DFD5175-5901-49A6-8B6D-BA3B142CD7F9}" type="datetimeFigureOut">
              <a:rPr lang="en-US"/>
              <a:pPr>
                <a:defRPr/>
              </a:pPr>
              <a:t>9/30/2019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Geneva"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Geneva" charset="-128"/>
                <a:cs typeface="+mn-cs"/>
              </a:defRPr>
            </a:lvl1pPr>
          </a:lstStyle>
          <a:p>
            <a:pPr>
              <a:defRPr/>
            </a:pPr>
            <a:fld id="{76FF8AEC-5B31-4475-BFA9-A1CCC458B8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faces.fta.dot.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7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7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5.png"/></Relationships>
</file>

<file path=ppt/slides/_rels/slide7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faces.fta.dot.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creencast.com/t/ll7045dd2BuM" TargetMode="External"/></Relationships>
</file>

<file path=ppt/slides/_rels/slide81.xml.rels><?xml version="1.0" encoding="UTF-8" standalone="yes"?>
<Relationships xmlns="http://schemas.openxmlformats.org/package/2006/relationships"><Relationship Id="rId2" Type="http://schemas.openxmlformats.org/officeDocument/2006/relationships/hyperlink" Target="http://screencast.com/t/ptT7MMKQq"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creencast.com/t/PEGaihWvumI4"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creencast.com/t/V2vCk9vH9"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creencast.com/t/W6e4kfM3h"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creencast.com/t/DkTuPrtcT9" TargetMode="External"/><Relationship Id="rId2" Type="http://schemas.openxmlformats.org/officeDocument/2006/relationships/hyperlink" Target="http://screencast.com/t/uIEfEUkgubnW"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screencast.com/t/K7fTf2CK"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creencast.com/t/ZBQkpuDk9n"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ChangeArrowheads="1"/>
          </p:cNvSpPr>
          <p:nvPr>
            <p:ph type="subTitle" idx="1"/>
          </p:nvPr>
        </p:nvSpPr>
        <p:spPr/>
        <p:txBody>
          <a:bodyPr/>
          <a:lstStyle/>
          <a:p>
            <a:pPr>
              <a:buFont typeface="Wingdings"/>
              <a:buNone/>
            </a:pPr>
            <a:r>
              <a:rPr lang="en-US" dirty="0" smtClean="0">
                <a:ea typeface="Geneva"/>
                <a:cs typeface="Geneva"/>
              </a:rPr>
              <a:t>Presenter(s)</a:t>
            </a:r>
          </a:p>
          <a:p>
            <a:pPr>
              <a:buFont typeface="Wingdings"/>
              <a:buNone/>
            </a:pPr>
            <a:r>
              <a:rPr lang="en-US" sz="2400" dirty="0" smtClean="0">
                <a:ea typeface="Geneva"/>
                <a:cs typeface="Geneva"/>
              </a:rPr>
              <a:t>Brian </a:t>
            </a:r>
            <a:r>
              <a:rPr lang="en-US" sz="2400" dirty="0" err="1" smtClean="0">
                <a:ea typeface="Geneva"/>
                <a:cs typeface="Geneva"/>
              </a:rPr>
              <a:t>McCollom</a:t>
            </a:r>
            <a:r>
              <a:rPr lang="en-US" sz="2400" dirty="0" smtClean="0">
                <a:ea typeface="Geneva"/>
                <a:cs typeface="Geneva"/>
              </a:rPr>
              <a:t>, NTD Validation Lead</a:t>
            </a:r>
          </a:p>
          <a:p>
            <a:pPr>
              <a:buFont typeface="Wingdings"/>
              <a:buNone/>
            </a:pPr>
            <a:r>
              <a:rPr lang="en-US" sz="2400" dirty="0" smtClean="0">
                <a:ea typeface="Geneva"/>
                <a:cs typeface="Geneva"/>
              </a:rPr>
              <a:t>Joseph Eldredge, NTD Validation Analyst</a:t>
            </a:r>
          </a:p>
          <a:p>
            <a:pPr>
              <a:buFont typeface="Wingdings"/>
              <a:buNone/>
            </a:pPr>
            <a:r>
              <a:rPr lang="en-US" sz="2400" dirty="0" err="1" smtClean="0">
                <a:ea typeface="Geneva"/>
                <a:cs typeface="Geneva"/>
              </a:rPr>
              <a:t>Loucas</a:t>
            </a:r>
            <a:r>
              <a:rPr lang="en-US" sz="2400" dirty="0" smtClean="0">
                <a:ea typeface="Geneva"/>
                <a:cs typeface="Geneva"/>
              </a:rPr>
              <a:t> </a:t>
            </a:r>
            <a:r>
              <a:rPr lang="en-US" sz="2400" dirty="0" err="1" smtClean="0">
                <a:ea typeface="Geneva"/>
                <a:cs typeface="Geneva"/>
              </a:rPr>
              <a:t>Lamkin</a:t>
            </a:r>
            <a:r>
              <a:rPr lang="en-US" sz="2400" dirty="0" smtClean="0">
                <a:ea typeface="Geneva"/>
                <a:cs typeface="Geneva"/>
              </a:rPr>
              <a:t>, NTD Validation Analyst</a:t>
            </a:r>
          </a:p>
        </p:txBody>
      </p:sp>
      <p:sp>
        <p:nvSpPr>
          <p:cNvPr id="40962" name="Rectangle 2"/>
          <p:cNvSpPr>
            <a:spLocks noGrp="1" noChangeArrowheads="1"/>
          </p:cNvSpPr>
          <p:nvPr>
            <p:ph type="ctrTitle"/>
          </p:nvPr>
        </p:nvSpPr>
        <p:spPr/>
        <p:txBody>
          <a:bodyPr/>
          <a:lstStyle/>
          <a:p>
            <a:r>
              <a:rPr lang="en-US" dirty="0" smtClean="0">
                <a:ea typeface="Geneva"/>
                <a:cs typeface="Geneva"/>
              </a:rPr>
              <a:t>__</a:t>
            </a:r>
            <a:r>
              <a:rPr lang="en-US" dirty="0" smtClean="0">
                <a:solidFill>
                  <a:schemeClr val="tx1"/>
                </a:solidFill>
                <a:ea typeface="Geneva"/>
                <a:cs typeface="Geneva"/>
              </a:rPr>
              <a:t>________</a:t>
            </a:r>
            <a:r>
              <a:rPr lang="en-US" dirty="0" smtClean="0">
                <a:ea typeface="Geneva"/>
                <a:cs typeface="Geneva"/>
              </a:rPr>
              <a:t>__</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Financial Information</a:t>
            </a:r>
            <a:endParaRPr lang="en-US" dirty="0"/>
          </a:p>
        </p:txBody>
      </p:sp>
      <p:sp>
        <p:nvSpPr>
          <p:cNvPr id="6" name="Content Placeholder 5"/>
          <p:cNvSpPr>
            <a:spLocks noGrp="1"/>
          </p:cNvSpPr>
          <p:nvPr>
            <p:ph idx="1"/>
          </p:nvPr>
        </p:nvSpPr>
        <p:spPr/>
        <p:txBody>
          <a:bodyPr/>
          <a:lstStyle/>
          <a:p>
            <a:pPr marL="0" indent="0">
              <a:buNone/>
            </a:pPr>
            <a:r>
              <a:rPr lang="en-US" dirty="0" smtClean="0"/>
              <a:t>Report the total amount of money your agency expends annually. </a:t>
            </a:r>
          </a:p>
          <a:p>
            <a:pPr marL="0" indent="0">
              <a:buNone/>
            </a:pPr>
            <a:endParaRPr lang="en-US" dirty="0"/>
          </a:p>
          <a:p>
            <a:pPr marL="0" indent="0">
              <a:buNone/>
            </a:pPr>
            <a:r>
              <a:rPr lang="en-US" dirty="0" smtClean="0"/>
              <a:t>This information is separated into two categories:</a:t>
            </a:r>
          </a:p>
          <a:p>
            <a:pPr lvl="1"/>
            <a:r>
              <a:rPr lang="en-US" sz="2600" dirty="0" smtClean="0"/>
              <a:t>Operating Expenses </a:t>
            </a:r>
          </a:p>
          <a:p>
            <a:pPr lvl="1"/>
            <a:r>
              <a:rPr lang="en-US" sz="2600" dirty="0" smtClean="0"/>
              <a:t>Capital Expenses</a:t>
            </a:r>
          </a:p>
          <a:p>
            <a:pPr marL="0" indent="0">
              <a:buNone/>
            </a:pPr>
            <a:endParaRPr lang="en-US" dirty="0" smtClean="0"/>
          </a:p>
          <a:p>
            <a:pPr marL="0" indent="0">
              <a:buNone/>
            </a:pPr>
            <a:r>
              <a:rPr lang="en-US" dirty="0" smtClean="0"/>
              <a:t>Expenses are broken out by source of funding used to cover the expense.</a:t>
            </a:r>
            <a:endParaRPr lang="en-US" dirty="0"/>
          </a:p>
        </p:txBody>
      </p:sp>
      <p:sp>
        <p:nvSpPr>
          <p:cNvPr id="4" name="Slide Number Placeholder 3"/>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t>10</a:t>
            </a:fld>
            <a:endParaRPr lang="en-US"/>
          </a:p>
        </p:txBody>
      </p:sp>
    </p:spTree>
    <p:extLst>
      <p:ext uri="{BB962C8B-B14F-4D97-AF65-F5344CB8AC3E}">
        <p14:creationId xmlns:p14="http://schemas.microsoft.com/office/powerpoint/2010/main" val="2940453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Record Financial Data</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i="1" dirty="0"/>
              <a:t>§ 5335 (b) – Reporting and Uniform Systems</a:t>
            </a:r>
          </a:p>
          <a:p>
            <a:pPr marL="0" indent="0">
              <a:buNone/>
            </a:pPr>
            <a:endParaRPr lang="en-US" sz="1000" i="1" dirty="0"/>
          </a:p>
          <a:p>
            <a:pPr marL="0" indent="0">
              <a:buNone/>
            </a:pPr>
            <a:r>
              <a:rPr lang="en-US" u="sng" dirty="0"/>
              <a:t>Accrual Accounting  </a:t>
            </a:r>
          </a:p>
          <a:p>
            <a:pPr marL="0" indent="0">
              <a:buNone/>
            </a:pPr>
            <a:endParaRPr lang="en-US" sz="1000" dirty="0"/>
          </a:p>
          <a:p>
            <a:pPr marL="0" indent="0">
              <a:buNone/>
            </a:pPr>
            <a:r>
              <a:rPr lang="en-US" dirty="0" smtClean="0"/>
              <a:t>Expenses </a:t>
            </a:r>
            <a:r>
              <a:rPr lang="en-US" dirty="0"/>
              <a:t>are recorded when </a:t>
            </a:r>
            <a:r>
              <a:rPr lang="en-US" dirty="0" smtClean="0"/>
              <a:t>incurred, </a:t>
            </a:r>
            <a:r>
              <a:rPr lang="en-US" dirty="0"/>
              <a:t>regardless of whether or not receipt of the revenue takes place in the same reporting period</a:t>
            </a:r>
          </a:p>
          <a:p>
            <a:pPr marL="0" indent="0">
              <a:buNone/>
            </a:pPr>
            <a:endParaRPr lang="en-US" sz="1200" dirty="0"/>
          </a:p>
          <a:p>
            <a:pPr marL="400050" lvl="1" indent="0">
              <a:buNone/>
            </a:pPr>
            <a:r>
              <a:rPr lang="en-US" i="1" dirty="0"/>
              <a:t>Ex. A passenger buying $10 worth of fare, but only </a:t>
            </a:r>
          </a:p>
          <a:p>
            <a:pPr marL="400050" lvl="1" indent="0">
              <a:buNone/>
            </a:pPr>
            <a:r>
              <a:rPr lang="en-US" i="1" dirty="0"/>
              <a:t>      expending $5.</a:t>
            </a:r>
          </a:p>
          <a:p>
            <a:pPr marL="0" indent="0">
              <a:buNone/>
            </a:pPr>
            <a:endParaRPr lang="en-US" sz="1700" i="1" dirty="0"/>
          </a:p>
          <a:p>
            <a:pPr marL="0" indent="0" algn="ctr">
              <a:buNone/>
            </a:pPr>
            <a:endParaRPr lang="en-US" sz="1700" i="1" dirty="0" smtClean="0"/>
          </a:p>
          <a:p>
            <a:pPr marL="0" indent="0" algn="ctr">
              <a:buNone/>
            </a:pPr>
            <a:r>
              <a:rPr lang="en-US" sz="1700" i="1" dirty="0" smtClean="0"/>
              <a:t>(</a:t>
            </a:r>
            <a:r>
              <a:rPr lang="en-US" sz="1700" i="1" dirty="0"/>
              <a:t>Chapter 53 of title 49, as amended by MAP-21)</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t>11</a:t>
            </a:fld>
            <a:endParaRPr lang="en-US"/>
          </a:p>
        </p:txBody>
      </p:sp>
    </p:spTree>
    <p:extLst>
      <p:ext uri="{BB962C8B-B14F-4D97-AF65-F5344CB8AC3E}">
        <p14:creationId xmlns:p14="http://schemas.microsoft.com/office/powerpoint/2010/main" val="2041292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Record Financial Data</a:t>
            </a:r>
          </a:p>
        </p:txBody>
      </p:sp>
      <p:sp>
        <p:nvSpPr>
          <p:cNvPr id="3" name="Content Placeholder 2"/>
          <p:cNvSpPr>
            <a:spLocks noGrp="1"/>
          </p:cNvSpPr>
          <p:nvPr>
            <p:ph idx="1"/>
          </p:nvPr>
        </p:nvSpPr>
        <p:spPr/>
        <p:txBody>
          <a:bodyPr>
            <a:normAutofit fontScale="85000" lnSpcReduction="20000"/>
          </a:bodyPr>
          <a:lstStyle/>
          <a:p>
            <a:pPr marL="0" indent="0">
              <a:buNone/>
            </a:pPr>
            <a:r>
              <a:rPr lang="en-US" sz="3000" i="1" dirty="0"/>
              <a:t>§ 5335 (b) – Reporting and Uniform Systems</a:t>
            </a:r>
          </a:p>
          <a:p>
            <a:pPr marL="0" indent="0">
              <a:buNone/>
            </a:pPr>
            <a:endParaRPr lang="en-US" sz="1200" i="1" dirty="0"/>
          </a:p>
          <a:p>
            <a:pPr marL="0" indent="0">
              <a:buNone/>
            </a:pPr>
            <a:r>
              <a:rPr lang="en-US" sz="3000" u="sng" dirty="0"/>
              <a:t>Accrual Accounting</a:t>
            </a:r>
            <a:r>
              <a:rPr lang="en-US" sz="3000" dirty="0"/>
              <a:t>  </a:t>
            </a:r>
          </a:p>
          <a:p>
            <a:pPr marL="0" indent="0">
              <a:buNone/>
            </a:pPr>
            <a:endParaRPr lang="en-US" sz="1200" dirty="0"/>
          </a:p>
          <a:p>
            <a:pPr marL="0" indent="0">
              <a:buNone/>
            </a:pPr>
            <a:r>
              <a:rPr lang="en-US" sz="3000" dirty="0"/>
              <a:t>Expenditures are recorded as soon as they result in liabilities for benefits received, regardless of </a:t>
            </a:r>
            <a:r>
              <a:rPr lang="en-US" sz="3000" dirty="0" smtClean="0"/>
              <a:t>whether </a:t>
            </a:r>
            <a:r>
              <a:rPr lang="en-US" sz="3000" dirty="0"/>
              <a:t>or not payment of the expenditure is made in the same reporting period.</a:t>
            </a:r>
          </a:p>
          <a:p>
            <a:pPr marL="0" indent="0">
              <a:buNone/>
            </a:pPr>
            <a:endParaRPr lang="en-US" sz="1200" dirty="0"/>
          </a:p>
          <a:p>
            <a:pPr marL="400050" lvl="1" indent="0">
              <a:buNone/>
            </a:pPr>
            <a:r>
              <a:rPr lang="en-US" sz="2600" i="1" dirty="0"/>
              <a:t>Ex. An employee receives a paycheck 10 days after it was issued. The receipt date is in a new fiscal year.</a:t>
            </a:r>
          </a:p>
          <a:p>
            <a:pPr marL="0" indent="0">
              <a:buNone/>
            </a:pPr>
            <a:endParaRPr lang="en-US" sz="1700" i="1" dirty="0"/>
          </a:p>
          <a:p>
            <a:pPr marL="0" indent="0" algn="ctr">
              <a:buNone/>
            </a:pPr>
            <a:endParaRPr lang="en-US" sz="1700" i="1" dirty="0" smtClean="0"/>
          </a:p>
          <a:p>
            <a:pPr marL="0" indent="0" algn="ctr">
              <a:buNone/>
            </a:pPr>
            <a:endParaRPr lang="en-US" sz="1700" i="1" dirty="0" smtClean="0"/>
          </a:p>
          <a:p>
            <a:pPr marL="0" indent="0" algn="ctr">
              <a:buNone/>
            </a:pPr>
            <a:r>
              <a:rPr lang="en-US" sz="1800" i="1" dirty="0" smtClean="0"/>
              <a:t>(</a:t>
            </a:r>
            <a:r>
              <a:rPr lang="en-US" sz="1800" i="1" dirty="0"/>
              <a:t>Chapter 53 of title 49, as amended by MAP-21</a:t>
            </a:r>
            <a:r>
              <a:rPr lang="en-US" sz="1800" i="1" dirty="0" smtClean="0"/>
              <a:t>)</a:t>
            </a:r>
            <a:endParaRPr lang="en-US" sz="1800" i="1" dirty="0"/>
          </a:p>
        </p:txBody>
      </p:sp>
      <p:sp>
        <p:nvSpPr>
          <p:cNvPr id="4" name="Slide Number Placeholder 3"/>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t>12</a:t>
            </a:fld>
            <a:endParaRPr lang="en-US"/>
          </a:p>
        </p:txBody>
      </p:sp>
    </p:spTree>
    <p:extLst>
      <p:ext uri="{BB962C8B-B14F-4D97-AF65-F5344CB8AC3E}">
        <p14:creationId xmlns:p14="http://schemas.microsoft.com/office/powerpoint/2010/main" val="3578763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Expenses</a:t>
            </a:r>
            <a:endParaRPr lang="en-US" dirty="0"/>
          </a:p>
        </p:txBody>
      </p:sp>
      <p:sp>
        <p:nvSpPr>
          <p:cNvPr id="3" name="Content Placeholder 2"/>
          <p:cNvSpPr>
            <a:spLocks noGrp="1"/>
          </p:cNvSpPr>
          <p:nvPr>
            <p:ph idx="1"/>
          </p:nvPr>
        </p:nvSpPr>
        <p:spPr/>
        <p:txBody>
          <a:bodyPr/>
          <a:lstStyle/>
          <a:p>
            <a:pPr marL="0" indent="0">
              <a:buNone/>
            </a:pPr>
            <a:r>
              <a:rPr lang="en-US" dirty="0" smtClean="0"/>
              <a:t>Subrecipients must report: </a:t>
            </a:r>
          </a:p>
          <a:p>
            <a:pPr marL="0" indent="0">
              <a:buNone/>
            </a:pPr>
            <a:endParaRPr lang="en-US" sz="1000" dirty="0" smtClean="0"/>
          </a:p>
          <a:p>
            <a:pPr lvl="1"/>
            <a:r>
              <a:rPr lang="en-US" sz="2600" dirty="0"/>
              <a:t>T</a:t>
            </a:r>
            <a:r>
              <a:rPr lang="en-US" sz="2600" dirty="0" smtClean="0"/>
              <a:t>he </a:t>
            </a:r>
            <a:r>
              <a:rPr lang="en-US" sz="2600" dirty="0"/>
              <a:t>day-to-day expenses of operating and maintaining vehicles; maintaining other equipment, buildings, and </a:t>
            </a:r>
            <a:r>
              <a:rPr lang="en-US" sz="2600" dirty="0" smtClean="0"/>
              <a:t>grounds.</a:t>
            </a:r>
            <a:endParaRPr lang="en-US" sz="1000" dirty="0"/>
          </a:p>
          <a:p>
            <a:pPr lvl="1"/>
            <a:r>
              <a:rPr lang="en-US" sz="2600" dirty="0"/>
              <a:t>General administration costs including marketing and customer support; finance and procurement; planning and service development; legal </a:t>
            </a:r>
            <a:r>
              <a:rPr lang="en-US" sz="2600" dirty="0" smtClean="0"/>
              <a:t>costs.</a:t>
            </a:r>
            <a:endParaRPr lang="en-US" sz="2600" dirty="0"/>
          </a:p>
          <a:p>
            <a:pPr lvl="1"/>
            <a:r>
              <a:rPr lang="en-US" sz="2600" dirty="0" smtClean="0"/>
              <a:t>Capital funds spent on operating activities detailed above, such as preventative maintenance</a:t>
            </a:r>
            <a:endParaRPr lang="en-US" sz="2600" dirty="0"/>
          </a:p>
          <a:p>
            <a:pPr marL="0" indent="0">
              <a:buNone/>
            </a:pPr>
            <a:endParaRPr lang="en-US" dirty="0"/>
          </a:p>
        </p:txBody>
      </p:sp>
      <p:sp>
        <p:nvSpPr>
          <p:cNvPr id="4" name="Slide Number Placeholder 3"/>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t>13</a:t>
            </a:fld>
            <a:endParaRPr lang="en-US"/>
          </a:p>
        </p:txBody>
      </p:sp>
    </p:spTree>
    <p:extLst>
      <p:ext uri="{BB962C8B-B14F-4D97-AF65-F5344CB8AC3E}">
        <p14:creationId xmlns:p14="http://schemas.microsoft.com/office/powerpoint/2010/main" val="3467779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Operating Expenses</a:t>
            </a:r>
            <a:endParaRPr lang="en-US" dirty="0"/>
          </a:p>
        </p:txBody>
      </p:sp>
      <p:sp>
        <p:nvSpPr>
          <p:cNvPr id="5" name="Text Placeholder 4"/>
          <p:cNvSpPr>
            <a:spLocks noGrp="1"/>
          </p:cNvSpPr>
          <p:nvPr>
            <p:ph type="body" idx="1"/>
          </p:nvPr>
        </p:nvSpPr>
        <p:spPr>
          <a:xfrm>
            <a:off x="457200" y="1371600"/>
            <a:ext cx="4040188" cy="639762"/>
          </a:xfrm>
        </p:spPr>
        <p:txBody>
          <a:bodyPr>
            <a:normAutofit/>
          </a:bodyPr>
          <a:lstStyle/>
          <a:p>
            <a:r>
              <a:rPr lang="en-US" sz="2800" dirty="0" smtClean="0"/>
              <a:t>Examples:</a:t>
            </a:r>
            <a:endParaRPr lang="en-US" sz="2800" dirty="0"/>
          </a:p>
        </p:txBody>
      </p:sp>
      <p:sp>
        <p:nvSpPr>
          <p:cNvPr id="3" name="Content Placeholder 2"/>
          <p:cNvSpPr>
            <a:spLocks noGrp="1"/>
          </p:cNvSpPr>
          <p:nvPr>
            <p:ph sz="half" idx="2"/>
          </p:nvPr>
        </p:nvSpPr>
        <p:spPr>
          <a:xfrm>
            <a:off x="457200" y="2011363"/>
            <a:ext cx="4040188" cy="3094038"/>
          </a:xfrm>
        </p:spPr>
        <p:txBody>
          <a:bodyPr>
            <a:normAutofit fontScale="85000" lnSpcReduction="20000"/>
          </a:bodyPr>
          <a:lstStyle/>
          <a:p>
            <a:pPr marL="0" indent="0" fontAlgn="t">
              <a:buNone/>
            </a:pPr>
            <a:r>
              <a:rPr lang="en-US" sz="2800" dirty="0" smtClean="0"/>
              <a:t>Fuel</a:t>
            </a:r>
          </a:p>
          <a:p>
            <a:pPr marL="0" indent="0" fontAlgn="t">
              <a:buNone/>
            </a:pPr>
            <a:r>
              <a:rPr lang="en-US" sz="2800" dirty="0" smtClean="0"/>
              <a:t>Salaries</a:t>
            </a:r>
            <a:r>
              <a:rPr lang="en-US" sz="2800" dirty="0"/>
              <a:t>, wages, </a:t>
            </a:r>
            <a:r>
              <a:rPr lang="en-US" sz="2800" dirty="0" smtClean="0"/>
              <a:t>benefits</a:t>
            </a:r>
          </a:p>
          <a:p>
            <a:pPr marL="0" indent="0" fontAlgn="t">
              <a:buNone/>
            </a:pPr>
            <a:r>
              <a:rPr lang="en-US" sz="2800" dirty="0" smtClean="0"/>
              <a:t>Utilities </a:t>
            </a:r>
            <a:r>
              <a:rPr lang="en-US" sz="2800" dirty="0"/>
              <a:t>– Electric, water</a:t>
            </a:r>
          </a:p>
          <a:p>
            <a:pPr marL="0" indent="0">
              <a:buNone/>
            </a:pPr>
            <a:r>
              <a:rPr lang="en-US" sz="2800" dirty="0" smtClean="0"/>
              <a:t>Materials </a:t>
            </a:r>
            <a:r>
              <a:rPr lang="en-US" sz="2800" dirty="0"/>
              <a:t>and Supplies</a:t>
            </a:r>
          </a:p>
          <a:p>
            <a:pPr marL="0" indent="0" fontAlgn="t">
              <a:buNone/>
            </a:pPr>
            <a:r>
              <a:rPr lang="en-US" sz="2800" dirty="0" smtClean="0"/>
              <a:t>Equipment </a:t>
            </a:r>
            <a:r>
              <a:rPr lang="en-US" sz="2800" dirty="0"/>
              <a:t>lease and rental</a:t>
            </a:r>
          </a:p>
          <a:p>
            <a:pPr marL="0" indent="0">
              <a:buNone/>
            </a:pPr>
            <a:r>
              <a:rPr lang="en-US" sz="2800" dirty="0" smtClean="0"/>
              <a:t>Cleaning </a:t>
            </a:r>
            <a:r>
              <a:rPr lang="en-US" sz="2800" dirty="0"/>
              <a:t>services </a:t>
            </a:r>
          </a:p>
          <a:p>
            <a:pPr marL="0" indent="0">
              <a:buNone/>
            </a:pPr>
            <a:r>
              <a:rPr lang="en-US" sz="2800" dirty="0" smtClean="0"/>
              <a:t>Insurance</a:t>
            </a:r>
            <a:endParaRPr lang="en-US" sz="2800" dirty="0"/>
          </a:p>
          <a:p>
            <a:pPr marL="0" indent="0">
              <a:buNone/>
            </a:pPr>
            <a:r>
              <a:rPr lang="en-US" sz="2800" dirty="0" smtClean="0"/>
              <a:t>Taxes</a:t>
            </a:r>
            <a:endParaRPr lang="en-US" sz="2800" dirty="0"/>
          </a:p>
          <a:p>
            <a:pPr marL="0" indent="0">
              <a:buNone/>
            </a:pPr>
            <a:endParaRPr lang="en-US" dirty="0"/>
          </a:p>
        </p:txBody>
      </p:sp>
      <p:sp>
        <p:nvSpPr>
          <p:cNvPr id="4" name="Slide Number Placeholder 3"/>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t>14</a:t>
            </a:fld>
            <a:endParaRPr lang="en-US"/>
          </a:p>
        </p:txBody>
      </p:sp>
      <p:sp>
        <p:nvSpPr>
          <p:cNvPr id="7" name="Content Placeholder 6"/>
          <p:cNvSpPr>
            <a:spLocks noGrp="1"/>
          </p:cNvSpPr>
          <p:nvPr>
            <p:ph sz="quarter" idx="4"/>
          </p:nvPr>
        </p:nvSpPr>
        <p:spPr/>
        <p:txBody>
          <a:bodyPr/>
          <a:lstStyle/>
          <a:p>
            <a:endParaRPr lang="en-US" dirty="0"/>
          </a:p>
        </p:txBody>
      </p:sp>
      <p:sp>
        <p:nvSpPr>
          <p:cNvPr id="8" name="Text Placeholder 7"/>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840408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Expenses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Subrecipients must report: </a:t>
            </a:r>
          </a:p>
          <a:p>
            <a:pPr marL="0" indent="0">
              <a:buNone/>
            </a:pPr>
            <a:endParaRPr lang="en-US" sz="1000" dirty="0" smtClean="0"/>
          </a:p>
          <a:p>
            <a:pPr lvl="1"/>
            <a:r>
              <a:rPr lang="en-US" sz="2600" dirty="0" smtClean="0"/>
              <a:t>The </a:t>
            </a:r>
            <a:r>
              <a:rPr lang="en-US" sz="2600" dirty="0"/>
              <a:t>expenses related to the purchase of equipment where equipment means an article of non-expendable personal property having a useful life of more than one year</a:t>
            </a:r>
          </a:p>
          <a:p>
            <a:endParaRPr lang="en-US" sz="1000" dirty="0"/>
          </a:p>
          <a:p>
            <a:pPr lvl="1"/>
            <a:r>
              <a:rPr lang="en-US" sz="2600" dirty="0"/>
              <a:t>An acquisition cost which equals the lesser of</a:t>
            </a:r>
          </a:p>
          <a:p>
            <a:pPr lvl="2"/>
            <a:r>
              <a:rPr lang="en-US" sz="2400" dirty="0"/>
              <a:t>The capitalization level established by the government unit for financial statement purposes</a:t>
            </a:r>
          </a:p>
          <a:p>
            <a:pPr lvl="2"/>
            <a:r>
              <a:rPr lang="en-US" sz="2400" dirty="0"/>
              <a:t>$5,000 (Office of Management and Budget, Circular A87)</a:t>
            </a:r>
          </a:p>
          <a:p>
            <a:pPr marL="0" indent="0">
              <a:buNone/>
            </a:pPr>
            <a:endParaRPr lang="en-US" dirty="0"/>
          </a:p>
        </p:txBody>
      </p:sp>
      <p:sp>
        <p:nvSpPr>
          <p:cNvPr id="4" name="Slide Number Placeholder 3"/>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t>15</a:t>
            </a:fld>
            <a:endParaRPr lang="en-US"/>
          </a:p>
        </p:txBody>
      </p:sp>
    </p:spTree>
    <p:extLst>
      <p:ext uri="{BB962C8B-B14F-4D97-AF65-F5344CB8AC3E}">
        <p14:creationId xmlns:p14="http://schemas.microsoft.com/office/powerpoint/2010/main" val="3067502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Expenses</a:t>
            </a:r>
          </a:p>
        </p:txBody>
      </p:sp>
      <p:sp>
        <p:nvSpPr>
          <p:cNvPr id="3" name="Content Placeholder 2"/>
          <p:cNvSpPr>
            <a:spLocks noGrp="1"/>
          </p:cNvSpPr>
          <p:nvPr>
            <p:ph sz="half" idx="1"/>
          </p:nvPr>
        </p:nvSpPr>
        <p:spPr>
          <a:xfrm>
            <a:off x="457200" y="1447800"/>
            <a:ext cx="4343400" cy="3748088"/>
          </a:xfrm>
        </p:spPr>
        <p:txBody>
          <a:bodyPr/>
          <a:lstStyle/>
          <a:p>
            <a:pPr marL="0" indent="0" fontAlgn="t">
              <a:buNone/>
            </a:pPr>
            <a:r>
              <a:rPr lang="en-US" b="1" dirty="0" smtClean="0"/>
              <a:t>Examples:</a:t>
            </a:r>
            <a:endParaRPr lang="en-US" dirty="0"/>
          </a:p>
          <a:p>
            <a:pPr marL="0" indent="0" fontAlgn="t">
              <a:buNone/>
            </a:pPr>
            <a:r>
              <a:rPr lang="en-US" dirty="0" smtClean="0"/>
              <a:t>Vehicles</a:t>
            </a:r>
          </a:p>
          <a:p>
            <a:pPr marL="0" indent="0" fontAlgn="t">
              <a:buNone/>
            </a:pPr>
            <a:r>
              <a:rPr lang="en-US" dirty="0" smtClean="0"/>
              <a:t>Maintenance Facilities</a:t>
            </a:r>
            <a:endParaRPr lang="en-US" dirty="0"/>
          </a:p>
          <a:p>
            <a:pPr marL="0" indent="0">
              <a:buNone/>
            </a:pPr>
            <a:endParaRPr lang="en-US" dirty="0"/>
          </a:p>
        </p:txBody>
      </p:sp>
      <p:sp>
        <p:nvSpPr>
          <p:cNvPr id="4" name="Slide Number Placeholder 3"/>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t>16</a:t>
            </a:fld>
            <a:endParaRPr lang="en-US"/>
          </a:p>
        </p:txBody>
      </p:sp>
      <p:pic>
        <p:nvPicPr>
          <p:cNvPr id="10" name="Picture 9" descr="Picture of aToole County Transit cut-away (short bus) and operator." title="Photo of transit vehicle and operator"/>
          <p:cNvPicPr>
            <a:picLocks noChangeAspect="1"/>
          </p:cNvPicPr>
          <p:nvPr/>
        </p:nvPicPr>
        <p:blipFill rotWithShape="1">
          <a:blip r:embed="rId3"/>
          <a:srcRect b="5421"/>
          <a:stretch/>
        </p:blipFill>
        <p:spPr>
          <a:xfrm>
            <a:off x="206978" y="3124200"/>
            <a:ext cx="4746022" cy="3059878"/>
          </a:xfrm>
          <a:prstGeom prst="rect">
            <a:avLst/>
          </a:prstGeom>
        </p:spPr>
      </p:pic>
      <p:sp>
        <p:nvSpPr>
          <p:cNvPr id="6" name="Content Placeholder 2"/>
          <p:cNvSpPr>
            <a:spLocks noGrp="1"/>
          </p:cNvSpPr>
          <p:nvPr>
            <p:ph sz="half" idx="1"/>
          </p:nvPr>
        </p:nvSpPr>
        <p:spPr>
          <a:xfrm>
            <a:off x="4982391" y="1905000"/>
            <a:ext cx="4038600" cy="3228976"/>
          </a:xfrm>
        </p:spPr>
        <p:txBody>
          <a:bodyPr/>
          <a:lstStyle/>
          <a:p>
            <a:pPr marL="0" indent="0" fontAlgn="t">
              <a:buNone/>
            </a:pPr>
            <a:r>
              <a:rPr lang="en-US" dirty="0" smtClean="0"/>
              <a:t>Passenger Stations</a:t>
            </a:r>
          </a:p>
          <a:p>
            <a:pPr marL="0" indent="0" fontAlgn="t">
              <a:buNone/>
            </a:pPr>
            <a:r>
              <a:rPr lang="en-US" dirty="0" smtClean="0"/>
              <a:t>Machinery</a:t>
            </a:r>
          </a:p>
          <a:p>
            <a:pPr marL="0" indent="0" fontAlgn="t">
              <a:buNone/>
            </a:pPr>
            <a:r>
              <a:rPr lang="en-US" dirty="0" smtClean="0"/>
              <a:t>Equipment</a:t>
            </a:r>
          </a:p>
          <a:p>
            <a:pPr marL="0" indent="0" fontAlgn="t">
              <a:buNone/>
            </a:pPr>
            <a:r>
              <a:rPr lang="en-US" dirty="0" smtClean="0"/>
              <a:t>Improvements to land</a:t>
            </a:r>
            <a:endParaRPr lang="en-US" dirty="0"/>
          </a:p>
          <a:p>
            <a:pPr marL="0" indent="0">
              <a:buNone/>
            </a:pPr>
            <a:endParaRPr lang="en-US" dirty="0"/>
          </a:p>
        </p:txBody>
      </p:sp>
    </p:spTree>
    <p:extLst>
      <p:ext uri="{BB962C8B-B14F-4D97-AF65-F5344CB8AC3E}">
        <p14:creationId xmlns:p14="http://schemas.microsoft.com/office/powerpoint/2010/main" val="1488754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Paying for Expenses</a:t>
            </a:r>
            <a:endParaRPr lang="en-US" dirty="0"/>
          </a:p>
        </p:txBody>
      </p:sp>
      <p:sp>
        <p:nvSpPr>
          <p:cNvPr id="3" name="Content Placeholder 2"/>
          <p:cNvSpPr>
            <a:spLocks noGrp="1"/>
          </p:cNvSpPr>
          <p:nvPr>
            <p:ph idx="1"/>
          </p:nvPr>
        </p:nvSpPr>
        <p:spPr/>
        <p:txBody>
          <a:bodyPr/>
          <a:lstStyle/>
          <a:p>
            <a:pPr marL="0" indent="0">
              <a:buNone/>
            </a:pPr>
            <a:r>
              <a:rPr lang="en-US" dirty="0" smtClean="0"/>
              <a:t>Subrecipients receive funding from different grants and have access to multiple sources of revenue.</a:t>
            </a:r>
          </a:p>
          <a:p>
            <a:pPr marL="0" indent="0">
              <a:buNone/>
            </a:pPr>
            <a:endParaRPr lang="en-US" sz="1000" dirty="0"/>
          </a:p>
          <a:p>
            <a:pPr marL="0" indent="0">
              <a:buNone/>
            </a:pPr>
            <a:r>
              <a:rPr lang="en-US" dirty="0" smtClean="0"/>
              <a:t>When reporting to the State, Subrecipients must:</a:t>
            </a:r>
          </a:p>
          <a:p>
            <a:pPr lvl="1"/>
            <a:r>
              <a:rPr lang="en-US" sz="2600" dirty="0" smtClean="0"/>
              <a:t>Report the original source of funds</a:t>
            </a:r>
          </a:p>
          <a:p>
            <a:pPr marL="457200" lvl="1" indent="0">
              <a:buNone/>
            </a:pPr>
            <a:endParaRPr lang="en-US" sz="1000" dirty="0" smtClean="0"/>
          </a:p>
          <a:p>
            <a:pPr lvl="1"/>
            <a:r>
              <a:rPr lang="en-US" sz="2600" dirty="0" smtClean="0"/>
              <a:t>Report the total amount used for reimbursement </a:t>
            </a:r>
            <a:r>
              <a:rPr lang="en-US" sz="2600" b="1" u="sng" dirty="0" smtClean="0"/>
              <a:t>NOT</a:t>
            </a:r>
            <a:r>
              <a:rPr lang="en-US" sz="2600" dirty="0" smtClean="0"/>
              <a:t> the total grant or award.</a:t>
            </a:r>
            <a:endParaRPr lang="en-US" sz="2600" dirty="0"/>
          </a:p>
        </p:txBody>
      </p:sp>
      <p:sp>
        <p:nvSpPr>
          <p:cNvPr id="4" name="Slide Number Placeholder 3"/>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t>17</a:t>
            </a:fld>
            <a:endParaRPr lang="en-US"/>
          </a:p>
        </p:txBody>
      </p:sp>
    </p:spTree>
    <p:extLst>
      <p:ext uri="{BB962C8B-B14F-4D97-AF65-F5344CB8AC3E}">
        <p14:creationId xmlns:p14="http://schemas.microsoft.com/office/powerpoint/2010/main" val="1755404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9603"/>
            <a:ext cx="8229600" cy="677108"/>
          </a:xfrm>
        </p:spPr>
        <p:txBody>
          <a:bodyPr/>
          <a:lstStyle/>
          <a:p>
            <a:r>
              <a:rPr lang="en-US" dirty="0" smtClean="0"/>
              <a:t>Revenue-Other Directly Generated</a:t>
            </a:r>
            <a:endParaRPr lang="en-US" dirty="0"/>
          </a:p>
        </p:txBody>
      </p:sp>
      <p:sp>
        <p:nvSpPr>
          <p:cNvPr id="3" name="Content Placeholder 2"/>
          <p:cNvSpPr>
            <a:spLocks noGrp="1"/>
          </p:cNvSpPr>
          <p:nvPr>
            <p:ph idx="1"/>
          </p:nvPr>
        </p:nvSpPr>
        <p:spPr/>
        <p:txBody>
          <a:bodyPr/>
          <a:lstStyle/>
          <a:p>
            <a:pPr marL="0" indent="0">
              <a:buNone/>
            </a:pPr>
            <a:r>
              <a:rPr lang="en-US" dirty="0" smtClean="0"/>
              <a:t>Sources in this category include:</a:t>
            </a:r>
          </a:p>
          <a:p>
            <a:pPr lvl="1"/>
            <a:r>
              <a:rPr lang="en-US" sz="2600" dirty="0" smtClean="0"/>
              <a:t>Fares</a:t>
            </a:r>
          </a:p>
          <a:p>
            <a:pPr lvl="1"/>
            <a:r>
              <a:rPr lang="en-US" sz="2600" dirty="0" smtClean="0"/>
              <a:t>Contracts</a:t>
            </a:r>
          </a:p>
          <a:p>
            <a:pPr lvl="1"/>
            <a:r>
              <a:rPr lang="en-US" sz="2600" dirty="0" smtClean="0"/>
              <a:t>Bus Advertisements</a:t>
            </a:r>
          </a:p>
          <a:p>
            <a:pPr lvl="1"/>
            <a:r>
              <a:rPr lang="en-US" sz="2600" dirty="0" smtClean="0"/>
              <a:t>Vending Machines</a:t>
            </a:r>
          </a:p>
          <a:p>
            <a:pPr lvl="1"/>
            <a:r>
              <a:rPr lang="en-US" sz="2600" dirty="0" smtClean="0"/>
              <a:t>Donations</a:t>
            </a:r>
            <a:endParaRPr lang="en-US" sz="2600" dirty="0"/>
          </a:p>
        </p:txBody>
      </p:sp>
      <p:sp>
        <p:nvSpPr>
          <p:cNvPr id="4" name="Slide Number Placeholder 3"/>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t>18</a:t>
            </a:fld>
            <a:endParaRPr lang="en-US"/>
          </a:p>
        </p:txBody>
      </p:sp>
    </p:spTree>
    <p:extLst>
      <p:ext uri="{BB962C8B-B14F-4D97-AF65-F5344CB8AC3E}">
        <p14:creationId xmlns:p14="http://schemas.microsoft.com/office/powerpoint/2010/main" val="994355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Fares</a:t>
            </a:r>
            <a:endParaRPr lang="en-US" dirty="0"/>
          </a:p>
        </p:txBody>
      </p:sp>
      <p:sp>
        <p:nvSpPr>
          <p:cNvPr id="3" name="Content Placeholder 2"/>
          <p:cNvSpPr>
            <a:spLocks noGrp="1"/>
          </p:cNvSpPr>
          <p:nvPr>
            <p:ph idx="1"/>
          </p:nvPr>
        </p:nvSpPr>
        <p:spPr/>
        <p:txBody>
          <a:bodyPr/>
          <a:lstStyle/>
          <a:p>
            <a:r>
              <a:rPr lang="en-US" dirty="0" smtClean="0"/>
              <a:t>Most Common Directly Generated Fund</a:t>
            </a:r>
          </a:p>
          <a:p>
            <a:pPr lvl="1"/>
            <a:r>
              <a:rPr lang="en-US" dirty="0" smtClean="0"/>
              <a:t>Do not include subsidies or passenger fare assistance</a:t>
            </a:r>
          </a:p>
          <a:p>
            <a:pPr lvl="1"/>
            <a:r>
              <a:rPr lang="en-US" dirty="0" smtClean="0"/>
              <a:t>Include university paying for students to ride fare-free</a:t>
            </a:r>
            <a:endParaRPr lang="en-US" dirty="0"/>
          </a:p>
        </p:txBody>
      </p:sp>
    </p:spTree>
    <p:extLst>
      <p:ext uri="{BB962C8B-B14F-4D97-AF65-F5344CB8AC3E}">
        <p14:creationId xmlns:p14="http://schemas.microsoft.com/office/powerpoint/2010/main" val="3585085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584776"/>
          </a:xfrm>
        </p:spPr>
        <p:txBody>
          <a:bodyPr/>
          <a:lstStyle/>
          <a:p>
            <a:r>
              <a:rPr lang="en-US" sz="3200" dirty="0" smtClean="0"/>
              <a:t>State Reporting Requirements</a:t>
            </a:r>
            <a:endParaRPr lang="en-US" sz="3200" dirty="0"/>
          </a:p>
        </p:txBody>
      </p:sp>
      <p:sp>
        <p:nvSpPr>
          <p:cNvPr id="6" name="Text Placeholder 5"/>
          <p:cNvSpPr>
            <a:spLocks noGrp="1"/>
          </p:cNvSpPr>
          <p:nvPr>
            <p:ph type="body" idx="1"/>
          </p:nvPr>
        </p:nvSpPr>
        <p:spPr/>
        <p:txBody>
          <a:bodyPr/>
          <a:lstStyle/>
          <a:p>
            <a:r>
              <a:rPr lang="en-US" dirty="0" smtClean="0"/>
              <a:t>Report Year 2015</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t>2</a:t>
            </a:fld>
            <a:endParaRPr lang="en-US"/>
          </a:p>
        </p:txBody>
      </p:sp>
    </p:spTree>
    <p:extLst>
      <p:ext uri="{BB962C8B-B14F-4D97-AF65-F5344CB8AC3E}">
        <p14:creationId xmlns:p14="http://schemas.microsoft.com/office/powerpoint/2010/main" val="4040817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Contracts</a:t>
            </a:r>
            <a:endParaRPr lang="en-US" dirty="0"/>
          </a:p>
        </p:txBody>
      </p:sp>
      <p:sp>
        <p:nvSpPr>
          <p:cNvPr id="3" name="Content Placeholder 2"/>
          <p:cNvSpPr>
            <a:spLocks noGrp="1"/>
          </p:cNvSpPr>
          <p:nvPr>
            <p:ph idx="1"/>
          </p:nvPr>
        </p:nvSpPr>
        <p:spPr/>
        <p:txBody>
          <a:bodyPr/>
          <a:lstStyle/>
          <a:p>
            <a:r>
              <a:rPr lang="en-US" dirty="0" smtClean="0"/>
              <a:t>Purchased Transportation – provide service on behalf of another agency</a:t>
            </a:r>
          </a:p>
          <a:p>
            <a:pPr lvl="1"/>
            <a:r>
              <a:rPr lang="en-US" dirty="0" smtClean="0"/>
              <a:t>Buyer: transit agency purchasing service</a:t>
            </a:r>
          </a:p>
          <a:p>
            <a:pPr lvl="1"/>
            <a:r>
              <a:rPr lang="en-US" dirty="0" smtClean="0"/>
              <a:t>Seller: Operator of Service</a:t>
            </a:r>
          </a:p>
          <a:p>
            <a:r>
              <a:rPr lang="en-US" dirty="0" smtClean="0"/>
              <a:t>Criteria</a:t>
            </a:r>
          </a:p>
          <a:p>
            <a:pPr lvl="1"/>
            <a:r>
              <a:rPr lang="en-US" dirty="0" smtClean="0"/>
              <a:t>Written contract</a:t>
            </a:r>
          </a:p>
          <a:p>
            <a:pPr lvl="1"/>
            <a:r>
              <a:rPr lang="en-US" dirty="0" smtClean="0"/>
              <a:t>Buyer pays full cost of service</a:t>
            </a:r>
          </a:p>
          <a:p>
            <a:pPr lvl="1"/>
            <a:r>
              <a:rPr lang="en-US" dirty="0" smtClean="0"/>
              <a:t>Purchased service branded with buyer’s logo</a:t>
            </a:r>
            <a:endParaRPr lang="en-US" dirty="0"/>
          </a:p>
        </p:txBody>
      </p:sp>
    </p:spTree>
    <p:extLst>
      <p:ext uri="{BB962C8B-B14F-4D97-AF65-F5344CB8AC3E}">
        <p14:creationId xmlns:p14="http://schemas.microsoft.com/office/powerpoint/2010/main" val="3219526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Revenue</a:t>
            </a:r>
            <a:endParaRPr lang="en-US" dirty="0"/>
          </a:p>
        </p:txBody>
      </p:sp>
      <p:sp>
        <p:nvSpPr>
          <p:cNvPr id="3" name="Content Placeholder 2"/>
          <p:cNvSpPr>
            <a:spLocks noGrp="1"/>
          </p:cNvSpPr>
          <p:nvPr>
            <p:ph idx="1"/>
          </p:nvPr>
        </p:nvSpPr>
        <p:spPr/>
        <p:txBody>
          <a:bodyPr/>
          <a:lstStyle/>
          <a:p>
            <a:pPr marL="0" indent="0">
              <a:buNone/>
            </a:pPr>
            <a:r>
              <a:rPr lang="en-US" dirty="0" smtClean="0"/>
              <a:t>There are four major categories. Subrecipients must report revenues as:</a:t>
            </a:r>
          </a:p>
          <a:p>
            <a:pPr marL="0" indent="0">
              <a:buNone/>
            </a:pPr>
            <a:endParaRPr lang="en-US" sz="1000" dirty="0"/>
          </a:p>
          <a:p>
            <a:pPr lvl="1"/>
            <a:r>
              <a:rPr lang="en-US" sz="2600" dirty="0" smtClean="0"/>
              <a:t>Federal</a:t>
            </a:r>
          </a:p>
          <a:p>
            <a:pPr lvl="1"/>
            <a:r>
              <a:rPr lang="en-US" sz="2600" dirty="0" smtClean="0"/>
              <a:t>State</a:t>
            </a:r>
          </a:p>
          <a:p>
            <a:pPr lvl="1"/>
            <a:r>
              <a:rPr lang="en-US" sz="2600" dirty="0" smtClean="0"/>
              <a:t>Local</a:t>
            </a:r>
          </a:p>
          <a:p>
            <a:pPr lvl="1"/>
            <a:r>
              <a:rPr lang="en-US" sz="2600" dirty="0" smtClean="0"/>
              <a:t>Other (Directly Generated) </a:t>
            </a:r>
          </a:p>
        </p:txBody>
      </p:sp>
      <p:sp>
        <p:nvSpPr>
          <p:cNvPr id="4" name="Slide Number Placeholder 3"/>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t>21</a:t>
            </a:fld>
            <a:endParaRPr lang="en-US" dirty="0"/>
          </a:p>
        </p:txBody>
      </p:sp>
    </p:spTree>
    <p:extLst>
      <p:ext uri="{BB962C8B-B14F-4D97-AF65-F5344CB8AC3E}">
        <p14:creationId xmlns:p14="http://schemas.microsoft.com/office/powerpoint/2010/main" val="45183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Funds</a:t>
            </a:r>
            <a:endParaRPr lang="en-US" dirty="0"/>
          </a:p>
        </p:txBody>
      </p:sp>
      <p:sp>
        <p:nvSpPr>
          <p:cNvPr id="3" name="Content Placeholder 2"/>
          <p:cNvSpPr>
            <a:spLocks noGrp="1"/>
          </p:cNvSpPr>
          <p:nvPr>
            <p:ph idx="1"/>
          </p:nvPr>
        </p:nvSpPr>
        <p:spPr>
          <a:xfrm>
            <a:off x="457200" y="1219200"/>
            <a:ext cx="8229600" cy="2514600"/>
          </a:xfrm>
        </p:spPr>
        <p:txBody>
          <a:bodyPr/>
          <a:lstStyle/>
          <a:p>
            <a:pPr marL="0" indent="0">
              <a:buNone/>
            </a:pPr>
            <a:r>
              <a:rPr lang="en-US" dirty="0" smtClean="0"/>
              <a:t>State programs that support public transportation vary. </a:t>
            </a:r>
            <a:endParaRPr lang="en-US" dirty="0"/>
          </a:p>
          <a:p>
            <a:pPr marL="0" indent="0">
              <a:buNone/>
            </a:pPr>
            <a:endParaRPr lang="en-US" sz="1000" dirty="0"/>
          </a:p>
          <a:p>
            <a:pPr lvl="1"/>
            <a:r>
              <a:rPr lang="en-US" sz="2600" dirty="0" smtClean="0"/>
              <a:t>This includes State awarded Medicaid Funds</a:t>
            </a:r>
          </a:p>
          <a:p>
            <a:pPr lvl="1"/>
            <a:endParaRPr lang="en-US" dirty="0" smtClean="0"/>
          </a:p>
          <a:p>
            <a:pPr marL="0" indent="0">
              <a:buNone/>
            </a:pPr>
            <a:endParaRPr lang="en-US" dirty="0" smtClean="0"/>
          </a:p>
        </p:txBody>
      </p:sp>
      <p:sp>
        <p:nvSpPr>
          <p:cNvPr id="4" name="Slide Number Placeholder 3"/>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t>22</a:t>
            </a:fld>
            <a:endParaRPr lang="en-US"/>
          </a:p>
        </p:txBody>
      </p:sp>
    </p:spTree>
    <p:extLst>
      <p:ext uri="{BB962C8B-B14F-4D97-AF65-F5344CB8AC3E}">
        <p14:creationId xmlns:p14="http://schemas.microsoft.com/office/powerpoint/2010/main" val="1726961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a:t>
            </a:r>
            <a:endParaRPr lang="en-US" dirty="0"/>
          </a:p>
        </p:txBody>
      </p:sp>
      <p:sp>
        <p:nvSpPr>
          <p:cNvPr id="3" name="Content Placeholder 2"/>
          <p:cNvSpPr>
            <a:spLocks noGrp="1"/>
          </p:cNvSpPr>
          <p:nvPr>
            <p:ph idx="1"/>
          </p:nvPr>
        </p:nvSpPr>
        <p:spPr/>
        <p:txBody>
          <a:bodyPr>
            <a:normAutofit/>
          </a:bodyPr>
          <a:lstStyle/>
          <a:p>
            <a:pPr marL="0" indent="0">
              <a:buNone/>
            </a:pPr>
            <a:r>
              <a:rPr lang="en-US" sz="3000" dirty="0"/>
              <a:t>Financial assistance from local entities that support the operation of the transit system. They include, but are not limited to: </a:t>
            </a:r>
            <a:r>
              <a:rPr lang="en-US" dirty="0"/>
              <a:t/>
            </a:r>
            <a:br>
              <a:rPr lang="en-US" dirty="0"/>
            </a:br>
            <a:endParaRPr lang="en-US" sz="1100" dirty="0" smtClean="0"/>
          </a:p>
          <a:p>
            <a:pPr lvl="1"/>
            <a:r>
              <a:rPr lang="en-US" sz="2800" dirty="0" smtClean="0"/>
              <a:t>Tax levies</a:t>
            </a:r>
          </a:p>
          <a:p>
            <a:pPr lvl="1"/>
            <a:r>
              <a:rPr lang="en-US" sz="2800" dirty="0" smtClean="0"/>
              <a:t>General funds</a:t>
            </a:r>
          </a:p>
          <a:p>
            <a:pPr lvl="1"/>
            <a:r>
              <a:rPr lang="en-US" sz="2800" dirty="0" smtClean="0"/>
              <a:t>Specified contributions</a:t>
            </a:r>
            <a:endParaRPr lang="en-US" dirty="0"/>
          </a:p>
        </p:txBody>
      </p:sp>
      <p:sp>
        <p:nvSpPr>
          <p:cNvPr id="4" name="Slide Number Placeholder 3"/>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t>23</a:t>
            </a:fld>
            <a:endParaRPr lang="en-US"/>
          </a:p>
        </p:txBody>
      </p:sp>
    </p:spTree>
    <p:extLst>
      <p:ext uri="{BB962C8B-B14F-4D97-AF65-F5344CB8AC3E}">
        <p14:creationId xmlns:p14="http://schemas.microsoft.com/office/powerpoint/2010/main" val="1908555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Data</a:t>
            </a:r>
            <a:endParaRPr lang="en-US" dirty="0"/>
          </a:p>
        </p:txBody>
      </p:sp>
      <p:sp>
        <p:nvSpPr>
          <p:cNvPr id="3" name="Content Placeholder 2"/>
          <p:cNvSpPr>
            <a:spLocks noGrp="1"/>
          </p:cNvSpPr>
          <p:nvPr>
            <p:ph idx="1"/>
          </p:nvPr>
        </p:nvSpPr>
        <p:spPr/>
        <p:txBody>
          <a:bodyPr/>
          <a:lstStyle/>
          <a:p>
            <a:pPr marL="0" indent="0">
              <a:buNone/>
            </a:pPr>
            <a:r>
              <a:rPr lang="en-US" dirty="0" smtClean="0"/>
              <a:t>Subrecipients must report revenue miles, revenue hours, vehicles operated in annual maximum service, and unlinked passenger trips for each mode of public transportation operated by the agency.</a:t>
            </a:r>
            <a:endParaRPr lang="en-US" dirty="0"/>
          </a:p>
        </p:txBody>
      </p:sp>
      <p:sp>
        <p:nvSpPr>
          <p:cNvPr id="4" name="Slide Number Placeholder 3"/>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t>24</a:t>
            </a:fld>
            <a:endParaRPr lang="en-US"/>
          </a:p>
        </p:txBody>
      </p:sp>
    </p:spTree>
    <p:extLst>
      <p:ext uri="{BB962C8B-B14F-4D97-AF65-F5344CB8AC3E}">
        <p14:creationId xmlns:p14="http://schemas.microsoft.com/office/powerpoint/2010/main" val="1137666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Service</a:t>
            </a:r>
            <a:endParaRPr lang="en-US" dirty="0"/>
          </a:p>
        </p:txBody>
      </p:sp>
      <p:sp>
        <p:nvSpPr>
          <p:cNvPr id="3" name="Content Placeholder 2"/>
          <p:cNvSpPr>
            <a:spLocks noGrp="1"/>
          </p:cNvSpPr>
          <p:nvPr>
            <p:ph idx="1"/>
          </p:nvPr>
        </p:nvSpPr>
        <p:spPr>
          <a:xfrm>
            <a:off x="457200" y="1143000"/>
            <a:ext cx="8229600" cy="4648200"/>
          </a:xfrm>
        </p:spPr>
        <p:txBody>
          <a:bodyPr>
            <a:normAutofit/>
          </a:bodyPr>
          <a:lstStyle/>
          <a:p>
            <a:pPr marL="0" indent="0">
              <a:buNone/>
            </a:pPr>
            <a:r>
              <a:rPr lang="en-US" dirty="0" smtClean="0"/>
              <a:t>This is the time when a vehicle is available to the general public and there is an expectation of carrying passengers. These passengers:</a:t>
            </a:r>
          </a:p>
          <a:p>
            <a:pPr lvl="1"/>
            <a:r>
              <a:rPr lang="en-US" sz="2600" dirty="0" smtClean="0"/>
              <a:t>Directly pay fares;</a:t>
            </a:r>
          </a:p>
          <a:p>
            <a:pPr lvl="1"/>
            <a:r>
              <a:rPr lang="en-US" sz="2600" dirty="0" smtClean="0"/>
              <a:t>Are subsidized by public policy;</a:t>
            </a:r>
          </a:p>
          <a:p>
            <a:pPr lvl="1"/>
            <a:r>
              <a:rPr lang="en-US" sz="2600" dirty="0" smtClean="0"/>
              <a:t>Provide payment through some contractual arrangement</a:t>
            </a:r>
          </a:p>
          <a:p>
            <a:pPr marL="0" indent="0">
              <a:buNone/>
            </a:pPr>
            <a:endParaRPr lang="en-US" sz="1000" dirty="0" smtClean="0"/>
          </a:p>
          <a:p>
            <a:pPr marL="0" indent="0">
              <a:buNone/>
            </a:pPr>
            <a:r>
              <a:rPr lang="en-US" dirty="0" smtClean="0"/>
              <a:t>Vehicles operated in fare free service are considered to be in revenue service. </a:t>
            </a:r>
            <a:endParaRPr lang="en-US" dirty="0"/>
          </a:p>
        </p:txBody>
      </p:sp>
      <p:sp>
        <p:nvSpPr>
          <p:cNvPr id="4" name="Slide Number Placeholder 3"/>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t>25</a:t>
            </a:fld>
            <a:endParaRPr lang="en-US"/>
          </a:p>
        </p:txBody>
      </p:sp>
    </p:spTree>
    <p:extLst>
      <p:ext uri="{BB962C8B-B14F-4D97-AF65-F5344CB8AC3E}">
        <p14:creationId xmlns:p14="http://schemas.microsoft.com/office/powerpoint/2010/main" val="2448390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Service</a:t>
            </a:r>
            <a:endParaRPr lang="en-US" dirty="0"/>
          </a:p>
        </p:txBody>
      </p:sp>
      <p:sp>
        <p:nvSpPr>
          <p:cNvPr id="3" name="Content Placeholder 2"/>
          <p:cNvSpPr>
            <a:spLocks noGrp="1"/>
          </p:cNvSpPr>
          <p:nvPr>
            <p:ph idx="1"/>
          </p:nvPr>
        </p:nvSpPr>
        <p:spPr>
          <a:xfrm>
            <a:off x="457200" y="1066800"/>
            <a:ext cx="8229600" cy="4648200"/>
          </a:xfrm>
        </p:spPr>
        <p:txBody>
          <a:bodyPr>
            <a:normAutofit/>
          </a:bodyPr>
          <a:lstStyle/>
          <a:p>
            <a:pPr marL="0" indent="0">
              <a:buNone/>
            </a:pPr>
            <a:r>
              <a:rPr lang="en-US" dirty="0" smtClean="0"/>
              <a:t>Layover and recovery time is included. These are the </a:t>
            </a:r>
            <a:r>
              <a:rPr lang="en-US" dirty="0"/>
              <a:t>hours scheduled at the end of the route before the departure time of the next trip. </a:t>
            </a:r>
            <a:endParaRPr lang="en-US" dirty="0" smtClean="0"/>
          </a:p>
          <a:p>
            <a:pPr marL="0" indent="0">
              <a:buNone/>
            </a:pPr>
            <a:endParaRPr lang="en-US" sz="1000" dirty="0" smtClean="0"/>
          </a:p>
          <a:p>
            <a:pPr marL="0" indent="0">
              <a:buNone/>
            </a:pPr>
            <a:r>
              <a:rPr lang="en-US" dirty="0" smtClean="0"/>
              <a:t>This </a:t>
            </a:r>
            <a:r>
              <a:rPr lang="en-US" dirty="0"/>
              <a:t>time is scheduled for two reasons: </a:t>
            </a:r>
          </a:p>
          <a:p>
            <a:pPr lvl="1"/>
            <a:r>
              <a:rPr lang="en-US" sz="2600" dirty="0" smtClean="0"/>
              <a:t>To </a:t>
            </a:r>
            <a:r>
              <a:rPr lang="en-US" sz="2600" dirty="0"/>
              <a:t>provide time for the vehicle operator to take a break (layover)</a:t>
            </a:r>
          </a:p>
          <a:p>
            <a:pPr lvl="1"/>
            <a:r>
              <a:rPr lang="en-US" sz="2600" dirty="0" smtClean="0"/>
              <a:t>To </a:t>
            </a:r>
            <a:r>
              <a:rPr lang="en-US" sz="2600" dirty="0"/>
              <a:t>provide time to get back on schedule before the next trip departs if the trip arrives late at the end of the route (recovery).</a:t>
            </a:r>
          </a:p>
        </p:txBody>
      </p:sp>
      <p:sp>
        <p:nvSpPr>
          <p:cNvPr id="4" name="Slide Number Placeholder 3"/>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t>26</a:t>
            </a:fld>
            <a:endParaRPr lang="en-US"/>
          </a:p>
        </p:txBody>
      </p:sp>
    </p:spTree>
    <p:extLst>
      <p:ext uri="{BB962C8B-B14F-4D97-AF65-F5344CB8AC3E}">
        <p14:creationId xmlns:p14="http://schemas.microsoft.com/office/powerpoint/2010/main" val="3754833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Service</a:t>
            </a:r>
            <a:endParaRPr lang="en-US" dirty="0"/>
          </a:p>
        </p:txBody>
      </p:sp>
      <p:sp>
        <p:nvSpPr>
          <p:cNvPr id="3" name="Content Placeholder 2"/>
          <p:cNvSpPr>
            <a:spLocks noGrp="1"/>
          </p:cNvSpPr>
          <p:nvPr>
            <p:ph idx="1"/>
          </p:nvPr>
        </p:nvSpPr>
        <p:spPr/>
        <p:txBody>
          <a:bodyPr/>
          <a:lstStyle/>
          <a:p>
            <a:pPr marL="0" indent="0">
              <a:buNone/>
            </a:pPr>
            <a:r>
              <a:rPr lang="en-US" dirty="0" smtClean="0"/>
              <a:t>The following examples are excluded from revenue service:</a:t>
            </a:r>
          </a:p>
          <a:p>
            <a:pPr lvl="1"/>
            <a:r>
              <a:rPr lang="en-US" sz="2600" dirty="0" smtClean="0"/>
              <a:t>Deadhead</a:t>
            </a:r>
            <a:r>
              <a:rPr lang="en-US" sz="2600" dirty="0"/>
              <a:t>;</a:t>
            </a:r>
          </a:p>
          <a:p>
            <a:pPr lvl="1"/>
            <a:r>
              <a:rPr lang="en-US" sz="2600" dirty="0" smtClean="0"/>
              <a:t>Vehicle </a:t>
            </a:r>
            <a:r>
              <a:rPr lang="en-US" sz="2600" dirty="0"/>
              <a:t>maintenance testing;</a:t>
            </a:r>
          </a:p>
          <a:p>
            <a:pPr lvl="1"/>
            <a:r>
              <a:rPr lang="en-US" sz="2600" dirty="0" smtClean="0"/>
              <a:t>School </a:t>
            </a:r>
            <a:r>
              <a:rPr lang="en-US" sz="2600" dirty="0"/>
              <a:t>bus service; and</a:t>
            </a:r>
          </a:p>
          <a:p>
            <a:pPr lvl="1"/>
            <a:r>
              <a:rPr lang="en-US" sz="2600" dirty="0" smtClean="0"/>
              <a:t>Charter </a:t>
            </a:r>
            <a:r>
              <a:rPr lang="en-US" sz="2600" dirty="0"/>
              <a:t>service.</a:t>
            </a:r>
          </a:p>
          <a:p>
            <a:pPr marL="0" indent="0">
              <a:buNone/>
            </a:pPr>
            <a:endParaRPr lang="en-US" dirty="0"/>
          </a:p>
        </p:txBody>
      </p:sp>
      <p:sp>
        <p:nvSpPr>
          <p:cNvPr id="4" name="Slide Number Placeholder 3"/>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t>27</a:t>
            </a:fld>
            <a:endParaRPr lang="en-US"/>
          </a:p>
        </p:txBody>
      </p:sp>
    </p:spTree>
    <p:extLst>
      <p:ext uri="{BB962C8B-B14F-4D97-AF65-F5344CB8AC3E}">
        <p14:creationId xmlns:p14="http://schemas.microsoft.com/office/powerpoint/2010/main" val="3901491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Deadhead</a:t>
            </a:r>
            <a:endParaRPr lang="en-US" dirty="0"/>
          </a:p>
        </p:txBody>
      </p:sp>
      <p:sp>
        <p:nvSpPr>
          <p:cNvPr id="3" name="Content Placeholder 2"/>
          <p:cNvSpPr>
            <a:spLocks noGrp="1"/>
          </p:cNvSpPr>
          <p:nvPr>
            <p:ph idx="1"/>
          </p:nvPr>
        </p:nvSpPr>
        <p:spPr/>
        <p:txBody>
          <a:bodyPr/>
          <a:lstStyle/>
          <a:p>
            <a:pPr marL="0" indent="0">
              <a:buNone/>
            </a:pPr>
            <a:r>
              <a:rPr lang="en-US" dirty="0"/>
              <a:t>The miles and hours that a vehicle travels when out of revenue service. Deadhead includes: </a:t>
            </a:r>
            <a:endParaRPr lang="en-US" dirty="0" smtClean="0"/>
          </a:p>
          <a:p>
            <a:pPr marL="0" indent="0">
              <a:buNone/>
            </a:pPr>
            <a:endParaRPr lang="en-US" sz="1000" dirty="0"/>
          </a:p>
          <a:p>
            <a:pPr lvl="1"/>
            <a:r>
              <a:rPr lang="en-US" sz="2600" dirty="0" smtClean="0"/>
              <a:t>Leaving </a:t>
            </a:r>
            <a:r>
              <a:rPr lang="en-US" sz="2600" dirty="0"/>
              <a:t>or returning to the garage or yard facility</a:t>
            </a:r>
          </a:p>
          <a:p>
            <a:pPr lvl="1"/>
            <a:r>
              <a:rPr lang="en-US" sz="2600" dirty="0" smtClean="0"/>
              <a:t>Changing </a:t>
            </a:r>
            <a:r>
              <a:rPr lang="en-US" sz="2600" dirty="0"/>
              <a:t>routes</a:t>
            </a:r>
          </a:p>
          <a:p>
            <a:pPr lvl="1"/>
            <a:r>
              <a:rPr lang="en-US" sz="2600" dirty="0" smtClean="0"/>
              <a:t>When </a:t>
            </a:r>
            <a:r>
              <a:rPr lang="en-US" sz="2600" dirty="0"/>
              <a:t>there is no expectation of carrying revenue passengers.</a:t>
            </a:r>
          </a:p>
        </p:txBody>
      </p:sp>
      <p:sp>
        <p:nvSpPr>
          <p:cNvPr id="4" name="Slide Number Placeholder 3"/>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t>28</a:t>
            </a:fld>
            <a:endParaRPr lang="en-US"/>
          </a:p>
        </p:txBody>
      </p:sp>
    </p:spTree>
    <p:extLst>
      <p:ext uri="{BB962C8B-B14F-4D97-AF65-F5344CB8AC3E}">
        <p14:creationId xmlns:p14="http://schemas.microsoft.com/office/powerpoint/2010/main" val="2232178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Miles &amp; Hours</a:t>
            </a:r>
            <a:endParaRPr lang="en-US" dirty="0"/>
          </a:p>
        </p:txBody>
      </p:sp>
      <p:sp>
        <p:nvSpPr>
          <p:cNvPr id="3" name="Content Placeholder 2"/>
          <p:cNvSpPr>
            <a:spLocks noGrp="1"/>
          </p:cNvSpPr>
          <p:nvPr>
            <p:ph idx="1"/>
          </p:nvPr>
        </p:nvSpPr>
        <p:spPr/>
        <p:txBody>
          <a:bodyPr/>
          <a:lstStyle/>
          <a:p>
            <a:pPr marL="0" indent="0">
              <a:buNone/>
            </a:pPr>
            <a:r>
              <a:rPr lang="en-US" dirty="0" smtClean="0"/>
              <a:t>For Miles (VRM), include the </a:t>
            </a:r>
            <a:r>
              <a:rPr lang="en-US" dirty="0"/>
              <a:t>miles that vehicles are scheduled </a:t>
            </a:r>
            <a:r>
              <a:rPr lang="en-US" dirty="0" smtClean="0"/>
              <a:t>to, </a:t>
            </a:r>
            <a:r>
              <a:rPr lang="en-US" dirty="0"/>
              <a:t>or actually travel while i</a:t>
            </a:r>
            <a:r>
              <a:rPr lang="en-US" dirty="0" smtClean="0"/>
              <a:t>n </a:t>
            </a:r>
            <a:r>
              <a:rPr lang="en-US" dirty="0"/>
              <a:t>revenue service</a:t>
            </a:r>
            <a:r>
              <a:rPr lang="en-US" dirty="0" smtClean="0"/>
              <a:t>.</a:t>
            </a:r>
          </a:p>
          <a:p>
            <a:pPr marL="0" indent="0">
              <a:buNone/>
            </a:pPr>
            <a:endParaRPr lang="en-US" sz="1000" dirty="0"/>
          </a:p>
          <a:p>
            <a:pPr marL="0" indent="0">
              <a:buNone/>
            </a:pPr>
            <a:r>
              <a:rPr lang="en-US" dirty="0" smtClean="0"/>
              <a:t>For Hours (VRH</a:t>
            </a:r>
            <a:r>
              <a:rPr lang="en-US" dirty="0"/>
              <a:t>), include </a:t>
            </a:r>
            <a:r>
              <a:rPr lang="en-US" dirty="0" smtClean="0"/>
              <a:t>the </a:t>
            </a:r>
            <a:r>
              <a:rPr lang="en-US" dirty="0"/>
              <a:t>hours that vehicles are scheduled to or actually travel while in revenue service.</a:t>
            </a:r>
          </a:p>
        </p:txBody>
      </p:sp>
      <p:sp>
        <p:nvSpPr>
          <p:cNvPr id="4" name="Slide Number Placeholder 3"/>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t>29</a:t>
            </a:fld>
            <a:endParaRPr lang="en-US"/>
          </a:p>
        </p:txBody>
      </p:sp>
    </p:spTree>
    <p:extLst>
      <p:ext uri="{BB962C8B-B14F-4D97-AF65-F5344CB8AC3E}">
        <p14:creationId xmlns:p14="http://schemas.microsoft.com/office/powerpoint/2010/main" val="3142304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Reports?</a:t>
            </a:r>
            <a:endParaRPr lang="en-US" dirty="0"/>
          </a:p>
        </p:txBody>
      </p:sp>
      <p:sp>
        <p:nvSpPr>
          <p:cNvPr id="3" name="Content Placeholder 2"/>
          <p:cNvSpPr>
            <a:spLocks noGrp="1"/>
          </p:cNvSpPr>
          <p:nvPr>
            <p:ph idx="1"/>
          </p:nvPr>
        </p:nvSpPr>
        <p:spPr/>
        <p:txBody>
          <a:bodyPr>
            <a:normAutofit/>
          </a:bodyPr>
          <a:lstStyle/>
          <a:p>
            <a:pPr marL="0" indent="0">
              <a:buNone/>
            </a:pPr>
            <a:r>
              <a:rPr lang="en-US" i="1" dirty="0" smtClean="0"/>
              <a:t>§5335 (b) – Reporting and Uniform Systems</a:t>
            </a:r>
          </a:p>
          <a:p>
            <a:pPr marL="0" indent="0">
              <a:buNone/>
            </a:pPr>
            <a:endParaRPr lang="en-US" sz="1000" dirty="0" smtClean="0"/>
          </a:p>
          <a:p>
            <a:pPr marL="0" indent="0">
              <a:buNone/>
            </a:pPr>
            <a:r>
              <a:rPr lang="en-US" dirty="0" smtClean="0"/>
              <a:t>The Secretary shall:</a:t>
            </a:r>
          </a:p>
          <a:p>
            <a:pPr marL="0" indent="0">
              <a:buNone/>
            </a:pPr>
            <a:endParaRPr lang="en-US" sz="300" dirty="0" smtClean="0"/>
          </a:p>
          <a:p>
            <a:pPr marL="0" indent="0">
              <a:buNone/>
            </a:pPr>
            <a:r>
              <a:rPr lang="en-US" dirty="0" smtClean="0"/>
              <a:t>“award a grant under section…5311 only if the applicant, and any person that will receive benefits directly from the grant, are subject to the reporting and uniform systems.”</a:t>
            </a:r>
          </a:p>
          <a:p>
            <a:pPr marL="0" indent="0">
              <a:buNone/>
            </a:pPr>
            <a:endParaRPr lang="en-US" sz="1700" i="1" dirty="0"/>
          </a:p>
          <a:p>
            <a:pPr marL="0" indent="0" algn="ctr">
              <a:buNone/>
            </a:pPr>
            <a:endParaRPr lang="en-US" sz="1700" i="1" dirty="0" smtClean="0"/>
          </a:p>
          <a:p>
            <a:pPr marL="0" indent="0" algn="ctr">
              <a:buNone/>
            </a:pPr>
            <a:endParaRPr lang="en-US" sz="1700" i="1" dirty="0" smtClean="0"/>
          </a:p>
          <a:p>
            <a:pPr marL="0" indent="0" algn="ctr">
              <a:buNone/>
            </a:pPr>
            <a:r>
              <a:rPr lang="en-US" sz="1700" i="1" dirty="0" smtClean="0"/>
              <a:t>(</a:t>
            </a:r>
            <a:r>
              <a:rPr lang="en-US" sz="1700" i="1" dirty="0"/>
              <a:t>Chapter 53 of title 49, as amended by MAP-21)</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t>3</a:t>
            </a:fld>
            <a:endParaRPr lang="en-US"/>
          </a:p>
        </p:txBody>
      </p:sp>
    </p:spTree>
    <p:extLst>
      <p:ext uri="{BB962C8B-B14F-4D97-AF65-F5344CB8AC3E}">
        <p14:creationId xmlns:p14="http://schemas.microsoft.com/office/powerpoint/2010/main" val="30345844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Unlinked Passenger Trips</a:t>
            </a:r>
            <a:endParaRPr lang="en-US" dirty="0"/>
          </a:p>
        </p:txBody>
      </p:sp>
      <p:sp>
        <p:nvSpPr>
          <p:cNvPr id="3" name="Content Placeholder 2"/>
          <p:cNvSpPr>
            <a:spLocks noGrp="1"/>
          </p:cNvSpPr>
          <p:nvPr>
            <p:ph idx="1"/>
          </p:nvPr>
        </p:nvSpPr>
        <p:spPr>
          <a:xfrm>
            <a:off x="457200" y="1295400"/>
            <a:ext cx="8229600" cy="2667000"/>
          </a:xfrm>
        </p:spPr>
        <p:txBody>
          <a:bodyPr/>
          <a:lstStyle/>
          <a:p>
            <a:pPr marL="0" indent="0">
              <a:buNone/>
            </a:pPr>
            <a:r>
              <a:rPr lang="en-US" dirty="0" smtClean="0"/>
              <a:t>These are the </a:t>
            </a:r>
            <a:r>
              <a:rPr lang="en-US" dirty="0"/>
              <a:t>number of passengers who board public transportation vehicles. </a:t>
            </a:r>
            <a:endParaRPr lang="en-US" dirty="0" smtClean="0"/>
          </a:p>
          <a:p>
            <a:pPr marL="0" indent="0">
              <a:buNone/>
            </a:pPr>
            <a:endParaRPr lang="en-US" sz="600" dirty="0"/>
          </a:p>
          <a:p>
            <a:pPr marL="0" indent="0">
              <a:buNone/>
            </a:pPr>
            <a:r>
              <a:rPr lang="en-US" dirty="0" smtClean="0"/>
              <a:t>Passengers </a:t>
            </a:r>
            <a:r>
              <a:rPr lang="en-US" dirty="0"/>
              <a:t>are counted each time they board vehicles no matter how many vehicles they use to travel from their origin to their </a:t>
            </a:r>
            <a:r>
              <a:rPr lang="en-US" dirty="0" smtClean="0"/>
              <a:t>destination.</a:t>
            </a:r>
          </a:p>
          <a:p>
            <a:pPr marL="0" indent="0">
              <a:buNone/>
            </a:pPr>
            <a:endParaRPr lang="en-US" dirty="0"/>
          </a:p>
          <a:p>
            <a:pPr marL="0" indent="0">
              <a:buNone/>
            </a:pPr>
            <a:endParaRPr lang="en-US" dirty="0"/>
          </a:p>
        </p:txBody>
      </p:sp>
      <p:sp>
        <p:nvSpPr>
          <p:cNvPr id="4" name="Slide Number Placeholder 3"/>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t>30</a:t>
            </a:fld>
            <a:endParaRPr lang="en-US"/>
          </a:p>
        </p:txBody>
      </p:sp>
    </p:spTree>
    <p:extLst>
      <p:ext uri="{BB962C8B-B14F-4D97-AF65-F5344CB8AC3E}">
        <p14:creationId xmlns:p14="http://schemas.microsoft.com/office/powerpoint/2010/main" val="40710111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Sponsored Trips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Sponsored </a:t>
            </a:r>
            <a:r>
              <a:rPr lang="en-US" dirty="0"/>
              <a:t>service is </a:t>
            </a:r>
            <a:r>
              <a:rPr lang="en-US" dirty="0" smtClean="0"/>
              <a:t>paid</a:t>
            </a:r>
            <a:r>
              <a:rPr lang="en-US" dirty="0"/>
              <a:t>, in whole or in part, directly to the transit provider by a third party. </a:t>
            </a:r>
            <a:endParaRPr lang="en-US" dirty="0" smtClean="0"/>
          </a:p>
          <a:p>
            <a:pPr marL="0" indent="0">
              <a:buNone/>
            </a:pPr>
            <a:endParaRPr lang="en-US" sz="1100" dirty="0" smtClean="0"/>
          </a:p>
          <a:p>
            <a:pPr marL="0" indent="0">
              <a:buNone/>
            </a:pPr>
            <a:r>
              <a:rPr lang="en-US" dirty="0" smtClean="0"/>
              <a:t>These </a:t>
            </a:r>
            <a:r>
              <a:rPr lang="en-US" dirty="0"/>
              <a:t>services may be offered by transit providers as part of a Coordinated Human Services Transportation Plan. </a:t>
            </a:r>
            <a:endParaRPr lang="en-US" dirty="0" smtClean="0"/>
          </a:p>
          <a:p>
            <a:pPr marL="0" indent="0">
              <a:buNone/>
            </a:pPr>
            <a:endParaRPr lang="en-US" sz="1000" dirty="0" smtClean="0"/>
          </a:p>
          <a:p>
            <a:pPr marL="0" indent="0">
              <a:buNone/>
            </a:pPr>
            <a:r>
              <a:rPr lang="en-US" dirty="0" smtClean="0"/>
              <a:t>Common </a:t>
            </a:r>
            <a:r>
              <a:rPr lang="en-US" dirty="0"/>
              <a:t>sponsors include the Veterans Administration, Medicare, sheltered workshops, </a:t>
            </a:r>
            <a:r>
              <a:rPr lang="en-US" smtClean="0"/>
              <a:t>The Arc, </a:t>
            </a:r>
            <a:r>
              <a:rPr lang="en-US" dirty="0"/>
              <a:t>Assisted Living Centers, and Head Start programs.</a:t>
            </a:r>
          </a:p>
        </p:txBody>
      </p:sp>
      <p:sp>
        <p:nvSpPr>
          <p:cNvPr id="4" name="Slide Number Placeholder 3"/>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t>31</a:t>
            </a:fld>
            <a:endParaRPr lang="en-US"/>
          </a:p>
        </p:txBody>
      </p:sp>
    </p:spTree>
    <p:extLst>
      <p:ext uri="{BB962C8B-B14F-4D97-AF65-F5344CB8AC3E}">
        <p14:creationId xmlns:p14="http://schemas.microsoft.com/office/powerpoint/2010/main" val="17070164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5768"/>
            <a:ext cx="8610600" cy="584776"/>
          </a:xfrm>
        </p:spPr>
        <p:txBody>
          <a:bodyPr/>
          <a:lstStyle/>
          <a:p>
            <a:r>
              <a:rPr lang="en-US" sz="3200" dirty="0" smtClean="0"/>
              <a:t>Vehicles Operated in Maximum Service</a:t>
            </a:r>
            <a:endParaRPr lang="en-US" sz="3200" dirty="0"/>
          </a:p>
        </p:txBody>
      </p:sp>
      <p:sp>
        <p:nvSpPr>
          <p:cNvPr id="3" name="Content Placeholder 2"/>
          <p:cNvSpPr>
            <a:spLocks noGrp="1"/>
          </p:cNvSpPr>
          <p:nvPr>
            <p:ph idx="1"/>
          </p:nvPr>
        </p:nvSpPr>
        <p:spPr/>
        <p:txBody>
          <a:bodyPr/>
          <a:lstStyle/>
          <a:p>
            <a:r>
              <a:rPr lang="en-US" dirty="0" smtClean="0"/>
              <a:t>The </a:t>
            </a:r>
            <a:r>
              <a:rPr lang="en-US" dirty="0"/>
              <a:t>number of revenue vehicles operated to meet the annual maximum service requirement. This is the revenue vehicle count during the peak season of the year; on the week and day that maximum service is </a:t>
            </a:r>
            <a:r>
              <a:rPr lang="en-US" dirty="0" smtClean="0"/>
              <a:t>provided.</a:t>
            </a:r>
          </a:p>
          <a:p>
            <a:r>
              <a:rPr lang="en-US" dirty="0" smtClean="0"/>
              <a:t>Vehicles </a:t>
            </a:r>
            <a:r>
              <a:rPr lang="en-US" dirty="0"/>
              <a:t>operated in maximum service (VOMS) exclude: </a:t>
            </a:r>
            <a:r>
              <a:rPr lang="en-US" dirty="0" smtClean="0"/>
              <a:t>	</a:t>
            </a:r>
          </a:p>
          <a:p>
            <a:pPr lvl="1"/>
            <a:r>
              <a:rPr lang="en-US" dirty="0" smtClean="0"/>
              <a:t>Atypical days</a:t>
            </a:r>
          </a:p>
          <a:p>
            <a:pPr lvl="1"/>
            <a:r>
              <a:rPr lang="en-US" dirty="0" smtClean="0"/>
              <a:t>One-time special events</a:t>
            </a:r>
            <a:endParaRPr lang="en-US" dirty="0"/>
          </a:p>
        </p:txBody>
      </p:sp>
    </p:spTree>
    <p:extLst>
      <p:ext uri="{BB962C8B-B14F-4D97-AF65-F5344CB8AC3E}">
        <p14:creationId xmlns:p14="http://schemas.microsoft.com/office/powerpoint/2010/main" val="39895398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Data</a:t>
            </a:r>
            <a:endParaRPr lang="en-US" dirty="0"/>
          </a:p>
        </p:txBody>
      </p:sp>
      <p:sp>
        <p:nvSpPr>
          <p:cNvPr id="3" name="Content Placeholder 2"/>
          <p:cNvSpPr>
            <a:spLocks noGrp="1"/>
          </p:cNvSpPr>
          <p:nvPr>
            <p:ph idx="1"/>
          </p:nvPr>
        </p:nvSpPr>
        <p:spPr/>
        <p:txBody>
          <a:bodyPr/>
          <a:lstStyle/>
          <a:p>
            <a:r>
              <a:rPr lang="en-US" sz="2400" dirty="0" smtClean="0"/>
              <a:t>Reportable Events:</a:t>
            </a:r>
          </a:p>
          <a:p>
            <a:pPr lvl="1"/>
            <a:r>
              <a:rPr lang="en-US" sz="2000" dirty="0" smtClean="0"/>
              <a:t>Event occurring on transit property or otherwise affecting revenue service that results in one or more of the following conditions:</a:t>
            </a:r>
          </a:p>
          <a:p>
            <a:pPr lvl="2"/>
            <a:r>
              <a:rPr lang="en-US" sz="1800" dirty="0" smtClean="0"/>
              <a:t>Fatality</a:t>
            </a:r>
          </a:p>
          <a:p>
            <a:pPr lvl="2"/>
            <a:r>
              <a:rPr lang="en-US" sz="1800" dirty="0" smtClean="0"/>
              <a:t>Injury</a:t>
            </a:r>
          </a:p>
          <a:p>
            <a:pPr lvl="2"/>
            <a:r>
              <a:rPr lang="en-US" sz="1800" dirty="0" smtClean="0"/>
              <a:t>Property Damage equal to or exceeding $25,000</a:t>
            </a:r>
          </a:p>
          <a:p>
            <a:r>
              <a:rPr lang="en-US" sz="2400" dirty="0" smtClean="0"/>
              <a:t>Fatalities</a:t>
            </a:r>
          </a:p>
          <a:p>
            <a:pPr lvl="1"/>
            <a:r>
              <a:rPr lang="en-US" sz="2000" dirty="0" smtClean="0"/>
              <a:t>A fatality confirmed within 30 days of the incident</a:t>
            </a:r>
          </a:p>
          <a:p>
            <a:r>
              <a:rPr lang="en-US" sz="2400" dirty="0" smtClean="0"/>
              <a:t>Injuries</a:t>
            </a:r>
          </a:p>
          <a:p>
            <a:pPr lvl="1"/>
            <a:r>
              <a:rPr lang="en-US" sz="2000" dirty="0" smtClean="0"/>
              <a:t>An incident that requires immediate medical attention away from the scene</a:t>
            </a:r>
          </a:p>
          <a:p>
            <a:endParaRPr lang="en-US" dirty="0"/>
          </a:p>
        </p:txBody>
      </p:sp>
    </p:spTree>
    <p:extLst>
      <p:ext uri="{BB962C8B-B14F-4D97-AF65-F5344CB8AC3E}">
        <p14:creationId xmlns:p14="http://schemas.microsoft.com/office/powerpoint/2010/main" val="37782939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Asset Data</a:t>
            </a:r>
            <a:endParaRPr lang="en-US" dirty="0"/>
          </a:p>
        </p:txBody>
      </p:sp>
      <p:sp>
        <p:nvSpPr>
          <p:cNvPr id="3" name="Content Placeholder 2"/>
          <p:cNvSpPr>
            <a:spLocks noGrp="1"/>
          </p:cNvSpPr>
          <p:nvPr>
            <p:ph idx="1"/>
          </p:nvPr>
        </p:nvSpPr>
        <p:spPr/>
        <p:txBody>
          <a:bodyPr/>
          <a:lstStyle/>
          <a:p>
            <a:r>
              <a:rPr lang="en-US" sz="2400" dirty="0" smtClean="0"/>
              <a:t>Revenue Vehicle Inventory Data</a:t>
            </a:r>
          </a:p>
          <a:p>
            <a:pPr lvl="1"/>
            <a:r>
              <a:rPr lang="en-US" sz="2000" dirty="0" smtClean="0"/>
              <a:t>Number of vehicles in total fleet</a:t>
            </a:r>
          </a:p>
          <a:p>
            <a:pPr lvl="1"/>
            <a:r>
              <a:rPr lang="en-US" sz="2000" dirty="0" smtClean="0"/>
              <a:t>Vehicle type </a:t>
            </a:r>
          </a:p>
          <a:p>
            <a:pPr lvl="1"/>
            <a:r>
              <a:rPr lang="en-US" sz="2000" dirty="0" smtClean="0"/>
              <a:t>Vehicle length</a:t>
            </a:r>
          </a:p>
          <a:p>
            <a:pPr lvl="1"/>
            <a:r>
              <a:rPr lang="en-US" sz="2000" dirty="0" smtClean="0"/>
              <a:t>Seating capacity</a:t>
            </a:r>
          </a:p>
          <a:p>
            <a:pPr lvl="1"/>
            <a:r>
              <a:rPr lang="en-US" sz="2000" dirty="0" smtClean="0"/>
              <a:t>Year of manufacture</a:t>
            </a:r>
          </a:p>
          <a:p>
            <a:pPr lvl="1"/>
            <a:r>
              <a:rPr lang="en-US" sz="2000" dirty="0" smtClean="0"/>
              <a:t>ADA-accessible vehicles</a:t>
            </a:r>
          </a:p>
          <a:p>
            <a:pPr lvl="1"/>
            <a:r>
              <a:rPr lang="en-US" sz="2000" dirty="0" smtClean="0"/>
              <a:t>Ownership</a:t>
            </a:r>
          </a:p>
          <a:p>
            <a:r>
              <a:rPr lang="en-US" sz="2400" dirty="0" smtClean="0"/>
              <a:t>Maintenance Facilities</a:t>
            </a:r>
          </a:p>
          <a:p>
            <a:pPr lvl="1"/>
            <a:r>
              <a:rPr lang="en-US" sz="2000" dirty="0" smtClean="0"/>
              <a:t>Number of facilities</a:t>
            </a:r>
          </a:p>
          <a:p>
            <a:pPr lvl="1"/>
            <a:r>
              <a:rPr lang="en-US" sz="2000" dirty="0" smtClean="0"/>
              <a:t>Ownership</a:t>
            </a:r>
            <a:endParaRPr lang="en-US" sz="2000" dirty="0"/>
          </a:p>
        </p:txBody>
      </p:sp>
    </p:spTree>
    <p:extLst>
      <p:ext uri="{BB962C8B-B14F-4D97-AF65-F5344CB8AC3E}">
        <p14:creationId xmlns:p14="http://schemas.microsoft.com/office/powerpoint/2010/main" val="1312782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707886"/>
          </a:xfrm>
        </p:spPr>
        <p:txBody>
          <a:bodyPr/>
          <a:lstStyle/>
          <a:p>
            <a:r>
              <a:rPr lang="en-US" dirty="0" smtClean="0"/>
              <a:t>NTD 2.0</a:t>
            </a:r>
            <a:endParaRPr lang="en-US" dirty="0"/>
          </a:p>
        </p:txBody>
      </p:sp>
      <p:sp>
        <p:nvSpPr>
          <p:cNvPr id="6" name="Text Placeholder 5"/>
          <p:cNvSpPr>
            <a:spLocks noGrp="1"/>
          </p:cNvSpPr>
          <p:nvPr>
            <p:ph type="body" idx="1"/>
          </p:nvPr>
        </p:nvSpPr>
        <p:spPr/>
        <p:txBody>
          <a:bodyPr/>
          <a:lstStyle/>
          <a:p>
            <a:r>
              <a:rPr lang="en-US" dirty="0" smtClean="0"/>
              <a:t>NTD Online Reporting</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t>35</a:t>
            </a:fld>
            <a:endParaRPr lang="en-US"/>
          </a:p>
        </p:txBody>
      </p:sp>
    </p:spTree>
    <p:extLst>
      <p:ext uri="{BB962C8B-B14F-4D97-AF65-F5344CB8AC3E}">
        <p14:creationId xmlns:p14="http://schemas.microsoft.com/office/powerpoint/2010/main" val="27285434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NTD </a:t>
            </a:r>
            <a:r>
              <a:rPr lang="en-US" dirty="0" smtClean="0"/>
              <a:t>Legacy (“Old System”)</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Now only Safety &amp; Security reporting</a:t>
            </a:r>
          </a:p>
          <a:p>
            <a:pPr marL="0" indent="0">
              <a:buNone/>
            </a:pPr>
            <a:endParaRPr lang="en-US" dirty="0" smtClean="0"/>
          </a:p>
          <a:p>
            <a:pPr marL="0" indent="0">
              <a:buNone/>
            </a:pPr>
            <a:r>
              <a:rPr lang="en-US" dirty="0" smtClean="0"/>
              <a:t>Annual/Monthly data for prior report years can still be accessed </a:t>
            </a:r>
          </a:p>
          <a:p>
            <a:pPr lvl="1"/>
            <a:r>
              <a:rPr lang="en-US" sz="2400" dirty="0" smtClean="0"/>
              <a:t>Will eventually only be accessible in new reporting system (</a:t>
            </a:r>
            <a:r>
              <a:rPr lang="en-US" sz="2400" dirty="0"/>
              <a:t>Forms Library and e-file Library) </a:t>
            </a:r>
            <a:endParaRPr lang="en-US" sz="2400" dirty="0" smtClean="0"/>
          </a:p>
          <a:p>
            <a:pPr marL="0" indent="0">
              <a:buNone/>
            </a:pPr>
            <a:endParaRPr lang="en-US" dirty="0" smtClean="0"/>
          </a:p>
          <a:p>
            <a:endParaRPr lang="en-US" dirty="0"/>
          </a:p>
        </p:txBody>
      </p:sp>
    </p:spTree>
    <p:extLst>
      <p:ext uri="{BB962C8B-B14F-4D97-AF65-F5344CB8AC3E}">
        <p14:creationId xmlns:p14="http://schemas.microsoft.com/office/powerpoint/2010/main" val="5206070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NTD Legacy</a:t>
            </a:r>
            <a:endParaRPr lang="en-US" b="1" dirty="0">
              <a:solidFill>
                <a:srgbClr val="FF0000"/>
              </a:solidFill>
            </a:endParaRPr>
          </a:p>
        </p:txBody>
      </p:sp>
      <p:pic>
        <p:nvPicPr>
          <p:cNvPr id="1026" name="Picture 2" descr="Screen capture showing the front page of the NTD web site. The legacy NTD online reporting system link is circled." title="NTD website home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839" y="891674"/>
            <a:ext cx="6938962" cy="468684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Donut 4"/>
          <p:cNvSpPr/>
          <p:nvPr/>
        </p:nvSpPr>
        <p:spPr>
          <a:xfrm>
            <a:off x="914400" y="3886200"/>
            <a:ext cx="1295400" cy="533401"/>
          </a:xfrm>
          <a:prstGeom prst="donut">
            <a:avLst>
              <a:gd name="adj" fmla="val 903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latin typeface="Helvetica" pitchFamily="34" charset="0"/>
            </a:endParaRPr>
          </a:p>
        </p:txBody>
      </p:sp>
    </p:spTree>
    <p:extLst>
      <p:ext uri="{BB962C8B-B14F-4D97-AF65-F5344CB8AC3E}">
        <p14:creationId xmlns:p14="http://schemas.microsoft.com/office/powerpoint/2010/main" val="19344917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NTD </a:t>
            </a:r>
            <a:r>
              <a:rPr lang="en-US" dirty="0" smtClean="0"/>
              <a:t>2.0</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New online reporting system</a:t>
            </a:r>
          </a:p>
          <a:p>
            <a:pPr marL="0" indent="0">
              <a:buNone/>
            </a:pPr>
            <a:endParaRPr lang="en-US" dirty="0" smtClean="0"/>
          </a:p>
          <a:p>
            <a:pPr marL="0" indent="0">
              <a:buNone/>
            </a:pPr>
            <a:r>
              <a:rPr lang="en-US" dirty="0" smtClean="0"/>
              <a:t>First </a:t>
            </a:r>
            <a:r>
              <a:rPr lang="en-US" dirty="0"/>
              <a:t>of FTA reporting </a:t>
            </a:r>
            <a:r>
              <a:rPr lang="en-US" dirty="0" smtClean="0"/>
              <a:t>application to </a:t>
            </a:r>
            <a:r>
              <a:rPr lang="en-US" dirty="0"/>
              <a:t>move to </a:t>
            </a:r>
            <a:r>
              <a:rPr lang="en-US" dirty="0" smtClean="0">
                <a:hlinkClick r:id="rId3"/>
              </a:rPr>
              <a:t>FACES</a:t>
            </a:r>
            <a:r>
              <a:rPr lang="en-US" dirty="0" smtClean="0"/>
              <a:t> environment</a:t>
            </a:r>
            <a:endParaRPr lang="en-US" dirty="0"/>
          </a:p>
          <a:p>
            <a:pPr marL="0" indent="0">
              <a:buNone/>
            </a:pPr>
            <a:endParaRPr lang="en-US" dirty="0" smtClean="0"/>
          </a:p>
          <a:p>
            <a:pPr marL="0" indent="0">
              <a:buNone/>
            </a:pPr>
            <a:r>
              <a:rPr lang="en-US" dirty="0" smtClean="0"/>
              <a:t>Launched for Report Year 2014</a:t>
            </a:r>
          </a:p>
          <a:p>
            <a:pPr marL="400050" lvl="1" indent="0">
              <a:buNone/>
            </a:pPr>
            <a:r>
              <a:rPr lang="en-US" dirty="0" smtClean="0"/>
              <a:t>Monthly Ridership launched Oct. 2014 </a:t>
            </a:r>
          </a:p>
          <a:p>
            <a:pPr marL="400050" lvl="1" indent="0">
              <a:buNone/>
            </a:pPr>
            <a:r>
              <a:rPr lang="en-US" dirty="0" smtClean="0"/>
              <a:t>Annual Reporting launched Dec. 2014</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980731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creen capture showing the front page of the NTD web site. The NTD 2 online reporting system link is circled." title="NTD website home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035" y="1066800"/>
            <a:ext cx="6655165" cy="449515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a:xfrm>
            <a:off x="457200" y="284162"/>
            <a:ext cx="8229600" cy="981075"/>
          </a:xfrm>
        </p:spPr>
        <p:txBody>
          <a:bodyPr/>
          <a:lstStyle/>
          <a:p>
            <a:r>
              <a:rPr lang="en-US" sz="4000" dirty="0"/>
              <a:t>NTD </a:t>
            </a:r>
            <a:r>
              <a:rPr lang="en-US" sz="4000" dirty="0" smtClean="0"/>
              <a:t>2.0</a:t>
            </a:r>
            <a:endParaRPr lang="en-US" sz="4000" dirty="0"/>
          </a:p>
        </p:txBody>
      </p:sp>
      <p:sp>
        <p:nvSpPr>
          <p:cNvPr id="5" name="Content Placeholder 4"/>
          <p:cNvSpPr>
            <a:spLocks noGrp="1"/>
          </p:cNvSpPr>
          <p:nvPr>
            <p:ph idx="1"/>
          </p:nvPr>
        </p:nvSpPr>
        <p:spPr/>
        <p:txBody>
          <a:bodyPr/>
          <a:lstStyle/>
          <a:p>
            <a:pPr marL="0" indent="0">
              <a:buNone/>
            </a:pPr>
            <a:endParaRPr lang="en-US" dirty="0"/>
          </a:p>
          <a:p>
            <a:pPr marL="0" indent="0">
              <a:buNone/>
            </a:pPr>
            <a:endParaRPr lang="en-US" dirty="0"/>
          </a:p>
        </p:txBody>
      </p:sp>
      <p:sp>
        <p:nvSpPr>
          <p:cNvPr id="7" name="Donut 6"/>
          <p:cNvSpPr/>
          <p:nvPr/>
        </p:nvSpPr>
        <p:spPr>
          <a:xfrm>
            <a:off x="1066800" y="4419600"/>
            <a:ext cx="1066800" cy="457200"/>
          </a:xfrm>
          <a:prstGeom prst="donut">
            <a:avLst>
              <a:gd name="adj" fmla="val 9039"/>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latin typeface="Helvetica" pitchFamily="34" charset="0"/>
            </a:endParaRPr>
          </a:p>
        </p:txBody>
      </p:sp>
    </p:spTree>
    <p:extLst>
      <p:ext uri="{BB962C8B-B14F-4D97-AF65-F5344CB8AC3E}">
        <p14:creationId xmlns:p14="http://schemas.microsoft.com/office/powerpoint/2010/main" val="3041630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Benefits from §5311?</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3600" i="1" dirty="0" smtClean="0"/>
              <a:t>§</a:t>
            </a:r>
            <a:r>
              <a:rPr lang="en-US" sz="3600" i="1" dirty="0"/>
              <a:t>5311(a) – Definitions</a:t>
            </a:r>
          </a:p>
          <a:p>
            <a:pPr marL="0" indent="0">
              <a:buNone/>
            </a:pPr>
            <a:endParaRPr lang="en-US" sz="1200" i="1" dirty="0"/>
          </a:p>
          <a:p>
            <a:pPr marL="514350" indent="-514350">
              <a:buAutoNum type="arabicParenBoth"/>
            </a:pPr>
            <a:r>
              <a:rPr lang="en-US" sz="3600" u="sng" dirty="0"/>
              <a:t>Recipient</a:t>
            </a:r>
            <a:r>
              <a:rPr lang="en-US" sz="3600" dirty="0"/>
              <a:t> – a State or Indian tribe that receives </a:t>
            </a:r>
            <a:r>
              <a:rPr lang="en-US" sz="3600" dirty="0" smtClean="0"/>
              <a:t>a transit </a:t>
            </a:r>
            <a:r>
              <a:rPr lang="en-US" sz="3600" dirty="0"/>
              <a:t>program grant directly from the Federal Transit </a:t>
            </a:r>
            <a:r>
              <a:rPr lang="en-US" sz="3600" dirty="0" smtClean="0"/>
              <a:t>Administration</a:t>
            </a:r>
          </a:p>
          <a:p>
            <a:pPr marL="514350" indent="-514350">
              <a:buAutoNum type="arabicParenBoth"/>
            </a:pPr>
            <a:endParaRPr lang="en-US" sz="1200" dirty="0"/>
          </a:p>
          <a:p>
            <a:pPr marL="514350" indent="-514350">
              <a:buFont typeface="Wingdings" panose="05000000000000000000" pitchFamily="2" charset="2"/>
              <a:buAutoNum type="arabicParenBoth" startAt="2"/>
            </a:pPr>
            <a:r>
              <a:rPr lang="en-US" sz="3600" u="sng" dirty="0"/>
              <a:t>Subrecipient</a:t>
            </a:r>
            <a:r>
              <a:rPr lang="en-US" sz="3600" dirty="0"/>
              <a:t> – a State or local governmental authority, a nonprofit organization, or an operator of public transportation or intercity bus service that receives Federal transit program grants funds indirectly through a recipient. </a:t>
            </a:r>
            <a:endParaRPr lang="en-US" sz="3600" dirty="0" smtClean="0"/>
          </a:p>
          <a:p>
            <a:pPr marL="0" indent="0">
              <a:buNone/>
            </a:pPr>
            <a:endParaRPr lang="en-US" dirty="0" smtClean="0"/>
          </a:p>
          <a:p>
            <a:pPr marL="0" indent="0">
              <a:buNone/>
            </a:pPr>
            <a:endParaRPr lang="en-US" sz="2100" dirty="0" smtClean="0"/>
          </a:p>
          <a:p>
            <a:pPr marL="0" indent="0" algn="ctr">
              <a:buNone/>
            </a:pPr>
            <a:r>
              <a:rPr lang="en-US" sz="2200" i="1" dirty="0" smtClean="0"/>
              <a:t>(Chapter </a:t>
            </a:r>
            <a:r>
              <a:rPr lang="en-US" sz="2200" i="1" dirty="0"/>
              <a:t>53 of title 49, as amended by </a:t>
            </a:r>
            <a:r>
              <a:rPr lang="en-US" sz="2200" i="1" dirty="0" smtClean="0"/>
              <a:t>MAP-21)</a:t>
            </a:r>
            <a:endParaRPr lang="en-US" sz="2200" i="1" dirty="0"/>
          </a:p>
        </p:txBody>
      </p:sp>
      <p:sp>
        <p:nvSpPr>
          <p:cNvPr id="4" name="Slide Number Placeholder 3"/>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t>4</a:t>
            </a:fld>
            <a:endParaRPr lang="en-US"/>
          </a:p>
        </p:txBody>
      </p:sp>
    </p:spTree>
    <p:extLst>
      <p:ext uri="{BB962C8B-B14F-4D97-AF65-F5344CB8AC3E}">
        <p14:creationId xmlns:p14="http://schemas.microsoft.com/office/powerpoint/2010/main" val="21542961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Logging in</a:t>
            </a:r>
            <a:endParaRPr lang="en-US" dirty="0"/>
          </a:p>
        </p:txBody>
      </p:sp>
      <p:pic>
        <p:nvPicPr>
          <p:cNvPr id="1028" name="Picture 4" descr="Screen capture of the NTD 2 login page asking for user name and password." title="NTD 2 login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5601" y="1143000"/>
            <a:ext cx="5005197" cy="4193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38655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Local System User </a:t>
            </a:r>
            <a:r>
              <a:rPr lang="en-US" sz="4000" dirty="0" smtClean="0"/>
              <a:t>Manager</a:t>
            </a:r>
            <a:endParaRPr lang="en-US" sz="4000" dirty="0"/>
          </a:p>
        </p:txBody>
      </p:sp>
      <p:sp>
        <p:nvSpPr>
          <p:cNvPr id="3" name="Content Placeholder 2"/>
          <p:cNvSpPr>
            <a:spLocks noGrp="1"/>
          </p:cNvSpPr>
          <p:nvPr>
            <p:ph idx="1"/>
          </p:nvPr>
        </p:nvSpPr>
        <p:spPr/>
        <p:txBody>
          <a:bodyPr/>
          <a:lstStyle/>
          <a:p>
            <a:pPr marL="0" indent="0">
              <a:buNone/>
            </a:pPr>
            <a:r>
              <a:rPr lang="en-US" sz="2800" dirty="0" smtClean="0"/>
              <a:t>Create/manage accounts for new users of FTA systems at respective agencies</a:t>
            </a:r>
          </a:p>
          <a:p>
            <a:pPr lvl="1"/>
            <a:r>
              <a:rPr lang="en-US" sz="2400" dirty="0" smtClean="0"/>
              <a:t>NTD 2.0</a:t>
            </a:r>
          </a:p>
          <a:p>
            <a:pPr lvl="1"/>
            <a:r>
              <a:rPr lang="en-US" sz="2400" dirty="0" smtClean="0"/>
              <a:t>TRAMS (in development)</a:t>
            </a:r>
          </a:p>
          <a:p>
            <a:pPr marL="457200" lvl="1" indent="0">
              <a:buNone/>
            </a:pPr>
            <a:endParaRPr lang="en-US" sz="3200" dirty="0" smtClean="0"/>
          </a:p>
          <a:p>
            <a:pPr marL="0" indent="0">
              <a:buNone/>
            </a:pPr>
            <a:r>
              <a:rPr lang="en-US" sz="2800" dirty="0" smtClean="0"/>
              <a:t>FTA requires each agency to identify a LSUM for  authentication</a:t>
            </a:r>
            <a:endParaRPr lang="en-US" sz="2800" dirty="0"/>
          </a:p>
          <a:p>
            <a:pPr lvl="1"/>
            <a:r>
              <a:rPr lang="en-US" sz="2400" dirty="0" smtClean="0"/>
              <a:t>Templates available online</a:t>
            </a:r>
          </a:p>
          <a:p>
            <a:pPr lvl="1"/>
            <a:r>
              <a:rPr lang="en-US" sz="2400" dirty="0" smtClean="0"/>
              <a:t>Mail/email/fax signed </a:t>
            </a:r>
            <a:r>
              <a:rPr lang="en-US" sz="2400" dirty="0"/>
              <a:t>letter to </a:t>
            </a:r>
            <a:r>
              <a:rPr lang="en-US" sz="2400" dirty="0" smtClean="0"/>
              <a:t>NTD Ops center or Help-Desk</a:t>
            </a:r>
          </a:p>
          <a:p>
            <a:pPr lvl="1"/>
            <a:endParaRPr lang="en-US" sz="2400" dirty="0"/>
          </a:p>
          <a:p>
            <a:endParaRPr lang="en-US" sz="2800" dirty="0"/>
          </a:p>
        </p:txBody>
      </p:sp>
    </p:spTree>
    <p:extLst>
      <p:ext uri="{BB962C8B-B14F-4D97-AF65-F5344CB8AC3E}">
        <p14:creationId xmlns:p14="http://schemas.microsoft.com/office/powerpoint/2010/main" val="6162795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User Manager Account</a:t>
            </a:r>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410" r="54782" b="90049"/>
          <a:stretch/>
        </p:blipFill>
        <p:spPr bwMode="auto">
          <a:xfrm>
            <a:off x="1295400" y="1371600"/>
            <a:ext cx="3117112" cy="407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7" r="92352" b="66944"/>
          <a:stretch/>
        </p:blipFill>
        <p:spPr bwMode="auto">
          <a:xfrm>
            <a:off x="457200" y="1396408"/>
            <a:ext cx="868325" cy="1353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371600" y="2045852"/>
            <a:ext cx="3962400" cy="2677656"/>
          </a:xfrm>
          <a:prstGeom prst="rect">
            <a:avLst/>
          </a:prstGeom>
          <a:noFill/>
        </p:spPr>
        <p:txBody>
          <a:bodyPr wrap="square" rtlCol="0">
            <a:spAutoFit/>
          </a:bodyPr>
          <a:lstStyle/>
          <a:p>
            <a:r>
              <a:rPr lang="en-US" sz="1200" dirty="0" smtClean="0">
                <a:solidFill>
                  <a:prstClr val="black"/>
                </a:solidFill>
                <a:latin typeface="Helvetica" pitchFamily="34" charset="0"/>
                <a:cs typeface="Helvetica" panose="020B0604020202020204" pitchFamily="34" charset="0"/>
              </a:rPr>
              <a:t>Hello User Manager,</a:t>
            </a:r>
          </a:p>
          <a:p>
            <a:endParaRPr lang="en-US" sz="1200" dirty="0">
              <a:solidFill>
                <a:prstClr val="black"/>
              </a:solidFill>
              <a:latin typeface="Helvetica" pitchFamily="34" charset="0"/>
              <a:cs typeface="Helvetica" panose="020B0604020202020204" pitchFamily="34" charset="0"/>
            </a:endParaRPr>
          </a:p>
          <a:p>
            <a:r>
              <a:rPr lang="en-US" sz="1200" dirty="0" smtClean="0">
                <a:solidFill>
                  <a:prstClr val="black"/>
                </a:solidFill>
                <a:latin typeface="Helvetica" pitchFamily="34" charset="0"/>
                <a:cs typeface="Helvetica" panose="020B0604020202020204" pitchFamily="34" charset="0"/>
              </a:rPr>
              <a:t>A new user account has been created for you on the FTA Reporting Environment.</a:t>
            </a:r>
          </a:p>
          <a:p>
            <a:endParaRPr lang="en-US" sz="1200" dirty="0">
              <a:solidFill>
                <a:prstClr val="black"/>
              </a:solidFill>
              <a:latin typeface="Helvetica" pitchFamily="34" charset="0"/>
              <a:cs typeface="Helvetica" panose="020B0604020202020204" pitchFamily="34" charset="0"/>
            </a:endParaRPr>
          </a:p>
          <a:p>
            <a:r>
              <a:rPr lang="en-US" sz="1200" dirty="0" smtClean="0">
                <a:solidFill>
                  <a:prstClr val="black"/>
                </a:solidFill>
                <a:latin typeface="Helvetica" pitchFamily="34" charset="0"/>
                <a:cs typeface="Helvetica" panose="020B0604020202020204" pitchFamily="34" charset="0"/>
              </a:rPr>
              <a:t>You may log on at </a:t>
            </a:r>
            <a:r>
              <a:rPr lang="en-US" sz="1200" u="sng" dirty="0" smtClean="0">
                <a:solidFill>
                  <a:srgbClr val="0000FF"/>
                </a:solidFill>
                <a:latin typeface="Helvetica" pitchFamily="34" charset="0"/>
                <a:cs typeface="Helvetica" panose="020B0604020202020204" pitchFamily="34" charset="0"/>
              </a:rPr>
              <a:t>www.ntdprogram.gov</a:t>
            </a:r>
          </a:p>
          <a:p>
            <a:endParaRPr lang="en-US" sz="1200" dirty="0">
              <a:solidFill>
                <a:prstClr val="black"/>
              </a:solidFill>
              <a:latin typeface="Helvetica" pitchFamily="34" charset="0"/>
              <a:cs typeface="Helvetica" panose="020B0604020202020204" pitchFamily="34" charset="0"/>
            </a:endParaRPr>
          </a:p>
          <a:p>
            <a:r>
              <a:rPr lang="en-US" sz="1200" dirty="0" smtClean="0">
                <a:solidFill>
                  <a:prstClr val="black"/>
                </a:solidFill>
                <a:latin typeface="Helvetica" pitchFamily="34" charset="0"/>
                <a:cs typeface="Helvetica" panose="020B0604020202020204" pitchFamily="34" charset="0"/>
              </a:rPr>
              <a:t>Your Username is usermanager@test.org</a:t>
            </a:r>
          </a:p>
          <a:p>
            <a:endParaRPr lang="en-US" sz="1200" dirty="0">
              <a:solidFill>
                <a:prstClr val="black"/>
              </a:solidFill>
              <a:latin typeface="Helvetica" pitchFamily="34" charset="0"/>
              <a:cs typeface="Helvetica" panose="020B0604020202020204" pitchFamily="34" charset="0"/>
            </a:endParaRPr>
          </a:p>
          <a:p>
            <a:r>
              <a:rPr lang="en-US" sz="1200" dirty="0" smtClean="0">
                <a:solidFill>
                  <a:prstClr val="black"/>
                </a:solidFill>
                <a:latin typeface="Helvetica" pitchFamily="34" charset="0"/>
                <a:cs typeface="Helvetica" panose="020B0604020202020204" pitchFamily="34" charset="0"/>
              </a:rPr>
              <a:t>Please visit the above URL and click the “Forgot Password” link, this will bring you to a prompt to create your password. </a:t>
            </a:r>
          </a:p>
          <a:p>
            <a:endParaRPr lang="en-US" sz="1200" dirty="0">
              <a:solidFill>
                <a:prstClr val="black"/>
              </a:solidFill>
              <a:latin typeface="Helvetica" pitchFamily="34" charset="0"/>
              <a:cs typeface="Helvetica" panose="020B0604020202020204" pitchFamily="34" charset="0"/>
            </a:endParaRPr>
          </a:p>
          <a:p>
            <a:r>
              <a:rPr lang="en-US" sz="1200" dirty="0" smtClean="0">
                <a:solidFill>
                  <a:prstClr val="black"/>
                </a:solidFill>
                <a:latin typeface="Helvetica" pitchFamily="34" charset="0"/>
                <a:cs typeface="Helvetica" panose="020B0604020202020204" pitchFamily="34" charset="0"/>
              </a:rPr>
              <a:t>Thank you</a:t>
            </a:r>
            <a:endParaRPr lang="en-US" sz="1200" dirty="0">
              <a:solidFill>
                <a:prstClr val="black"/>
              </a:solidFill>
              <a:latin typeface="Helvetica" pitchFamily="34" charset="0"/>
              <a:cs typeface="Helvetica" panose="020B0604020202020204" pitchFamily="34" charset="0"/>
            </a:endParaRPr>
          </a:p>
        </p:txBody>
      </p:sp>
      <p:sp>
        <p:nvSpPr>
          <p:cNvPr id="9" name="Rectangle 8"/>
          <p:cNvSpPr/>
          <p:nvPr/>
        </p:nvSpPr>
        <p:spPr>
          <a:xfrm>
            <a:off x="457200" y="1360052"/>
            <a:ext cx="4953000" cy="4419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Helvetica" pitchFamily="34" charset="0"/>
            </a:endParaRPr>
          </a:p>
        </p:txBody>
      </p:sp>
      <p:sp>
        <p:nvSpPr>
          <p:cNvPr id="10" name="TextBox 9"/>
          <p:cNvSpPr txBox="1"/>
          <p:nvPr/>
        </p:nvSpPr>
        <p:spPr>
          <a:xfrm>
            <a:off x="5562600" y="1295400"/>
            <a:ext cx="3124200" cy="2246769"/>
          </a:xfrm>
          <a:prstGeom prst="rect">
            <a:avLst/>
          </a:prstGeom>
          <a:noFill/>
        </p:spPr>
        <p:txBody>
          <a:bodyPr wrap="square" rtlCol="0">
            <a:spAutoFit/>
          </a:bodyPr>
          <a:lstStyle/>
          <a:p>
            <a:r>
              <a:rPr lang="en-US" sz="2800" dirty="0" smtClean="0">
                <a:solidFill>
                  <a:prstClr val="black"/>
                </a:solidFill>
                <a:latin typeface="Helvetica" pitchFamily="34" charset="0"/>
              </a:rPr>
              <a:t>User Managers will receive an email notification once the account has been created</a:t>
            </a:r>
          </a:p>
        </p:txBody>
      </p:sp>
    </p:spTree>
    <p:extLst>
      <p:ext uri="{BB962C8B-B14F-4D97-AF65-F5344CB8AC3E}">
        <p14:creationId xmlns:p14="http://schemas.microsoft.com/office/powerpoint/2010/main" val="463358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Interface overview</a:t>
            </a:r>
            <a:endParaRPr lang="en-US" dirty="0"/>
          </a:p>
        </p:txBody>
      </p:sp>
      <p:sp>
        <p:nvSpPr>
          <p:cNvPr id="7" name="Text Placeholder 6"/>
          <p:cNvSpPr>
            <a:spLocks noGrp="1"/>
          </p:cNvSpPr>
          <p:nvPr>
            <p:ph type="body" idx="1"/>
          </p:nvPr>
        </p:nvSpPr>
        <p:spPr/>
        <p:txBody>
          <a:bodyPr/>
          <a:lstStyle/>
          <a:p>
            <a:r>
              <a:rPr lang="en-US" dirty="0" smtClean="0"/>
              <a:t>NTD Online Reporting </a:t>
            </a:r>
            <a:endParaRPr lang="en-US" dirty="0"/>
          </a:p>
        </p:txBody>
      </p:sp>
    </p:spTree>
    <p:extLst>
      <p:ext uri="{BB962C8B-B14F-4D97-AF65-F5344CB8AC3E}">
        <p14:creationId xmlns:p14="http://schemas.microsoft.com/office/powerpoint/2010/main" val="36189333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495800"/>
            <a:ext cx="8229600" cy="1630363"/>
          </a:xfrm>
        </p:spPr>
        <p:txBody>
          <a:bodyPr/>
          <a:lstStyle/>
          <a:p>
            <a:pPr marL="0" indent="0">
              <a:buNone/>
            </a:pPr>
            <a:r>
              <a:rPr lang="en-US" dirty="0"/>
              <a:t>All users land on the News feed</a:t>
            </a:r>
          </a:p>
          <a:p>
            <a:pPr marL="0" indent="0">
              <a:buNone/>
            </a:pPr>
            <a:r>
              <a:rPr lang="en-US" dirty="0"/>
              <a:t>Posts from NTD staff will display here</a:t>
            </a:r>
          </a:p>
          <a:p>
            <a:endParaRPr lang="en-US" dirty="0" smtClean="0"/>
          </a:p>
        </p:txBody>
      </p:sp>
      <p:pic>
        <p:nvPicPr>
          <p:cNvPr id="3" name="Picture 2" descr="Screen capture of NTD 2 news page. This is the page you land on after logging in. " title="NTD 2 news page"/>
          <p:cNvPicPr>
            <a:picLocks noChangeAspect="1"/>
          </p:cNvPicPr>
          <p:nvPr/>
        </p:nvPicPr>
        <p:blipFill>
          <a:blip r:embed="rId2"/>
          <a:stretch>
            <a:fillRect/>
          </a:stretch>
        </p:blipFill>
        <p:spPr>
          <a:xfrm>
            <a:off x="2" y="0"/>
            <a:ext cx="9150477" cy="3939540"/>
          </a:xfrm>
          <a:prstGeom prst="rect">
            <a:avLst/>
          </a:prstGeom>
        </p:spPr>
      </p:pic>
      <p:cxnSp>
        <p:nvCxnSpPr>
          <p:cNvPr id="5" name="Straight Arrow Connector 4"/>
          <p:cNvCxnSpPr/>
          <p:nvPr/>
        </p:nvCxnSpPr>
        <p:spPr>
          <a:xfrm flipH="1" flipV="1">
            <a:off x="457200" y="347155"/>
            <a:ext cx="457200" cy="1219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906" y="0"/>
            <a:ext cx="2408093"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64874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200400"/>
            <a:ext cx="8229600" cy="2925763"/>
          </a:xfrm>
        </p:spPr>
        <p:txBody>
          <a:bodyPr/>
          <a:lstStyle/>
          <a:p>
            <a:pPr marL="0" indent="0">
              <a:buNone/>
            </a:pPr>
            <a:r>
              <a:rPr lang="en-US" dirty="0"/>
              <a:t>Tasks are assigned to CEOs and NTD Contacts</a:t>
            </a:r>
          </a:p>
          <a:p>
            <a:endParaRPr lang="en-US" dirty="0"/>
          </a:p>
        </p:txBody>
      </p:sp>
      <p:grpSp>
        <p:nvGrpSpPr>
          <p:cNvPr id="3" name="Group 2" descr="Screen capture of NTD 2 task page showing 2015 Report Kickoff task icon for Yankton Sioux Tribe." title="NTD 2 task page"/>
          <p:cNvGrpSpPr/>
          <p:nvPr/>
        </p:nvGrpSpPr>
        <p:grpSpPr>
          <a:xfrm>
            <a:off x="0" y="-1"/>
            <a:ext cx="9144000" cy="2891982"/>
            <a:chOff x="0" y="-1"/>
            <a:chExt cx="9144000" cy="2891982"/>
          </a:xfrm>
        </p:grpSpPr>
        <p:pic>
          <p:nvPicPr>
            <p:cNvPr id="5" name="Picture 4"/>
            <p:cNvPicPr>
              <a:picLocks noChangeAspect="1"/>
            </p:cNvPicPr>
            <p:nvPr/>
          </p:nvPicPr>
          <p:blipFill rotWithShape="1">
            <a:blip r:embed="rId2"/>
            <a:srcRect r="55789"/>
            <a:stretch/>
          </p:blipFill>
          <p:spPr>
            <a:xfrm>
              <a:off x="0" y="0"/>
              <a:ext cx="4267198" cy="2891981"/>
            </a:xfrm>
            <a:prstGeom prst="rect">
              <a:avLst/>
            </a:prstGeom>
          </p:spPr>
        </p:pic>
        <p:pic>
          <p:nvPicPr>
            <p:cNvPr id="11" name="Picture 10"/>
            <p:cNvPicPr>
              <a:picLocks noChangeAspect="1"/>
            </p:cNvPicPr>
            <p:nvPr/>
          </p:nvPicPr>
          <p:blipFill rotWithShape="1">
            <a:blip r:embed="rId2"/>
            <a:srcRect l="45525" r="790"/>
            <a:stretch/>
          </p:blipFill>
          <p:spPr>
            <a:xfrm>
              <a:off x="3962400" y="-1"/>
              <a:ext cx="5181600" cy="2891981"/>
            </a:xfrm>
            <a:prstGeom prst="rect">
              <a:avLst/>
            </a:prstGeom>
          </p:spPr>
        </p:pic>
        <p:pic>
          <p:nvPicPr>
            <p:cNvPr id="2" name="Picture 1"/>
            <p:cNvPicPr>
              <a:picLocks noChangeAspect="1"/>
            </p:cNvPicPr>
            <p:nvPr/>
          </p:nvPicPr>
          <p:blipFill rotWithShape="1">
            <a:blip r:embed="rId3"/>
            <a:srcRect l="884" t="-1" r="8959" b="1"/>
            <a:stretch/>
          </p:blipFill>
          <p:spPr>
            <a:xfrm>
              <a:off x="457200" y="0"/>
              <a:ext cx="914400" cy="39395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33400"/>
              <a:ext cx="557212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flipV="1">
              <a:off x="1143000" y="393954"/>
              <a:ext cx="457200" cy="1219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4780" y="-1"/>
              <a:ext cx="2999220" cy="280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5892766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419600"/>
          </a:xfrm>
        </p:spPr>
        <p:txBody>
          <a:bodyPr/>
          <a:lstStyle/>
          <a:p>
            <a:endParaRPr lang="en-US" dirty="0" smtClean="0"/>
          </a:p>
          <a:p>
            <a:endParaRPr lang="en-US" dirty="0"/>
          </a:p>
          <a:p>
            <a:endParaRPr lang="en-US" dirty="0" smtClean="0"/>
          </a:p>
          <a:p>
            <a:endParaRPr lang="en-US" dirty="0"/>
          </a:p>
          <a:p>
            <a:pPr marL="0" indent="0">
              <a:buNone/>
            </a:pPr>
            <a:r>
              <a:rPr lang="en-US" dirty="0" smtClean="0"/>
              <a:t>Reporting forms and profiles are accessed through “Records”</a:t>
            </a:r>
            <a:endParaRPr lang="en-US" dirty="0"/>
          </a:p>
        </p:txBody>
      </p:sp>
      <p:grpSp>
        <p:nvGrpSpPr>
          <p:cNvPr id="7" name="Group 6"/>
          <p:cNvGrpSpPr/>
          <p:nvPr/>
        </p:nvGrpSpPr>
        <p:grpSpPr>
          <a:xfrm>
            <a:off x="0" y="0"/>
            <a:ext cx="9144000" cy="3259074"/>
            <a:chOff x="0" y="0"/>
            <a:chExt cx="9144000" cy="3259074"/>
          </a:xfrm>
        </p:grpSpPr>
        <p:pic>
          <p:nvPicPr>
            <p:cNvPr id="6" name="Picture 5"/>
            <p:cNvPicPr>
              <a:picLocks noChangeAspect="1"/>
            </p:cNvPicPr>
            <p:nvPr/>
          </p:nvPicPr>
          <p:blipFill rotWithShape="1">
            <a:blip r:embed="rId2"/>
            <a:srcRect l="68019" r="24516"/>
            <a:stretch/>
          </p:blipFill>
          <p:spPr>
            <a:xfrm>
              <a:off x="8458199" y="0"/>
              <a:ext cx="685801" cy="3259074"/>
            </a:xfrm>
            <a:prstGeom prst="rect">
              <a:avLst/>
            </a:prstGeom>
          </p:spPr>
        </p:pic>
        <p:pic>
          <p:nvPicPr>
            <p:cNvPr id="2" name="Picture 1" descr="Screen capture showing NTD 2 records page with four icons visible; Application help, Reporter profiles, Report packages, and Users." title="NTD 2 Records page"/>
            <p:cNvPicPr>
              <a:picLocks noChangeAspect="1"/>
            </p:cNvPicPr>
            <p:nvPr/>
          </p:nvPicPr>
          <p:blipFill rotWithShape="1">
            <a:blip r:embed="rId2"/>
            <a:srcRect r="1059"/>
            <a:stretch/>
          </p:blipFill>
          <p:spPr>
            <a:xfrm>
              <a:off x="0" y="0"/>
              <a:ext cx="9089009" cy="3259074"/>
            </a:xfrm>
            <a:prstGeom prst="rect">
              <a:avLst/>
            </a:prstGeom>
          </p:spPr>
        </p:pic>
      </p:grpSp>
      <p:cxnSp>
        <p:nvCxnSpPr>
          <p:cNvPr id="5" name="Straight Arrow Connector 4"/>
          <p:cNvCxnSpPr/>
          <p:nvPr/>
        </p:nvCxnSpPr>
        <p:spPr>
          <a:xfrm flipH="1" flipV="1">
            <a:off x="1951182" y="381000"/>
            <a:ext cx="457200" cy="1219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7009968" y="-1"/>
            <a:ext cx="2134032" cy="276226"/>
            <a:chOff x="7009968" y="-1"/>
            <a:chExt cx="2134032" cy="276226"/>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9968" y="0"/>
              <a:ext cx="9429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4" y="-1"/>
              <a:ext cx="9429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0"/>
              <a:ext cx="9429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049107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459163"/>
          </a:xfrm>
        </p:spPr>
        <p:txBody>
          <a:bodyPr/>
          <a:lstStyle/>
          <a:p>
            <a:pPr marL="0" indent="0">
              <a:buNone/>
            </a:pPr>
            <a:r>
              <a:rPr lang="en-US" dirty="0" smtClean="0"/>
              <a:t>Various data reports are available here depending on reporter type, user group</a:t>
            </a:r>
            <a:endParaRPr lang="en-US" dirty="0"/>
          </a:p>
        </p:txBody>
      </p:sp>
      <p:pic>
        <p:nvPicPr>
          <p:cNvPr id="7" name="Picture 6"/>
          <p:cNvPicPr>
            <a:picLocks noChangeAspect="1"/>
          </p:cNvPicPr>
          <p:nvPr/>
        </p:nvPicPr>
        <p:blipFill rotWithShape="1">
          <a:blip r:embed="rId2"/>
          <a:srcRect b="44764"/>
          <a:stretch/>
        </p:blipFill>
        <p:spPr>
          <a:xfrm>
            <a:off x="0" y="-12467"/>
            <a:ext cx="8056626" cy="1612667"/>
          </a:xfrm>
          <a:prstGeom prst="rect">
            <a:avLst/>
          </a:prstGeom>
        </p:spPr>
      </p:pic>
      <p:cxnSp>
        <p:nvCxnSpPr>
          <p:cNvPr id="5" name="Straight Arrow Connector 4"/>
          <p:cNvCxnSpPr/>
          <p:nvPr/>
        </p:nvCxnSpPr>
        <p:spPr>
          <a:xfrm flipH="1" flipV="1">
            <a:off x="2757054" y="325121"/>
            <a:ext cx="457200" cy="1219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1" descr="Screen capture of NTD 2 Reports page showing icons for Directional route mile, RR-20 roll-up, and View report packages reports" title="NTD 2 Reports page"/>
          <p:cNvGrpSpPr/>
          <p:nvPr/>
        </p:nvGrpSpPr>
        <p:grpSpPr>
          <a:xfrm>
            <a:off x="0" y="0"/>
            <a:ext cx="9144000" cy="2244978"/>
            <a:chOff x="0" y="0"/>
            <a:chExt cx="9144000" cy="2244978"/>
          </a:xfrm>
        </p:grpSpPr>
        <p:pic>
          <p:nvPicPr>
            <p:cNvPr id="8" name="Picture 7"/>
            <p:cNvPicPr>
              <a:picLocks noChangeAspect="1"/>
            </p:cNvPicPr>
            <p:nvPr/>
          </p:nvPicPr>
          <p:blipFill>
            <a:blip r:embed="rId3"/>
            <a:stretch>
              <a:fillRect/>
            </a:stretch>
          </p:blipFill>
          <p:spPr>
            <a:xfrm>
              <a:off x="0" y="33463"/>
              <a:ext cx="9144000" cy="2211515"/>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4182" y="0"/>
              <a:ext cx="2105890" cy="294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7966690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5200"/>
            <a:ext cx="8229600" cy="2620963"/>
          </a:xfrm>
        </p:spPr>
        <p:txBody>
          <a:bodyPr/>
          <a:lstStyle/>
          <a:p>
            <a:pPr marL="0" indent="0">
              <a:buNone/>
            </a:pPr>
            <a:r>
              <a:rPr lang="en-US" dirty="0" smtClean="0"/>
              <a:t>System Actions will appear here based on privileges</a:t>
            </a:r>
            <a:endParaRPr lang="en-US" dirty="0"/>
          </a:p>
        </p:txBody>
      </p:sp>
      <p:pic>
        <p:nvPicPr>
          <p:cNvPr id="5" name="Picture 4" descr="Screen capture of NTD 2 Actions page showing icons for actions that add new users, bulk add new users, deactivate system users, and recertify users." title="NTD 2 Actions page"/>
          <p:cNvPicPr>
            <a:picLocks noChangeAspect="1"/>
          </p:cNvPicPr>
          <p:nvPr/>
        </p:nvPicPr>
        <p:blipFill>
          <a:blip r:embed="rId2"/>
          <a:stretch>
            <a:fillRect/>
          </a:stretch>
        </p:blipFill>
        <p:spPr>
          <a:xfrm>
            <a:off x="0" y="0"/>
            <a:ext cx="9150477" cy="2757678"/>
          </a:xfrm>
          <a:prstGeom prst="rect">
            <a:avLst/>
          </a:prstGeom>
        </p:spPr>
      </p:pic>
      <p:cxnSp>
        <p:nvCxnSpPr>
          <p:cNvPr id="4" name="Straight Arrow Connector 3"/>
          <p:cNvCxnSpPr/>
          <p:nvPr/>
        </p:nvCxnSpPr>
        <p:spPr>
          <a:xfrm flipH="1" flipV="1">
            <a:off x="3724564" y="402574"/>
            <a:ext cx="457200" cy="1219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449" y="0"/>
            <a:ext cx="2121027" cy="27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31418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38600"/>
            <a:ext cx="8229600" cy="2087563"/>
          </a:xfrm>
        </p:spPr>
        <p:txBody>
          <a:bodyPr/>
          <a:lstStyle/>
          <a:p>
            <a:pPr marL="0" indent="0">
              <a:buNone/>
            </a:pPr>
            <a:r>
              <a:rPr lang="en-US" dirty="0"/>
              <a:t>Click your name to update your </a:t>
            </a:r>
            <a:r>
              <a:rPr lang="en-US" dirty="0" smtClean="0"/>
              <a:t>user record </a:t>
            </a:r>
            <a:r>
              <a:rPr lang="en-US" dirty="0"/>
              <a:t>or change account password</a:t>
            </a:r>
          </a:p>
          <a:p>
            <a:endParaRPr lang="en-US" dirty="0"/>
          </a:p>
        </p:txBody>
      </p:sp>
      <p:pic>
        <p:nvPicPr>
          <p:cNvPr id="7" name="Picture 6"/>
          <p:cNvPicPr>
            <a:picLocks noChangeAspect="1"/>
          </p:cNvPicPr>
          <p:nvPr/>
        </p:nvPicPr>
        <p:blipFill rotWithShape="1">
          <a:blip r:embed="rId2"/>
          <a:srcRect l="58746" r="25308" b="84996"/>
          <a:stretch/>
        </p:blipFill>
        <p:spPr>
          <a:xfrm>
            <a:off x="7696200" y="0"/>
            <a:ext cx="1447800" cy="457200"/>
          </a:xfrm>
          <a:prstGeom prst="rect">
            <a:avLst/>
          </a:prstGeom>
        </p:spPr>
      </p:pic>
      <p:pic>
        <p:nvPicPr>
          <p:cNvPr id="5" name="Picture 4" descr="Screen capture showing NTD 2 user options drop-down selection box. Options are profile, settings, and sign out." title="NTD 2 user options"/>
          <p:cNvPicPr>
            <a:picLocks noChangeAspect="1"/>
          </p:cNvPicPr>
          <p:nvPr/>
        </p:nvPicPr>
        <p:blipFill>
          <a:blip r:embed="rId3"/>
          <a:stretch>
            <a:fillRect/>
          </a:stretch>
        </p:blipFill>
        <p:spPr>
          <a:xfrm>
            <a:off x="0" y="0"/>
            <a:ext cx="9150477" cy="3939540"/>
          </a:xfrm>
          <a:prstGeom prst="rect">
            <a:avLst/>
          </a:prstGeom>
        </p:spPr>
      </p:pic>
      <p:pic>
        <p:nvPicPr>
          <p:cNvPr id="4" name="Picture 3"/>
          <p:cNvPicPr>
            <a:picLocks noChangeAspect="1"/>
          </p:cNvPicPr>
          <p:nvPr/>
        </p:nvPicPr>
        <p:blipFill>
          <a:blip r:embed="rId4"/>
          <a:stretch>
            <a:fillRect/>
          </a:stretch>
        </p:blipFill>
        <p:spPr>
          <a:xfrm>
            <a:off x="7000874" y="0"/>
            <a:ext cx="2166938" cy="381381"/>
          </a:xfrm>
          <a:prstGeom prst="rect">
            <a:avLst/>
          </a:prstGeom>
        </p:spPr>
      </p:pic>
      <p:pic>
        <p:nvPicPr>
          <p:cNvPr id="2" name="Picture 1"/>
          <p:cNvPicPr>
            <a:picLocks noChangeAspect="1"/>
          </p:cNvPicPr>
          <p:nvPr/>
        </p:nvPicPr>
        <p:blipFill rotWithShape="1">
          <a:blip r:embed="rId2"/>
          <a:srcRect l="83923" t="9414" b="62491"/>
          <a:stretch/>
        </p:blipFill>
        <p:spPr>
          <a:xfrm>
            <a:off x="7162800" y="310048"/>
            <a:ext cx="1459706" cy="856129"/>
          </a:xfrm>
          <a:prstGeom prst="rect">
            <a:avLst/>
          </a:prstGeom>
        </p:spPr>
      </p:pic>
      <p:cxnSp>
        <p:nvCxnSpPr>
          <p:cNvPr id="8" name="Straight Arrow Connector 7"/>
          <p:cNvCxnSpPr/>
          <p:nvPr/>
        </p:nvCxnSpPr>
        <p:spPr>
          <a:xfrm flipH="1" flipV="1">
            <a:off x="8001000" y="300974"/>
            <a:ext cx="457200" cy="1219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695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Grant Requirements</a:t>
            </a:r>
            <a:endParaRPr lang="en-US" dirty="0"/>
          </a:p>
        </p:txBody>
      </p:sp>
      <p:sp>
        <p:nvSpPr>
          <p:cNvPr id="3" name="Content Placeholder 2"/>
          <p:cNvSpPr>
            <a:spLocks noGrp="1"/>
          </p:cNvSpPr>
          <p:nvPr>
            <p:ph idx="1"/>
          </p:nvPr>
        </p:nvSpPr>
        <p:spPr/>
        <p:txBody>
          <a:bodyPr/>
          <a:lstStyle/>
          <a:p>
            <a:r>
              <a:rPr lang="en-US" dirty="0" smtClean="0"/>
              <a:t>Reporting begins the year after a transit agency applies for rural funding, and must continue if:</a:t>
            </a:r>
          </a:p>
          <a:p>
            <a:pPr lvl="1"/>
            <a:r>
              <a:rPr lang="en-US" dirty="0" smtClean="0"/>
              <a:t>The transit agency intends to keep 5311 funding applications open;</a:t>
            </a:r>
          </a:p>
          <a:p>
            <a:pPr lvl="1"/>
            <a:r>
              <a:rPr lang="en-US" dirty="0" smtClean="0"/>
              <a:t>Assets purchased with 5311 are still within their minimum useful life; and </a:t>
            </a:r>
          </a:p>
          <a:p>
            <a:pPr lvl="1"/>
            <a:r>
              <a:rPr lang="en-US" dirty="0" smtClean="0"/>
              <a:t>If a transit agency intends to apply for 5311 in the future.</a:t>
            </a:r>
            <a:endParaRPr lang="en-US" dirty="0"/>
          </a:p>
        </p:txBody>
      </p:sp>
    </p:spTree>
    <p:extLst>
      <p:ext uri="{BB962C8B-B14F-4D97-AF65-F5344CB8AC3E}">
        <p14:creationId xmlns:p14="http://schemas.microsoft.com/office/powerpoint/2010/main" val="9005295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4406900"/>
            <a:ext cx="7772400" cy="707886"/>
          </a:xfrm>
        </p:spPr>
        <p:txBody>
          <a:bodyPr/>
          <a:lstStyle/>
          <a:p>
            <a:r>
              <a:rPr lang="en-US" dirty="0" smtClean="0"/>
              <a:t>Navigating NTD 2.0</a:t>
            </a:r>
            <a:endParaRPr lang="en-US" dirty="0"/>
          </a:p>
        </p:txBody>
      </p:sp>
      <p:sp>
        <p:nvSpPr>
          <p:cNvPr id="7" name="Text Placeholder 6"/>
          <p:cNvSpPr>
            <a:spLocks noGrp="1"/>
          </p:cNvSpPr>
          <p:nvPr>
            <p:ph type="body" idx="1"/>
          </p:nvPr>
        </p:nvSpPr>
        <p:spPr/>
        <p:txBody>
          <a:bodyPr/>
          <a:lstStyle/>
          <a:p>
            <a:r>
              <a:rPr lang="en-US" dirty="0" smtClean="0"/>
              <a:t>NTD Online Reporting </a:t>
            </a:r>
            <a:endParaRPr lang="en-US" dirty="0"/>
          </a:p>
        </p:txBody>
      </p:sp>
    </p:spTree>
    <p:extLst>
      <p:ext uri="{BB962C8B-B14F-4D97-AF65-F5344CB8AC3E}">
        <p14:creationId xmlns:p14="http://schemas.microsoft.com/office/powerpoint/2010/main" val="19366887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1"/>
            <a:ext cx="8229600" cy="609600"/>
          </a:xfrm>
        </p:spPr>
        <p:txBody>
          <a:bodyPr/>
          <a:lstStyle/>
          <a:p>
            <a:r>
              <a:rPr lang="en-US" dirty="0" smtClean="0"/>
              <a:t>Accessing the NTD Report</a:t>
            </a:r>
            <a:endParaRPr lang="en-US" dirty="0"/>
          </a:p>
        </p:txBody>
      </p:sp>
      <p:sp>
        <p:nvSpPr>
          <p:cNvPr id="3" name="Content Placeholder 2"/>
          <p:cNvSpPr>
            <a:spLocks noGrp="1"/>
          </p:cNvSpPr>
          <p:nvPr>
            <p:ph idx="1"/>
          </p:nvPr>
        </p:nvSpPr>
        <p:spPr>
          <a:xfrm>
            <a:off x="152400" y="990600"/>
            <a:ext cx="8534400" cy="4495800"/>
          </a:xfrm>
        </p:spPr>
        <p:txBody>
          <a:bodyPr/>
          <a:lstStyle/>
          <a:p>
            <a:pPr marL="0" indent="0" algn="ctr">
              <a:buNone/>
            </a:pPr>
            <a:r>
              <a:rPr lang="en-US" sz="2200" dirty="0"/>
              <a:t>The “Records” tab functions like the </a:t>
            </a:r>
            <a:r>
              <a:rPr lang="en-US" sz="2200" dirty="0" smtClean="0"/>
              <a:t>Legacy system’s </a:t>
            </a:r>
            <a:r>
              <a:rPr lang="en-US" sz="2200" dirty="0"/>
              <a:t>“Annual” tab</a:t>
            </a:r>
          </a:p>
          <a:p>
            <a:pPr marL="0" indent="0">
              <a:buNone/>
            </a:pPr>
            <a:endParaRPr lang="en-US" dirty="0" smtClean="0"/>
          </a:p>
        </p:txBody>
      </p:sp>
      <p:pic>
        <p:nvPicPr>
          <p:cNvPr id="6" name="Picture 5" descr="Screen capture of NTD 2 Records page showing some record icons. The Records tab is circled." title="Records page of NTD 2"/>
          <p:cNvPicPr>
            <a:picLocks noChangeAspect="1"/>
          </p:cNvPicPr>
          <p:nvPr/>
        </p:nvPicPr>
        <p:blipFill>
          <a:blip r:embed="rId3"/>
          <a:stretch>
            <a:fillRect/>
          </a:stretch>
        </p:blipFill>
        <p:spPr>
          <a:xfrm>
            <a:off x="76199" y="1752599"/>
            <a:ext cx="4267201" cy="3048001"/>
          </a:xfrm>
          <a:prstGeom prst="rect">
            <a:avLst/>
          </a:prstGeom>
        </p:spPr>
      </p:pic>
      <p:cxnSp>
        <p:nvCxnSpPr>
          <p:cNvPr id="11" name="Straight Connector 10"/>
          <p:cNvCxnSpPr/>
          <p:nvPr/>
        </p:nvCxnSpPr>
        <p:spPr>
          <a:xfrm>
            <a:off x="4419600" y="1752599"/>
            <a:ext cx="0" cy="3048001"/>
          </a:xfrm>
          <a:prstGeom prst="line">
            <a:avLst/>
          </a:prstGeom>
          <a:ln w="15875">
            <a:solidFill>
              <a:srgbClr val="20486C"/>
            </a:solidFill>
          </a:ln>
        </p:spPr>
        <p:style>
          <a:lnRef idx="1">
            <a:schemeClr val="accent1"/>
          </a:lnRef>
          <a:fillRef idx="0">
            <a:schemeClr val="accent1"/>
          </a:fillRef>
          <a:effectRef idx="0">
            <a:schemeClr val="accent1"/>
          </a:effectRef>
          <a:fontRef idx="minor">
            <a:schemeClr val="tx1"/>
          </a:fontRef>
        </p:style>
      </p:cxnSp>
      <p:pic>
        <p:nvPicPr>
          <p:cNvPr id="14" name="Picture 13" descr="Screen capture of legacy NTD Annual forms page showing rural transit form links. The Annual tab is circled." title="Legacy NTD Annual forms page"/>
          <p:cNvPicPr>
            <a:picLocks noChangeAspect="1"/>
          </p:cNvPicPr>
          <p:nvPr/>
        </p:nvPicPr>
        <p:blipFill>
          <a:blip r:embed="rId4"/>
          <a:stretch>
            <a:fillRect/>
          </a:stretch>
        </p:blipFill>
        <p:spPr>
          <a:xfrm>
            <a:off x="4475673" y="1752599"/>
            <a:ext cx="4572000" cy="2940171"/>
          </a:xfrm>
          <a:prstGeom prst="rect">
            <a:avLst/>
          </a:prstGeom>
        </p:spPr>
      </p:pic>
      <p:sp>
        <p:nvSpPr>
          <p:cNvPr id="21" name="Oval 20"/>
          <p:cNvSpPr/>
          <p:nvPr/>
        </p:nvSpPr>
        <p:spPr>
          <a:xfrm>
            <a:off x="1295400" y="1676400"/>
            <a:ext cx="685800" cy="3810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962290" y="1905000"/>
            <a:ext cx="819509" cy="4572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2262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381000" y="457200"/>
            <a:ext cx="82296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Font typeface="Wingdings"/>
              <a:buChar char="q"/>
              <a:defRPr sz="2800">
                <a:solidFill>
                  <a:schemeClr val="tx1"/>
                </a:solidFill>
                <a:latin typeface="+mn-lt"/>
                <a:ea typeface="Geneva" charset="-128"/>
                <a:cs typeface="Geneva" charset="-128"/>
              </a:defRPr>
            </a:lvl1pPr>
            <a:lvl2pPr marL="742950" indent="-285750" algn="l" rtl="0" eaLnBrk="0" fontAlgn="base" hangingPunct="0">
              <a:spcBef>
                <a:spcPct val="20000"/>
              </a:spcBef>
              <a:spcAft>
                <a:spcPct val="0"/>
              </a:spcAft>
              <a:buClr>
                <a:srgbClr val="D37A0B"/>
              </a:buClr>
              <a:buFont typeface="Wingdings"/>
              <a:buChar char="§"/>
              <a:defRPr sz="2400">
                <a:solidFill>
                  <a:schemeClr val="bg2"/>
                </a:solidFill>
                <a:latin typeface="+mn-lt"/>
                <a:ea typeface="Geneva" charset="-128"/>
                <a:cs typeface="Geneva"/>
              </a:defRPr>
            </a:lvl2pPr>
            <a:lvl3pPr marL="1143000" indent="-228600" algn="l" rtl="0" eaLnBrk="0" fontAlgn="base" hangingPunct="0">
              <a:spcBef>
                <a:spcPct val="20000"/>
              </a:spcBef>
              <a:spcAft>
                <a:spcPct val="0"/>
              </a:spcAft>
              <a:buClr>
                <a:schemeClr val="tx1"/>
              </a:buClr>
              <a:buFont typeface="Wingdings"/>
              <a:buChar char="v"/>
              <a:defRPr sz="2000">
                <a:solidFill>
                  <a:srgbClr val="613809"/>
                </a:solidFill>
                <a:latin typeface="+mn-lt"/>
                <a:ea typeface="Geneva" charset="-128"/>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 typeface="Wingdings"/>
              <a:buNone/>
            </a:pPr>
            <a:r>
              <a:rPr lang="en-US" sz="2400" kern="0" dirty="0" smtClean="0"/>
              <a:t>Information is now separated into two categories </a:t>
            </a:r>
          </a:p>
          <a:p>
            <a:pPr lvl="1"/>
            <a:r>
              <a:rPr lang="en-US" kern="0" dirty="0" smtClean="0"/>
              <a:t>Profiles</a:t>
            </a:r>
          </a:p>
          <a:p>
            <a:pPr lvl="1"/>
            <a:r>
              <a:rPr lang="en-US" kern="0" dirty="0" smtClean="0"/>
              <a:t>Report Packages</a:t>
            </a:r>
          </a:p>
          <a:p>
            <a:pPr lvl="1"/>
            <a:endParaRPr lang="en-US" kern="0" dirty="0"/>
          </a:p>
          <a:p>
            <a:pPr lvl="1"/>
            <a:endParaRPr lang="en-US" kern="0" dirty="0"/>
          </a:p>
        </p:txBody>
      </p:sp>
      <p:pic>
        <p:nvPicPr>
          <p:cNvPr id="6" name="Picture 5" descr="Screen capture of NTD 2 records page with arrows pointing to the NTD Report packages and NTD Reporter profile icons." title="NTD 2 Records page"/>
          <p:cNvPicPr>
            <a:picLocks noChangeAspect="1"/>
          </p:cNvPicPr>
          <p:nvPr/>
        </p:nvPicPr>
        <p:blipFill>
          <a:blip r:embed="rId2"/>
          <a:stretch>
            <a:fillRect/>
          </a:stretch>
        </p:blipFill>
        <p:spPr>
          <a:xfrm>
            <a:off x="533401" y="1981200"/>
            <a:ext cx="6781800" cy="3586162"/>
          </a:xfrm>
          <a:prstGeom prst="rect">
            <a:avLst/>
          </a:prstGeom>
        </p:spPr>
      </p:pic>
      <p:cxnSp>
        <p:nvCxnSpPr>
          <p:cNvPr id="8" name="Straight Arrow Connector 7"/>
          <p:cNvCxnSpPr/>
          <p:nvPr/>
        </p:nvCxnSpPr>
        <p:spPr>
          <a:xfrm flipV="1">
            <a:off x="2286000" y="4491239"/>
            <a:ext cx="838200" cy="1569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286000" y="3842573"/>
            <a:ext cx="838200" cy="1569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8842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pPr marL="0" indent="0">
              <a:buNone/>
            </a:pPr>
            <a:endParaRPr lang="en-US" dirty="0" smtClean="0"/>
          </a:p>
          <a:p>
            <a:pPr marL="0" indent="0">
              <a:buNone/>
            </a:pPr>
            <a:r>
              <a:rPr lang="en-US" dirty="0" smtClean="0"/>
              <a:t>Profile is accessed through “My NTD Reporter Profile(s)”</a:t>
            </a:r>
            <a:endParaRPr lang="en-US" dirty="0"/>
          </a:p>
        </p:txBody>
      </p:sp>
      <p:pic>
        <p:nvPicPr>
          <p:cNvPr id="6" name="Picture 5"/>
          <p:cNvPicPr>
            <a:picLocks noChangeAspect="1"/>
          </p:cNvPicPr>
          <p:nvPr/>
        </p:nvPicPr>
        <p:blipFill rotWithShape="1">
          <a:blip r:embed="rId2"/>
          <a:srcRect l="68019" r="24516"/>
          <a:stretch/>
        </p:blipFill>
        <p:spPr>
          <a:xfrm>
            <a:off x="8458199" y="0"/>
            <a:ext cx="685801" cy="3259074"/>
          </a:xfrm>
          <a:prstGeom prst="rect">
            <a:avLst/>
          </a:prstGeom>
        </p:spPr>
      </p:pic>
      <p:pic>
        <p:nvPicPr>
          <p:cNvPr id="2" name="Picture 1" descr="Screen capture of NTD 2 records page with an arrow pointing to the NTD Reporter profile icon." title="NTD 2 records page"/>
          <p:cNvPicPr>
            <a:picLocks noChangeAspect="1"/>
          </p:cNvPicPr>
          <p:nvPr/>
        </p:nvPicPr>
        <p:blipFill rotWithShape="1">
          <a:blip r:embed="rId2"/>
          <a:srcRect r="1059"/>
          <a:stretch/>
        </p:blipFill>
        <p:spPr>
          <a:xfrm>
            <a:off x="0" y="0"/>
            <a:ext cx="9089009" cy="3259074"/>
          </a:xfrm>
          <a:prstGeom prst="rect">
            <a:avLst/>
          </a:prstGeom>
        </p:spPr>
      </p:pic>
      <p:cxnSp>
        <p:nvCxnSpPr>
          <p:cNvPr id="5" name="Straight Arrow Connector 4"/>
          <p:cNvCxnSpPr/>
          <p:nvPr/>
        </p:nvCxnSpPr>
        <p:spPr>
          <a:xfrm flipH="1">
            <a:off x="4660180" y="1600200"/>
            <a:ext cx="978620" cy="212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7009968" y="-1"/>
            <a:ext cx="2134032" cy="276226"/>
            <a:chOff x="7009968" y="-1"/>
            <a:chExt cx="2134032" cy="276226"/>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9968" y="0"/>
              <a:ext cx="9429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4" y="-1"/>
              <a:ext cx="9429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0"/>
              <a:ext cx="9429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0486006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258" y="273050"/>
            <a:ext cx="3008313" cy="1162050"/>
          </a:xfrm>
        </p:spPr>
        <p:txBody>
          <a:bodyPr/>
          <a:lstStyle/>
          <a:p>
            <a:r>
              <a:rPr lang="en-US" dirty="0"/>
              <a:t>My NTD Reporter Profile(s)</a:t>
            </a:r>
          </a:p>
        </p:txBody>
      </p:sp>
      <p:sp>
        <p:nvSpPr>
          <p:cNvPr id="3" name="Text Placeholder 2"/>
          <p:cNvSpPr>
            <a:spLocks noGrp="1"/>
          </p:cNvSpPr>
          <p:nvPr>
            <p:ph type="body" sz="half" idx="2"/>
          </p:nvPr>
        </p:nvSpPr>
        <p:spPr>
          <a:xfrm>
            <a:off x="457201" y="1435100"/>
            <a:ext cx="2285999" cy="4691063"/>
          </a:xfrm>
        </p:spPr>
        <p:txBody>
          <a:bodyPr/>
          <a:lstStyle/>
          <a:p>
            <a:r>
              <a:rPr lang="en-US" sz="1800" dirty="0"/>
              <a:t>All NTD Reporters now have a unique </a:t>
            </a:r>
            <a:r>
              <a:rPr lang="en-US" sz="1800" dirty="0" smtClean="0"/>
              <a:t>profile</a:t>
            </a:r>
          </a:p>
          <a:p>
            <a:endParaRPr lang="en-US" sz="1800" dirty="0"/>
          </a:p>
          <a:p>
            <a:r>
              <a:rPr lang="en-US" sz="1800" dirty="0" smtClean="0"/>
              <a:t>Main page of profile is a “Summary”</a:t>
            </a:r>
          </a:p>
          <a:p>
            <a:endParaRPr lang="en-US" sz="1800" dirty="0"/>
          </a:p>
          <a:p>
            <a:r>
              <a:rPr lang="en-US" sz="1800" dirty="0" smtClean="0"/>
              <a:t>Links to editable profile info on left hand side</a:t>
            </a:r>
            <a:endParaRPr lang="en-US" sz="1800" dirty="0"/>
          </a:p>
          <a:p>
            <a:endParaRPr lang="en-US" dirty="0"/>
          </a:p>
        </p:txBody>
      </p:sp>
      <p:pic>
        <p:nvPicPr>
          <p:cNvPr id="1029" name="Picture 5" descr="Screen capture of NTD 2 profile for &quot;Nwe Reporter&quot; 10005 showing basic information, active modes (Bus and Demand Response) and agency user information." title="Exaple of NTD 2 profile"/>
          <p:cNvPicPr>
            <a:picLocks noChangeAspect="1" noChangeArrowheads="1"/>
          </p:cNvPicPr>
          <p:nvPr/>
        </p:nvPicPr>
        <p:blipFill rotWithShape="1">
          <a:blip r:embed="rId3">
            <a:extLst>
              <a:ext uri="{28A0092B-C50C-407E-A947-70E740481C1C}">
                <a14:useLocalDpi xmlns:a14="http://schemas.microsoft.com/office/drawing/2010/main" val="0"/>
              </a:ext>
            </a:extLst>
          </a:blip>
          <a:srcRect l="1085" r="2701"/>
          <a:stretch/>
        </p:blipFill>
        <p:spPr bwMode="auto">
          <a:xfrm>
            <a:off x="2747513" y="273049"/>
            <a:ext cx="6234561" cy="5289551"/>
          </a:xfrm>
          <a:prstGeom prst="rect">
            <a:avLst/>
          </a:prstGeom>
          <a:noFill/>
          <a:ln w="9525">
            <a:solidFill>
              <a:schemeClr val="bg2">
                <a:alpha val="33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331957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Links</a:t>
            </a:r>
            <a:endParaRPr lang="en-US" dirty="0"/>
          </a:p>
        </p:txBody>
      </p:sp>
      <p:sp>
        <p:nvSpPr>
          <p:cNvPr id="8" name="Content Placeholder 7"/>
          <p:cNvSpPr>
            <a:spLocks noGrp="1"/>
          </p:cNvSpPr>
          <p:nvPr>
            <p:ph sz="half" idx="1"/>
          </p:nvPr>
        </p:nvSpPr>
        <p:spPr>
          <a:xfrm>
            <a:off x="76200" y="1219200"/>
            <a:ext cx="3886200" cy="3276600"/>
          </a:xfrm>
        </p:spPr>
        <p:txBody>
          <a:bodyPr/>
          <a:lstStyle/>
          <a:p>
            <a:r>
              <a:rPr lang="en-US" dirty="0" smtClean="0"/>
              <a:t>Information accessed via profile</a:t>
            </a:r>
          </a:p>
          <a:p>
            <a:pPr lvl="1"/>
            <a:r>
              <a:rPr lang="en-US" dirty="0" smtClean="0"/>
              <a:t>Profile forms</a:t>
            </a:r>
          </a:p>
          <a:p>
            <a:pPr lvl="1"/>
            <a:r>
              <a:rPr lang="en-US" dirty="0" smtClean="0"/>
              <a:t>Form Library (printable version of previous reports)</a:t>
            </a:r>
          </a:p>
          <a:p>
            <a:pPr lvl="1"/>
            <a:r>
              <a:rPr lang="en-US" dirty="0" smtClean="0"/>
              <a:t>E-File Library (previous closeout letters and reporter requests)</a:t>
            </a:r>
          </a:p>
          <a:p>
            <a:pPr lvl="1"/>
            <a:endParaRPr lang="en-US" dirty="0"/>
          </a:p>
          <a:p>
            <a:pPr marL="0" indent="0">
              <a:buNone/>
            </a:pPr>
            <a:endParaRPr lang="en-US" dirty="0"/>
          </a:p>
        </p:txBody>
      </p:sp>
      <p:pic>
        <p:nvPicPr>
          <p:cNvPr id="11" name="Picture 5" descr="Screen capture of NTD 2 profile form (as on previous page) indicating the links in upper right. They are News, Related actions, E-File library, Form library, and MR Historical Report." title="NTD 2 Profile links"/>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1084" r="1697"/>
          <a:stretch/>
        </p:blipFill>
        <p:spPr bwMode="auto">
          <a:xfrm>
            <a:off x="4191000" y="1684055"/>
            <a:ext cx="4426527" cy="3950248"/>
          </a:xfrm>
          <a:prstGeom prst="rect">
            <a:avLst/>
          </a:prstGeom>
          <a:noFill/>
          <a:ln w="9525">
            <a:solidFill>
              <a:schemeClr val="bg2">
                <a:alpha val="28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4150601" y="1882894"/>
            <a:ext cx="865909" cy="7478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20325892">
            <a:off x="5182686" y="1328132"/>
            <a:ext cx="1185454" cy="916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4199" y="743554"/>
            <a:ext cx="2557002" cy="24568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056501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capture of NTD 2 Records page for Mankato Transit showing icons for view and manage Basic information, Reporter modes, and Reporter users. Directs users to click &quot;related actions&quot; link and click a form to edit it." title="NTD Records page for Mankato Tranist System"/>
          <p:cNvPicPr>
            <a:picLocks noChangeAspect="1"/>
          </p:cNvPicPr>
          <p:nvPr/>
        </p:nvPicPr>
        <p:blipFill>
          <a:blip r:embed="rId3"/>
          <a:stretch>
            <a:fillRect/>
          </a:stretch>
        </p:blipFill>
        <p:spPr>
          <a:xfrm>
            <a:off x="457200" y="2906705"/>
            <a:ext cx="8229600" cy="2088312"/>
          </a:xfrm>
          <a:prstGeom prst="rect">
            <a:avLst/>
          </a:prstGeom>
          <a:ln>
            <a:solidFill>
              <a:schemeClr val="bg2">
                <a:alpha val="34000"/>
              </a:schemeClr>
            </a:solidFill>
          </a:ln>
        </p:spPr>
      </p:pic>
      <p:sp>
        <p:nvSpPr>
          <p:cNvPr id="2" name="Title 1"/>
          <p:cNvSpPr>
            <a:spLocks noGrp="1"/>
          </p:cNvSpPr>
          <p:nvPr>
            <p:ph type="title"/>
          </p:nvPr>
        </p:nvSpPr>
        <p:spPr/>
        <p:txBody>
          <a:bodyPr/>
          <a:lstStyle/>
          <a:p>
            <a:r>
              <a:rPr lang="en-US" dirty="0" smtClean="0"/>
              <a:t>Profile Forms</a:t>
            </a:r>
            <a:endParaRPr lang="en-US" dirty="0"/>
          </a:p>
        </p:txBody>
      </p:sp>
      <p:sp>
        <p:nvSpPr>
          <p:cNvPr id="3" name="Content Placeholder 2"/>
          <p:cNvSpPr>
            <a:spLocks noGrp="1"/>
          </p:cNvSpPr>
          <p:nvPr>
            <p:ph idx="1"/>
          </p:nvPr>
        </p:nvSpPr>
        <p:spPr/>
        <p:txBody>
          <a:bodyPr/>
          <a:lstStyle/>
          <a:p>
            <a:r>
              <a:rPr lang="en-US" dirty="0" smtClean="0"/>
              <a:t>Make sure all profile forms are up to date before beginning annual report</a:t>
            </a:r>
          </a:p>
          <a:p>
            <a:pPr marL="0" indent="0">
              <a:buNone/>
            </a:pPr>
            <a:endParaRPr lang="en-US" dirty="0"/>
          </a:p>
        </p:txBody>
      </p:sp>
      <p:sp>
        <p:nvSpPr>
          <p:cNvPr id="7" name="Rounded Rectangular Callout 6"/>
          <p:cNvSpPr/>
          <p:nvPr/>
        </p:nvSpPr>
        <p:spPr>
          <a:xfrm rot="10800000" flipV="1">
            <a:off x="6191044" y="3689941"/>
            <a:ext cx="1863066" cy="521841"/>
          </a:xfrm>
          <a:prstGeom prst="wedgeRoundRectCallout">
            <a:avLst>
              <a:gd name="adj1" fmla="val 144003"/>
              <a:gd name="adj2" fmla="val 40037"/>
              <a:gd name="adj3" fmla="val 16667"/>
            </a:avLst>
          </a:prstGeom>
          <a:solidFill>
            <a:srgbClr val="FFFF99"/>
          </a:solidFill>
          <a:ln>
            <a:solidFill>
              <a:srgbClr val="3232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solidFill>
                  <a:schemeClr val="tx1"/>
                </a:solidFill>
                <a:latin typeface="Helvetica" pitchFamily="34" charset="0"/>
              </a:rPr>
              <a:t>…click a form </a:t>
            </a:r>
            <a:r>
              <a:rPr lang="en-US" sz="1600" i="1" dirty="0" smtClean="0">
                <a:solidFill>
                  <a:schemeClr val="tx1"/>
                </a:solidFill>
                <a:latin typeface="Helvetica" pitchFamily="34" charset="0"/>
              </a:rPr>
              <a:t>to edit</a:t>
            </a:r>
            <a:endParaRPr lang="en-US" sz="1600" i="1" dirty="0">
              <a:solidFill>
                <a:schemeClr val="tx1"/>
              </a:solidFill>
              <a:latin typeface="Helvetica" pitchFamily="34" charset="0"/>
            </a:endParaRPr>
          </a:p>
        </p:txBody>
      </p:sp>
      <p:sp>
        <p:nvSpPr>
          <p:cNvPr id="8" name="Rounded Rectangular Callout 7"/>
          <p:cNvSpPr/>
          <p:nvPr/>
        </p:nvSpPr>
        <p:spPr>
          <a:xfrm rot="10800000" flipV="1">
            <a:off x="1180316" y="4995017"/>
            <a:ext cx="3012993" cy="521841"/>
          </a:xfrm>
          <a:prstGeom prst="wedgeRoundRectCallout">
            <a:avLst>
              <a:gd name="adj1" fmla="val 40941"/>
              <a:gd name="adj2" fmla="val -213068"/>
              <a:gd name="adj3" fmla="val 16667"/>
            </a:avLst>
          </a:prstGeom>
          <a:solidFill>
            <a:srgbClr val="FFFF99"/>
          </a:solidFill>
          <a:ln>
            <a:solidFill>
              <a:srgbClr val="3232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latin typeface="Helvetica" pitchFamily="34" charset="0"/>
              </a:rPr>
              <a:t>From Related Actions…</a:t>
            </a:r>
            <a:endParaRPr lang="en-US" i="1" dirty="0">
              <a:solidFill>
                <a:schemeClr val="tx1"/>
              </a:solidFill>
              <a:latin typeface="Helvetica" pitchFamily="34" charset="0"/>
            </a:endParaRPr>
          </a:p>
        </p:txBody>
      </p:sp>
    </p:spTree>
    <p:extLst>
      <p:ext uri="{BB962C8B-B14F-4D97-AF65-F5344CB8AC3E}">
        <p14:creationId xmlns:p14="http://schemas.microsoft.com/office/powerpoint/2010/main" val="12446481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pPr marL="0" indent="0">
              <a:buNone/>
            </a:pPr>
            <a:r>
              <a:rPr lang="en-US" dirty="0" smtClean="0"/>
              <a:t>Annual and monthly reporting forms are accessed through “NTD Report Packages”</a:t>
            </a:r>
            <a:endParaRPr lang="en-US" dirty="0"/>
          </a:p>
        </p:txBody>
      </p:sp>
      <p:pic>
        <p:nvPicPr>
          <p:cNvPr id="6" name="Picture 5"/>
          <p:cNvPicPr>
            <a:picLocks noChangeAspect="1"/>
          </p:cNvPicPr>
          <p:nvPr/>
        </p:nvPicPr>
        <p:blipFill rotWithShape="1">
          <a:blip r:embed="rId2"/>
          <a:srcRect l="68019" r="24516"/>
          <a:stretch/>
        </p:blipFill>
        <p:spPr>
          <a:xfrm>
            <a:off x="8458199" y="0"/>
            <a:ext cx="685801" cy="3259074"/>
          </a:xfrm>
          <a:prstGeom prst="rect">
            <a:avLst/>
          </a:prstGeom>
        </p:spPr>
      </p:pic>
      <p:pic>
        <p:nvPicPr>
          <p:cNvPr id="2" name="Picture 1" descr="Screen capture of NTD 2 Records page with an arrow pointing to the NTD Report Packages icon." title="NTD 2 Records page"/>
          <p:cNvPicPr>
            <a:picLocks noChangeAspect="1"/>
          </p:cNvPicPr>
          <p:nvPr/>
        </p:nvPicPr>
        <p:blipFill rotWithShape="1">
          <a:blip r:embed="rId2"/>
          <a:srcRect r="1059"/>
          <a:stretch/>
        </p:blipFill>
        <p:spPr>
          <a:xfrm>
            <a:off x="0" y="0"/>
            <a:ext cx="9089009" cy="3259074"/>
          </a:xfrm>
          <a:prstGeom prst="rect">
            <a:avLst/>
          </a:prstGeom>
        </p:spPr>
      </p:pic>
      <p:cxnSp>
        <p:nvCxnSpPr>
          <p:cNvPr id="5" name="Straight Arrow Connector 4"/>
          <p:cNvCxnSpPr/>
          <p:nvPr/>
        </p:nvCxnSpPr>
        <p:spPr>
          <a:xfrm flipH="1">
            <a:off x="4373852" y="2096655"/>
            <a:ext cx="962456" cy="9467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7009968" y="-1"/>
            <a:ext cx="2134032" cy="276226"/>
            <a:chOff x="7009968" y="-1"/>
            <a:chExt cx="2134032" cy="276226"/>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9968" y="0"/>
              <a:ext cx="9429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4" y="-1"/>
              <a:ext cx="9429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0"/>
              <a:ext cx="9429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1255856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Report Package</a:t>
            </a:r>
            <a:endParaRPr lang="en-US" sz="2400" dirty="0"/>
          </a:p>
        </p:txBody>
      </p:sp>
      <p:sp>
        <p:nvSpPr>
          <p:cNvPr id="5" name="Text Placeholder 4"/>
          <p:cNvSpPr>
            <a:spLocks noGrp="1"/>
          </p:cNvSpPr>
          <p:nvPr>
            <p:ph type="body" sz="half" idx="2"/>
          </p:nvPr>
        </p:nvSpPr>
        <p:spPr/>
        <p:txBody>
          <a:bodyPr/>
          <a:lstStyle/>
          <a:p>
            <a:r>
              <a:rPr lang="en-US" sz="1800" dirty="0"/>
              <a:t>A “Report Package” contains all the forms required for annual </a:t>
            </a:r>
            <a:r>
              <a:rPr lang="en-US" sz="1800" dirty="0" smtClean="0"/>
              <a:t>reporting</a:t>
            </a:r>
          </a:p>
          <a:p>
            <a:endParaRPr lang="en-US" sz="1800" dirty="0"/>
          </a:p>
          <a:p>
            <a:r>
              <a:rPr lang="en-US" sz="1800" dirty="0" smtClean="0"/>
              <a:t>The Report Year will be indicated before the name of the agency</a:t>
            </a:r>
          </a:p>
          <a:p>
            <a:endParaRPr lang="en-US" sz="1800" dirty="0"/>
          </a:p>
          <a:p>
            <a:r>
              <a:rPr lang="en-US" sz="1800" dirty="0" smtClean="0"/>
              <a:t>Once you complete report year kickoff, the report for the given report year will be available</a:t>
            </a:r>
            <a:endParaRPr lang="en-US" sz="1800" dirty="0"/>
          </a:p>
          <a:p>
            <a:endParaRPr lang="en-US" dirty="0"/>
          </a:p>
        </p:txBody>
      </p:sp>
      <p:pic>
        <p:nvPicPr>
          <p:cNvPr id="3074" name="Picture 2" descr="Screen capture of NTD 2 Records page for &quot;New Reporter&quot; showing the 2014 reporting icon." title="NTD 2 Records page showing new reporter ic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1049357"/>
            <a:ext cx="5111750" cy="4300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54254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Title 1"/>
          <p:cNvSpPr>
            <a:spLocks noGrp="1"/>
          </p:cNvSpPr>
          <p:nvPr>
            <p:ph type="title"/>
          </p:nvPr>
        </p:nvSpPr>
        <p:spPr/>
        <p:txBody>
          <a:bodyPr/>
          <a:lstStyle/>
          <a:p>
            <a:r>
              <a:rPr lang="en-US" dirty="0" smtClean="0"/>
              <a:t>Report Year “Kickoff”</a:t>
            </a:r>
          </a:p>
        </p:txBody>
      </p:sp>
      <p:sp>
        <p:nvSpPr>
          <p:cNvPr id="328706" name="Content Placeholder 2"/>
          <p:cNvSpPr>
            <a:spLocks noGrp="1"/>
          </p:cNvSpPr>
          <p:nvPr>
            <p:ph idx="1"/>
          </p:nvPr>
        </p:nvSpPr>
        <p:spPr>
          <a:xfrm>
            <a:off x="381000" y="990600"/>
            <a:ext cx="8229600" cy="4495799"/>
          </a:xfrm>
        </p:spPr>
        <p:txBody>
          <a:bodyPr/>
          <a:lstStyle/>
          <a:p>
            <a:pPr marL="0" indent="0">
              <a:spcBef>
                <a:spcPts val="600"/>
              </a:spcBef>
              <a:buNone/>
            </a:pPr>
            <a:r>
              <a:rPr lang="en-US" dirty="0" smtClean="0"/>
              <a:t>Generates the report package and all necessary forms for the current report year.</a:t>
            </a:r>
          </a:p>
          <a:p>
            <a:pPr marL="0" indent="0">
              <a:spcBef>
                <a:spcPts val="600"/>
              </a:spcBef>
              <a:buNone/>
            </a:pPr>
            <a:endParaRPr lang="en-US" dirty="0" smtClean="0"/>
          </a:p>
          <a:p>
            <a:pPr marL="0" indent="0">
              <a:spcBef>
                <a:spcPts val="600"/>
              </a:spcBef>
              <a:buNone/>
            </a:pPr>
            <a:r>
              <a:rPr lang="en-US" dirty="0" smtClean="0"/>
              <a:t>Confirm info at the beginning of each report year:</a:t>
            </a:r>
          </a:p>
          <a:p>
            <a:pPr lvl="1">
              <a:spcBef>
                <a:spcPts val="600"/>
              </a:spcBef>
            </a:pPr>
            <a:r>
              <a:rPr lang="en-US" dirty="0" smtClean="0"/>
              <a:t>Agency contacts or “Users”</a:t>
            </a:r>
          </a:p>
          <a:p>
            <a:pPr lvl="1">
              <a:spcBef>
                <a:spcPts val="600"/>
              </a:spcBef>
            </a:pPr>
            <a:r>
              <a:rPr lang="en-US" dirty="0" smtClean="0"/>
              <a:t>Modes operated during given report year</a:t>
            </a:r>
          </a:p>
          <a:p>
            <a:pPr marL="1371600" lvl="3" indent="0">
              <a:spcBef>
                <a:spcPts val="600"/>
              </a:spcBef>
              <a:buNone/>
            </a:pPr>
            <a:r>
              <a:rPr lang="en-US" sz="1600" dirty="0" smtClean="0"/>
              <a:t>Note</a:t>
            </a:r>
            <a:r>
              <a:rPr lang="en-US" sz="1600" dirty="0"/>
              <a:t>: </a:t>
            </a:r>
            <a:r>
              <a:rPr lang="en-US" sz="1600" dirty="0" smtClean="0"/>
              <a:t>adding an end date indicates that service has been terminated and will not be included in the follow year’s report</a:t>
            </a:r>
          </a:p>
          <a:p>
            <a:pPr lvl="1">
              <a:spcBef>
                <a:spcPts val="600"/>
              </a:spcBef>
            </a:pPr>
            <a:r>
              <a:rPr lang="en-US" dirty="0" smtClean="0"/>
              <a:t>Reporter type (e.g., small systems waiver)</a:t>
            </a:r>
          </a:p>
          <a:p>
            <a:pPr marL="1371600" lvl="3" indent="0">
              <a:spcBef>
                <a:spcPts val="600"/>
              </a:spcBef>
              <a:buNone/>
            </a:pPr>
            <a:r>
              <a:rPr lang="en-US" sz="1600" dirty="0"/>
              <a:t>Note: all information edited at kickoff can be edited again later through the Profile, with the exception of </a:t>
            </a:r>
            <a:r>
              <a:rPr lang="en-US" sz="1600" b="1" dirty="0"/>
              <a:t>Reporter </a:t>
            </a:r>
            <a:r>
              <a:rPr lang="en-US" sz="1600" b="1" dirty="0" smtClean="0"/>
              <a:t>Type.</a:t>
            </a:r>
          </a:p>
          <a:p>
            <a:pPr marL="1371600" lvl="3" indent="0">
              <a:spcBef>
                <a:spcPts val="600"/>
              </a:spcBef>
              <a:buNone/>
            </a:pPr>
            <a:endParaRPr lang="en-US" sz="1600" b="1" dirty="0"/>
          </a:p>
          <a:p>
            <a:pPr marL="1371600" lvl="3" indent="0">
              <a:spcBef>
                <a:spcPts val="600"/>
              </a:spcBef>
              <a:buNone/>
            </a:pPr>
            <a:endParaRPr lang="en-US" sz="1600" b="1" dirty="0"/>
          </a:p>
        </p:txBody>
      </p:sp>
    </p:spTree>
    <p:extLst>
      <p:ext uri="{BB962C8B-B14F-4D97-AF65-F5344CB8AC3E}">
        <p14:creationId xmlns:p14="http://schemas.microsoft.com/office/powerpoint/2010/main" val="3739686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Data Collected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i="1" dirty="0"/>
              <a:t>§5311(b)(4) – Data Collection</a:t>
            </a:r>
          </a:p>
          <a:p>
            <a:pPr marL="0" indent="0">
              <a:buNone/>
            </a:pPr>
            <a:endParaRPr lang="en-US" sz="1200" i="1" dirty="0"/>
          </a:p>
          <a:p>
            <a:pPr marL="0" indent="0">
              <a:buNone/>
            </a:pPr>
            <a:r>
              <a:rPr lang="en-US" dirty="0" smtClean="0"/>
              <a:t>“each recipient shall submit an annual report . . . on capital investment, operations, and service provided with funds received under this section, including –  ”</a:t>
            </a:r>
          </a:p>
          <a:p>
            <a:pPr marL="0" indent="0">
              <a:buNone/>
            </a:pPr>
            <a:endParaRPr lang="en-US" dirty="0" smtClean="0"/>
          </a:p>
          <a:p>
            <a:pPr marL="0" indent="0">
              <a:buNone/>
            </a:pPr>
            <a:endParaRPr lang="en-US" dirty="0"/>
          </a:p>
          <a:p>
            <a:pPr marL="0" indent="0" algn="ctr">
              <a:buNone/>
            </a:pPr>
            <a:endParaRPr lang="en-US" sz="1700" i="1" dirty="0" smtClean="0"/>
          </a:p>
          <a:p>
            <a:pPr marL="0" indent="0" algn="ctr">
              <a:buNone/>
            </a:pPr>
            <a:endParaRPr lang="en-US" sz="1700" i="1" dirty="0"/>
          </a:p>
          <a:p>
            <a:pPr marL="0" indent="0" algn="ctr">
              <a:buNone/>
            </a:pPr>
            <a:endParaRPr lang="en-US" sz="1700" i="1" dirty="0" smtClean="0"/>
          </a:p>
          <a:p>
            <a:pPr marL="0" indent="0" algn="ctr">
              <a:buNone/>
            </a:pPr>
            <a:r>
              <a:rPr lang="en-US" sz="1700" i="1" dirty="0" smtClean="0"/>
              <a:t>(</a:t>
            </a:r>
            <a:r>
              <a:rPr lang="en-US" sz="1700" i="1" dirty="0"/>
              <a:t>Chapter 53 of title 49, as amended by MAP-21)</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t>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009501542"/>
              </p:ext>
            </p:extLst>
          </p:nvPr>
        </p:nvGraphicFramePr>
        <p:xfrm>
          <a:off x="228600" y="3429001"/>
          <a:ext cx="8610600" cy="1640838"/>
        </p:xfrm>
        <a:graphic>
          <a:graphicData uri="http://schemas.openxmlformats.org/drawingml/2006/table">
            <a:tbl>
              <a:tblPr>
                <a:tableStyleId>{2D5ABB26-0587-4C30-8999-92F81FD0307C}</a:tableStyleId>
              </a:tblPr>
              <a:tblGrid>
                <a:gridCol w="3505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761999">
                <a:tc>
                  <a:txBody>
                    <a:bodyPr/>
                    <a:lstStyle/>
                    <a:p>
                      <a:pPr algn="ctr"/>
                      <a:r>
                        <a:rPr lang="en-US" sz="1800" dirty="0" smtClean="0"/>
                        <a:t>Total annual operating costs</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Vehicle</a:t>
                      </a:r>
                      <a:r>
                        <a:rPr lang="en-US" sz="1800" baseline="0" dirty="0" smtClean="0"/>
                        <a:t> revenue miles</a:t>
                      </a:r>
                      <a:endParaRPr lang="en-US" sz="1800" dirty="0" smtClean="0"/>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Fleet size</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19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Sources of revenue</a:t>
                      </a:r>
                    </a:p>
                  </a:txBody>
                  <a:tcPr anchor="ctr">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Ridership</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Fleet type</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36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Total annual capital costs</a:t>
                      </a:r>
                    </a:p>
                  </a:txBody>
                  <a:tcPr anchor="ctr">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Related facilities</a:t>
                      </a:r>
                      <a:endParaRPr lang="en-US" sz="2000" dirty="0" smtClean="0"/>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511817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How to Complete Report Kickoff</a:t>
            </a:r>
            <a:endParaRPr lang="en-US" dirty="0"/>
          </a:p>
        </p:txBody>
      </p:sp>
      <p:sp>
        <p:nvSpPr>
          <p:cNvPr id="3" name="Content Placeholder 2"/>
          <p:cNvSpPr>
            <a:spLocks noGrp="1"/>
          </p:cNvSpPr>
          <p:nvPr>
            <p:ph idx="1"/>
          </p:nvPr>
        </p:nvSpPr>
        <p:spPr>
          <a:xfrm>
            <a:off x="381000" y="823913"/>
            <a:ext cx="8382000" cy="4662487"/>
          </a:xfrm>
        </p:spPr>
        <p:txBody>
          <a:bodyPr/>
          <a:lstStyle/>
          <a:p>
            <a:pPr marL="0" indent="0">
              <a:buNone/>
            </a:pPr>
            <a:r>
              <a:rPr lang="en-US" dirty="0" smtClean="0"/>
              <a:t>	</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t>All new user accounts begin as Viewers</a:t>
            </a:r>
            <a:endParaRPr lang="en-US" dirty="0"/>
          </a:p>
          <a:p>
            <a:pPr lvl="1" indent="-342900"/>
            <a:r>
              <a:rPr lang="en-US" dirty="0" smtClean="0">
                <a:solidFill>
                  <a:schemeClr val="bg2"/>
                </a:solidFill>
              </a:rPr>
              <a:t>Note: User Managers </a:t>
            </a:r>
            <a:r>
              <a:rPr lang="en-US" dirty="0" smtClean="0"/>
              <a:t>also fulfill </a:t>
            </a:r>
            <a:r>
              <a:rPr lang="en-US" dirty="0" smtClean="0">
                <a:solidFill>
                  <a:schemeClr val="bg2"/>
                </a:solidFill>
              </a:rPr>
              <a:t>an NTD role.</a:t>
            </a:r>
          </a:p>
          <a:p>
            <a:pPr marL="0" indent="0">
              <a:buNone/>
            </a:pPr>
            <a:r>
              <a:rPr lang="en-US" dirty="0" smtClean="0"/>
              <a:t>  </a:t>
            </a:r>
            <a:endParaRPr lang="en-US" dirty="0"/>
          </a:p>
        </p:txBody>
      </p:sp>
      <p:pic>
        <p:nvPicPr>
          <p:cNvPr id="9" name="Picture 8" descr="Screen capture of NTD 2 report kickoff summary showing active modes and reporter users sections of kickoff page. Balloon points out that it is like the legacy system with users having designated roles and permissions." title="NTD 2 Report kickoff items"/>
          <p:cNvPicPr>
            <a:picLocks noChangeAspect="1"/>
          </p:cNvPicPr>
          <p:nvPr/>
        </p:nvPicPr>
        <p:blipFill>
          <a:blip r:embed="rId2"/>
          <a:stretch>
            <a:fillRect/>
          </a:stretch>
        </p:blipFill>
        <p:spPr>
          <a:xfrm>
            <a:off x="1402556" y="1066800"/>
            <a:ext cx="6491288" cy="2952424"/>
          </a:xfrm>
          <a:prstGeom prst="rect">
            <a:avLst/>
          </a:prstGeom>
        </p:spPr>
      </p:pic>
      <p:sp>
        <p:nvSpPr>
          <p:cNvPr id="11" name="Rounded Rectangular Callout 10"/>
          <p:cNvSpPr/>
          <p:nvPr/>
        </p:nvSpPr>
        <p:spPr>
          <a:xfrm>
            <a:off x="4114800" y="1066800"/>
            <a:ext cx="2564264" cy="1082045"/>
          </a:xfrm>
          <a:prstGeom prst="wedgeRoundRectCallout">
            <a:avLst>
              <a:gd name="adj1" fmla="val -45439"/>
              <a:gd name="adj2" fmla="val 95318"/>
              <a:gd name="adj3" fmla="val 16667"/>
            </a:avLst>
          </a:prstGeom>
          <a:solidFill>
            <a:srgbClr val="FFFF99"/>
          </a:solidFill>
          <a:ln>
            <a:solidFill>
              <a:srgbClr val="3232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Like the Legacy system, users </a:t>
            </a:r>
            <a:r>
              <a:rPr lang="en-US" dirty="0">
                <a:solidFill>
                  <a:schemeClr val="tx1"/>
                </a:solidFill>
              </a:rPr>
              <a:t>are designated roles with varying </a:t>
            </a:r>
            <a:r>
              <a:rPr lang="en-US" dirty="0" smtClean="0">
                <a:solidFill>
                  <a:schemeClr val="tx1"/>
                </a:solidFill>
              </a:rPr>
              <a:t>permissions</a:t>
            </a:r>
            <a:endParaRPr lang="en-US" dirty="0">
              <a:solidFill>
                <a:schemeClr val="tx1"/>
              </a:solidFill>
              <a:latin typeface="Helvetica" pitchFamily="34" charset="0"/>
            </a:endParaRPr>
          </a:p>
        </p:txBody>
      </p:sp>
    </p:spTree>
    <p:extLst>
      <p:ext uri="{BB962C8B-B14F-4D97-AF65-F5344CB8AC3E}">
        <p14:creationId xmlns:p14="http://schemas.microsoft.com/office/powerpoint/2010/main" val="20168412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to Complete Report Kickoff</a:t>
            </a:r>
            <a:endParaRPr lang="en-US" sz="3600" dirty="0"/>
          </a:p>
        </p:txBody>
      </p:sp>
      <p:grpSp>
        <p:nvGrpSpPr>
          <p:cNvPr id="10" name="Group 9" descr="Screen capture of the NTD 2 Records page for Mankata Transit System, view and manage reporter users form (P-30). Balloon shows how to click on edit role to edit role." title="NTD 2 Records page"/>
          <p:cNvGrpSpPr/>
          <p:nvPr/>
        </p:nvGrpSpPr>
        <p:grpSpPr>
          <a:xfrm>
            <a:off x="457200" y="1743376"/>
            <a:ext cx="8229600" cy="2225022"/>
            <a:chOff x="457200" y="1743376"/>
            <a:chExt cx="8229600" cy="2225022"/>
          </a:xfrm>
        </p:grpSpPr>
        <p:grpSp>
          <p:nvGrpSpPr>
            <p:cNvPr id="4" name="Group 3"/>
            <p:cNvGrpSpPr/>
            <p:nvPr/>
          </p:nvGrpSpPr>
          <p:grpSpPr>
            <a:xfrm>
              <a:off x="457200" y="1743376"/>
              <a:ext cx="8229600" cy="2225022"/>
              <a:chOff x="160087" y="1743376"/>
              <a:chExt cx="8229600" cy="2225022"/>
            </a:xfrm>
          </p:grpSpPr>
          <p:pic>
            <p:nvPicPr>
              <p:cNvPr id="7" name="Picture 6"/>
              <p:cNvPicPr>
                <a:picLocks noChangeAspect="1"/>
              </p:cNvPicPr>
              <p:nvPr/>
            </p:nvPicPr>
            <p:blipFill>
              <a:blip r:embed="rId2"/>
              <a:stretch>
                <a:fillRect/>
              </a:stretch>
            </p:blipFill>
            <p:spPr>
              <a:xfrm>
                <a:off x="228600" y="2066087"/>
                <a:ext cx="8161087" cy="1902311"/>
              </a:xfrm>
              <a:prstGeom prst="rect">
                <a:avLst/>
              </a:prstGeom>
              <a:ln>
                <a:solidFill>
                  <a:schemeClr val="bg2">
                    <a:alpha val="48000"/>
                  </a:schemeClr>
                </a:solidFill>
              </a:ln>
            </p:spPr>
          </p:pic>
          <p:pic>
            <p:nvPicPr>
              <p:cNvPr id="3" name="Picture 2"/>
              <p:cNvPicPr>
                <a:picLocks noChangeAspect="1"/>
              </p:cNvPicPr>
              <p:nvPr/>
            </p:nvPicPr>
            <p:blipFill rotWithShape="1">
              <a:blip r:embed="rId3"/>
              <a:srcRect r="620"/>
              <a:stretch/>
            </p:blipFill>
            <p:spPr>
              <a:xfrm>
                <a:off x="160087" y="1743376"/>
                <a:ext cx="8178570" cy="1622642"/>
              </a:xfrm>
              <a:prstGeom prst="rect">
                <a:avLst/>
              </a:prstGeom>
              <a:ln>
                <a:solidFill>
                  <a:schemeClr val="bg2">
                    <a:alpha val="48000"/>
                  </a:schemeClr>
                </a:solidFill>
              </a:ln>
            </p:spPr>
          </p:pic>
        </p:grpSp>
        <p:sp>
          <p:nvSpPr>
            <p:cNvPr id="6" name="Rectangle 5"/>
            <p:cNvSpPr/>
            <p:nvPr/>
          </p:nvSpPr>
          <p:spPr>
            <a:xfrm>
              <a:off x="462091" y="1743376"/>
              <a:ext cx="8178570" cy="2225022"/>
            </a:xfrm>
            <a:prstGeom prst="rect">
              <a:avLst/>
            </a:prstGeom>
            <a:noFill/>
            <a:ln w="3175">
              <a:solidFill>
                <a:schemeClr val="bg2">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grpSp>
      <p:sp>
        <p:nvSpPr>
          <p:cNvPr id="5" name="Rounded Rectangular Callout 4"/>
          <p:cNvSpPr/>
          <p:nvPr/>
        </p:nvSpPr>
        <p:spPr>
          <a:xfrm>
            <a:off x="4724400" y="4419600"/>
            <a:ext cx="2564264" cy="1082045"/>
          </a:xfrm>
          <a:prstGeom prst="wedgeRoundRectCallout">
            <a:avLst>
              <a:gd name="adj1" fmla="val -610"/>
              <a:gd name="adj2" fmla="val -93816"/>
              <a:gd name="adj3" fmla="val 16667"/>
            </a:avLst>
          </a:prstGeom>
          <a:solidFill>
            <a:srgbClr val="FFFF99"/>
          </a:solidFill>
          <a:ln>
            <a:solidFill>
              <a:srgbClr val="3232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Helvetica" pitchFamily="34" charset="0"/>
              </a:rPr>
              <a:t>Click </a:t>
            </a:r>
            <a:r>
              <a:rPr lang="en-US" dirty="0" smtClean="0">
                <a:solidFill>
                  <a:schemeClr val="tx1"/>
                </a:solidFill>
                <a:latin typeface="Helvetica" pitchFamily="34" charset="0"/>
              </a:rPr>
              <a:t>to </a:t>
            </a:r>
            <a:r>
              <a:rPr lang="en-US" i="1" dirty="0" smtClean="0">
                <a:solidFill>
                  <a:schemeClr val="tx1"/>
                </a:solidFill>
                <a:latin typeface="Helvetica" pitchFamily="34" charset="0"/>
              </a:rPr>
              <a:t>Edit Role </a:t>
            </a:r>
            <a:r>
              <a:rPr lang="en-US" dirty="0" smtClean="0">
                <a:solidFill>
                  <a:schemeClr val="tx1"/>
                </a:solidFill>
                <a:latin typeface="Helvetica" pitchFamily="34" charset="0"/>
              </a:rPr>
              <a:t>to CEO or NTD Contact accordingly</a:t>
            </a:r>
            <a:endParaRPr lang="en-US" dirty="0">
              <a:solidFill>
                <a:schemeClr val="tx1"/>
              </a:solidFill>
              <a:latin typeface="Helvetica" pitchFamily="34" charset="0"/>
            </a:endParaRPr>
          </a:p>
        </p:txBody>
      </p:sp>
      <p:cxnSp>
        <p:nvCxnSpPr>
          <p:cNvPr id="11" name="Straight Arrow Connector 10"/>
          <p:cNvCxnSpPr/>
          <p:nvPr/>
        </p:nvCxnSpPr>
        <p:spPr>
          <a:xfrm flipV="1">
            <a:off x="1990872" y="2066087"/>
            <a:ext cx="0" cy="85389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1203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apture of NTD 2 Tasks page showing icon for 2015 Report Kickoff task. Balloon shows how to click on the icon to start the task." title="NTD 2 Tasks page"/>
          <p:cNvPicPr>
            <a:picLocks noChangeAspect="1"/>
          </p:cNvPicPr>
          <p:nvPr/>
        </p:nvPicPr>
        <p:blipFill>
          <a:blip r:embed="rId2"/>
          <a:stretch>
            <a:fillRect/>
          </a:stretch>
        </p:blipFill>
        <p:spPr>
          <a:xfrm>
            <a:off x="315518" y="1934905"/>
            <a:ext cx="8229600" cy="2292581"/>
          </a:xfrm>
          <a:prstGeom prst="rect">
            <a:avLst/>
          </a:prstGeom>
          <a:ln>
            <a:solidFill>
              <a:srgbClr val="32325A"/>
            </a:solidFill>
          </a:ln>
        </p:spPr>
      </p:pic>
      <p:sp>
        <p:nvSpPr>
          <p:cNvPr id="327681" name="Title 1"/>
          <p:cNvSpPr>
            <a:spLocks noGrp="1"/>
          </p:cNvSpPr>
          <p:nvPr>
            <p:ph type="title"/>
          </p:nvPr>
        </p:nvSpPr>
        <p:spPr>
          <a:xfrm>
            <a:off x="457200" y="584843"/>
            <a:ext cx="8229600" cy="981075"/>
          </a:xfrm>
        </p:spPr>
        <p:txBody>
          <a:bodyPr/>
          <a:lstStyle/>
          <a:p>
            <a:r>
              <a:rPr lang="en-US" dirty="0" smtClean="0"/>
              <a:t>How to Complete Report Kickoff</a:t>
            </a:r>
          </a:p>
        </p:txBody>
      </p:sp>
      <p:sp>
        <p:nvSpPr>
          <p:cNvPr id="327687" name="Rectangle 3"/>
          <p:cNvSpPr>
            <a:spLocks noChangeArrowheads="1"/>
          </p:cNvSpPr>
          <p:nvPr/>
        </p:nvSpPr>
        <p:spPr bwMode="auto">
          <a:xfrm>
            <a:off x="400050" y="1711325"/>
            <a:ext cx="8569325" cy="4210050"/>
          </a:xfrm>
          <a:prstGeom prst="rect">
            <a:avLst/>
          </a:prstGeom>
          <a:noFill/>
          <a:ln w="9525">
            <a:noFill/>
            <a:miter lim="800000"/>
            <a:headEnd/>
            <a:tailEnd/>
          </a:ln>
        </p:spPr>
        <p:txBody>
          <a:bodyPr/>
          <a:lstStyle/>
          <a:p>
            <a:pPr marL="798513" lvl="1" indent="-341313" eaLnBrk="0" hangingPunct="0">
              <a:spcBef>
                <a:spcPct val="25000"/>
              </a:spcBef>
              <a:spcAft>
                <a:spcPct val="25000"/>
              </a:spcAft>
              <a:buSzPct val="85000"/>
              <a:buFont typeface="Wingdings" pitchFamily="2" charset="2"/>
              <a:buChar char="Ø"/>
            </a:pPr>
            <a:endParaRPr lang="en-US" sz="2600" dirty="0">
              <a:latin typeface="Tahoma" pitchFamily="34" charset="0"/>
              <a:cs typeface="Tahoma" pitchFamily="34" charset="0"/>
            </a:endParaRPr>
          </a:p>
        </p:txBody>
      </p:sp>
      <p:sp>
        <p:nvSpPr>
          <p:cNvPr id="2" name="Rounded Rectangular Callout 7"/>
          <p:cNvSpPr/>
          <p:nvPr/>
        </p:nvSpPr>
        <p:spPr>
          <a:xfrm>
            <a:off x="2883423" y="4090364"/>
            <a:ext cx="3508987" cy="641027"/>
          </a:xfrm>
          <a:prstGeom prst="wedgeRoundRectCallout">
            <a:avLst>
              <a:gd name="adj1" fmla="val -37186"/>
              <a:gd name="adj2" fmla="val -215184"/>
              <a:gd name="adj3" fmla="val 16667"/>
            </a:avLst>
          </a:prstGeom>
          <a:solidFill>
            <a:srgbClr val="FFFF99"/>
          </a:solidFill>
          <a:ln>
            <a:solidFill>
              <a:srgbClr val="3232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Helvetica" pitchFamily="34" charset="0"/>
              </a:rPr>
              <a:t>Click on </a:t>
            </a:r>
            <a:r>
              <a:rPr lang="en-US" i="1" dirty="0" smtClean="0">
                <a:solidFill>
                  <a:schemeClr val="tx1"/>
                </a:solidFill>
                <a:latin typeface="Helvetica" pitchFamily="34" charset="0"/>
              </a:rPr>
              <a:t>2015 Report Kickoff t</a:t>
            </a:r>
            <a:r>
              <a:rPr lang="en-US" dirty="0" smtClean="0">
                <a:solidFill>
                  <a:schemeClr val="tx1"/>
                </a:solidFill>
                <a:latin typeface="Helvetica" pitchFamily="34" charset="0"/>
              </a:rPr>
              <a:t>ask</a:t>
            </a:r>
            <a:endParaRPr lang="en-US" dirty="0">
              <a:solidFill>
                <a:schemeClr val="tx1"/>
              </a:solidFill>
              <a:latin typeface="Helvetica" pitchFamily="34" charset="0"/>
            </a:endParaRPr>
          </a:p>
        </p:txBody>
      </p:sp>
      <p:cxnSp>
        <p:nvCxnSpPr>
          <p:cNvPr id="9" name="Straight Arrow Connector 8"/>
          <p:cNvCxnSpPr/>
          <p:nvPr/>
        </p:nvCxnSpPr>
        <p:spPr>
          <a:xfrm flipV="1">
            <a:off x="1143000" y="2286000"/>
            <a:ext cx="0" cy="85389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978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Report Package</a:t>
            </a:r>
            <a:endParaRPr lang="en-US" sz="2400" dirty="0"/>
          </a:p>
        </p:txBody>
      </p:sp>
      <p:sp>
        <p:nvSpPr>
          <p:cNvPr id="3" name="Text Placeholder 2"/>
          <p:cNvSpPr>
            <a:spLocks noGrp="1"/>
          </p:cNvSpPr>
          <p:nvPr>
            <p:ph type="body" sz="half" idx="2"/>
          </p:nvPr>
        </p:nvSpPr>
        <p:spPr>
          <a:xfrm>
            <a:off x="457200" y="1435100"/>
            <a:ext cx="3008313" cy="4691063"/>
          </a:xfrm>
        </p:spPr>
        <p:txBody>
          <a:bodyPr/>
          <a:lstStyle/>
          <a:p>
            <a:r>
              <a:rPr lang="en-US" sz="2400" dirty="0" smtClean="0"/>
              <a:t>Main page of package is a “Summary”</a:t>
            </a:r>
          </a:p>
          <a:p>
            <a:endParaRPr lang="en-US" sz="2400" dirty="0"/>
          </a:p>
          <a:p>
            <a:r>
              <a:rPr lang="en-US" sz="2400" dirty="0" smtClean="0"/>
              <a:t>Links to editable profile info on left hand side</a:t>
            </a:r>
            <a:endParaRPr lang="en-US" sz="2400" dirty="0"/>
          </a:p>
          <a:p>
            <a:endParaRPr lang="en-US" dirty="0"/>
          </a:p>
        </p:txBody>
      </p:sp>
      <p:pic>
        <p:nvPicPr>
          <p:cNvPr id="4099" name="Picture 3" descr="Screen capture from NTD 2 showing the forms summary page for &quot;10005 Reporter&quot;" title="NTD 2 Records page showing 2014 Reporting for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2473" y="724214"/>
            <a:ext cx="5578764" cy="4865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1855" y="1017124"/>
            <a:ext cx="3047715" cy="48262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49413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4406900"/>
            <a:ext cx="7772400" cy="707886"/>
          </a:xfrm>
        </p:spPr>
        <p:txBody>
          <a:bodyPr/>
          <a:lstStyle/>
          <a:p>
            <a:r>
              <a:rPr lang="en-US" dirty="0" smtClean="0"/>
              <a:t>Reporting Outline</a:t>
            </a:r>
            <a:endParaRPr lang="en-US" dirty="0"/>
          </a:p>
        </p:txBody>
      </p:sp>
      <p:sp>
        <p:nvSpPr>
          <p:cNvPr id="7" name="Text Placeholder 6"/>
          <p:cNvSpPr>
            <a:spLocks noGrp="1"/>
          </p:cNvSpPr>
          <p:nvPr>
            <p:ph type="body" idx="1"/>
          </p:nvPr>
        </p:nvSpPr>
        <p:spPr/>
        <p:txBody>
          <a:bodyPr/>
          <a:lstStyle/>
          <a:p>
            <a:r>
              <a:rPr lang="en-US" dirty="0" smtClean="0"/>
              <a:t>NTD Online Reporting </a:t>
            </a:r>
            <a:endParaRPr lang="en-US" dirty="0"/>
          </a:p>
        </p:txBody>
      </p:sp>
    </p:spTree>
    <p:extLst>
      <p:ext uri="{BB962C8B-B14F-4D97-AF65-F5344CB8AC3E}">
        <p14:creationId xmlns:p14="http://schemas.microsoft.com/office/powerpoint/2010/main" val="23926758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Full Reporter</a:t>
            </a:r>
            <a:endParaRPr lang="en-US" dirty="0"/>
          </a:p>
        </p:txBody>
      </p:sp>
      <p:sp>
        <p:nvSpPr>
          <p:cNvPr id="3" name="Content Placeholder 2"/>
          <p:cNvSpPr>
            <a:spLocks noGrp="1"/>
          </p:cNvSpPr>
          <p:nvPr>
            <p:ph idx="1"/>
          </p:nvPr>
        </p:nvSpPr>
        <p:spPr>
          <a:xfrm>
            <a:off x="457200" y="906341"/>
            <a:ext cx="8229600" cy="4419600"/>
          </a:xfrm>
        </p:spPr>
        <p:txBody>
          <a:bodyPr/>
          <a:lstStyle/>
          <a:p>
            <a:pPr lvl="1"/>
            <a:r>
              <a:rPr lang="en-US" sz="1800" dirty="0"/>
              <a:t>Identification (B-10)</a:t>
            </a:r>
          </a:p>
          <a:p>
            <a:pPr lvl="1"/>
            <a:r>
              <a:rPr lang="en-US" sz="1800" dirty="0" smtClean="0"/>
              <a:t>Contractual Relationship</a:t>
            </a:r>
            <a:r>
              <a:rPr lang="en-US" sz="1800" baseline="30000" dirty="0" smtClean="0"/>
              <a:t>+</a:t>
            </a:r>
            <a:r>
              <a:rPr lang="en-US" sz="1800" dirty="0" smtClean="0"/>
              <a:t> (B-30)</a:t>
            </a:r>
            <a:endParaRPr lang="en-US" sz="1800" dirty="0"/>
          </a:p>
          <a:p>
            <a:pPr lvl="1"/>
            <a:r>
              <a:rPr lang="en-US" sz="1800" dirty="0" smtClean="0"/>
              <a:t>Uses of Capital* (F-20)</a:t>
            </a:r>
          </a:p>
          <a:p>
            <a:pPr lvl="1"/>
            <a:r>
              <a:rPr lang="en-US" sz="1800" dirty="0" smtClean="0"/>
              <a:t>Operating Expenses* (F-30)</a:t>
            </a:r>
            <a:endParaRPr lang="en-US" sz="1800" dirty="0"/>
          </a:p>
          <a:p>
            <a:pPr lvl="1"/>
            <a:r>
              <a:rPr lang="en-US" sz="1800" dirty="0" smtClean="0"/>
              <a:t>Operating Expenses Summary (F-40)</a:t>
            </a:r>
          </a:p>
          <a:p>
            <a:pPr lvl="1"/>
            <a:r>
              <a:rPr lang="en-US" sz="1800" dirty="0" smtClean="0"/>
              <a:t>Statement of Finances (F-60)</a:t>
            </a:r>
          </a:p>
          <a:p>
            <a:pPr lvl="1"/>
            <a:r>
              <a:rPr lang="en-US" sz="1800" dirty="0" smtClean="0"/>
              <a:t>Stations and Maintenance Facilities* (A-10)</a:t>
            </a:r>
          </a:p>
          <a:p>
            <a:pPr lvl="1"/>
            <a:r>
              <a:rPr lang="en-US" sz="1800" dirty="0" smtClean="0"/>
              <a:t>Revenue Vehicle Inventory* (A-30)</a:t>
            </a:r>
          </a:p>
          <a:p>
            <a:pPr lvl="1"/>
            <a:r>
              <a:rPr lang="en-US" sz="1800" dirty="0" smtClean="0"/>
              <a:t>Service* (S-10)</a:t>
            </a:r>
          </a:p>
          <a:p>
            <a:pPr lvl="1"/>
            <a:r>
              <a:rPr lang="en-US" sz="1800" dirty="0" smtClean="0"/>
              <a:t>Employees* (R-10)</a:t>
            </a:r>
          </a:p>
          <a:p>
            <a:pPr lvl="1"/>
            <a:r>
              <a:rPr lang="en-US" sz="1800" dirty="0" smtClean="0"/>
              <a:t>Maintenance Performance (R-20)</a:t>
            </a:r>
          </a:p>
          <a:p>
            <a:pPr lvl="1"/>
            <a:r>
              <a:rPr lang="en-US" sz="1800" dirty="0" smtClean="0"/>
              <a:t>Federal Funding Allocation and Statistics* (FFA-10)</a:t>
            </a:r>
            <a:endParaRPr lang="en-US" sz="1800" dirty="0"/>
          </a:p>
          <a:p>
            <a:pPr lvl="1"/>
            <a:r>
              <a:rPr lang="en-US" sz="1800" dirty="0" smtClean="0"/>
              <a:t>CEO Certification </a:t>
            </a:r>
            <a:r>
              <a:rPr lang="en-US" sz="1800" dirty="0"/>
              <a:t>(D-10)</a:t>
            </a:r>
          </a:p>
          <a:p>
            <a:pPr marL="0" indent="0">
              <a:buNone/>
            </a:pPr>
            <a:endParaRPr lang="en-US" sz="1800" dirty="0"/>
          </a:p>
        </p:txBody>
      </p:sp>
      <p:sp>
        <p:nvSpPr>
          <p:cNvPr id="5" name="TextBox 4"/>
          <p:cNvSpPr txBox="1"/>
          <p:nvPr/>
        </p:nvSpPr>
        <p:spPr>
          <a:xfrm>
            <a:off x="4776933" y="5033553"/>
            <a:ext cx="3909867" cy="584775"/>
          </a:xfrm>
          <a:prstGeom prst="rect">
            <a:avLst/>
          </a:prstGeom>
          <a:noFill/>
        </p:spPr>
        <p:txBody>
          <a:bodyPr wrap="square" rtlCol="0">
            <a:spAutoFit/>
          </a:bodyPr>
          <a:lstStyle/>
          <a:p>
            <a:r>
              <a:rPr lang="en-US" sz="1600" dirty="0" smtClean="0">
                <a:latin typeface="Helvetica" panose="020B0604020202020204" pitchFamily="34" charset="0"/>
              </a:rPr>
              <a:t>*one per mode and type of service</a:t>
            </a:r>
          </a:p>
          <a:p>
            <a:r>
              <a:rPr lang="en-US" sz="1600" baseline="30000" dirty="0" smtClean="0"/>
              <a:t>+</a:t>
            </a:r>
            <a:r>
              <a:rPr lang="en-US" sz="1600" dirty="0" smtClean="0">
                <a:latin typeface="Helvetica" panose="020B0604020202020204" pitchFamily="34" charset="0"/>
              </a:rPr>
              <a:t>per contractual relationship, if applicable</a:t>
            </a:r>
            <a:endParaRPr lang="en-US" sz="1600" dirty="0">
              <a:latin typeface="Helvetica" panose="020B0604020202020204" pitchFamily="34" charset="0"/>
            </a:endParaRPr>
          </a:p>
        </p:txBody>
      </p:sp>
    </p:spTree>
    <p:extLst>
      <p:ext uri="{BB962C8B-B14F-4D97-AF65-F5344CB8AC3E}">
        <p14:creationId xmlns:p14="http://schemas.microsoft.com/office/powerpoint/2010/main" val="17321074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Small Systems Reporter</a:t>
            </a:r>
            <a:endParaRPr lang="en-US" dirty="0"/>
          </a:p>
        </p:txBody>
      </p:sp>
      <p:sp>
        <p:nvSpPr>
          <p:cNvPr id="3" name="Content Placeholder 2"/>
          <p:cNvSpPr>
            <a:spLocks noGrp="1"/>
          </p:cNvSpPr>
          <p:nvPr>
            <p:ph idx="1"/>
          </p:nvPr>
        </p:nvSpPr>
        <p:spPr/>
        <p:txBody>
          <a:bodyPr/>
          <a:lstStyle/>
          <a:p>
            <a:pPr lvl="1"/>
            <a:r>
              <a:rPr lang="en-US" sz="2600" dirty="0"/>
              <a:t>Identification (B-10)</a:t>
            </a:r>
          </a:p>
          <a:p>
            <a:pPr lvl="1"/>
            <a:r>
              <a:rPr lang="en-US" sz="2600" dirty="0"/>
              <a:t>Stations &amp; Maintenance </a:t>
            </a:r>
            <a:r>
              <a:rPr lang="en-US" sz="2600" dirty="0" smtClean="0"/>
              <a:t>Facilities* </a:t>
            </a:r>
            <a:r>
              <a:rPr lang="en-US" sz="2600" dirty="0"/>
              <a:t>(A-10)</a:t>
            </a:r>
          </a:p>
          <a:p>
            <a:pPr lvl="1"/>
            <a:r>
              <a:rPr lang="en-US" sz="2600" dirty="0"/>
              <a:t>Revenue Vehicle </a:t>
            </a:r>
            <a:r>
              <a:rPr lang="en-US" sz="2600" dirty="0" smtClean="0"/>
              <a:t>Inventory* </a:t>
            </a:r>
            <a:r>
              <a:rPr lang="en-US" sz="2600" dirty="0"/>
              <a:t>(A-30)</a:t>
            </a:r>
          </a:p>
          <a:p>
            <a:pPr lvl="1"/>
            <a:r>
              <a:rPr lang="en-US" sz="2600" dirty="0"/>
              <a:t>Reduced </a:t>
            </a:r>
            <a:r>
              <a:rPr lang="en-US" sz="2600" dirty="0" smtClean="0"/>
              <a:t>Reporting </a:t>
            </a:r>
            <a:r>
              <a:rPr lang="en-US" sz="2600" dirty="0"/>
              <a:t>(RR-20)</a:t>
            </a:r>
          </a:p>
          <a:p>
            <a:pPr lvl="1"/>
            <a:r>
              <a:rPr lang="en-US" sz="2600" dirty="0"/>
              <a:t>Federal Funding Allocation Statistics* (FFA-10)</a:t>
            </a:r>
          </a:p>
          <a:p>
            <a:pPr lvl="1"/>
            <a:r>
              <a:rPr lang="en-US" sz="2600" dirty="0" smtClean="0"/>
              <a:t>CEO Certification </a:t>
            </a:r>
            <a:r>
              <a:rPr lang="en-US" sz="2600" dirty="0"/>
              <a:t>(D-10)</a:t>
            </a:r>
          </a:p>
          <a:p>
            <a:pPr marL="0" indent="0">
              <a:buNone/>
            </a:pPr>
            <a:endParaRPr lang="en-US" sz="2600" dirty="0"/>
          </a:p>
        </p:txBody>
      </p:sp>
      <p:sp>
        <p:nvSpPr>
          <p:cNvPr id="5" name="TextBox 4"/>
          <p:cNvSpPr txBox="1"/>
          <p:nvPr/>
        </p:nvSpPr>
        <p:spPr>
          <a:xfrm>
            <a:off x="4800600" y="4419600"/>
            <a:ext cx="3796144" cy="369332"/>
          </a:xfrm>
          <a:prstGeom prst="rect">
            <a:avLst/>
          </a:prstGeom>
          <a:noFill/>
        </p:spPr>
        <p:txBody>
          <a:bodyPr wrap="square" rtlCol="0">
            <a:spAutoFit/>
          </a:bodyPr>
          <a:lstStyle/>
          <a:p>
            <a:r>
              <a:rPr lang="en-US" dirty="0" smtClean="0">
                <a:latin typeface="Helvetica" panose="020B0604020202020204" pitchFamily="34" charset="0"/>
              </a:rPr>
              <a:t>*one per mode and type of service</a:t>
            </a:r>
            <a:endParaRPr lang="en-US" dirty="0">
              <a:latin typeface="Helvetica" panose="020B0604020202020204" pitchFamily="34" charset="0"/>
            </a:endParaRPr>
          </a:p>
        </p:txBody>
      </p:sp>
    </p:spTree>
    <p:extLst>
      <p:ext uri="{BB962C8B-B14F-4D97-AF65-F5344CB8AC3E}">
        <p14:creationId xmlns:p14="http://schemas.microsoft.com/office/powerpoint/2010/main" val="31975693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4214"/>
            <a:ext cx="8229600" cy="707886"/>
          </a:xfrm>
        </p:spPr>
        <p:txBody>
          <a:bodyPr/>
          <a:lstStyle/>
          <a:p>
            <a:r>
              <a:rPr lang="en-US" sz="4000" dirty="0" smtClean="0"/>
              <a:t>Rural General Public </a:t>
            </a:r>
            <a:r>
              <a:rPr lang="en-US" sz="4000" dirty="0" err="1" smtClean="0"/>
              <a:t>Subrecipient</a:t>
            </a:r>
            <a:endParaRPr lang="en-US" sz="4000" dirty="0"/>
          </a:p>
        </p:txBody>
      </p:sp>
      <p:sp>
        <p:nvSpPr>
          <p:cNvPr id="3" name="Content Placeholder 2"/>
          <p:cNvSpPr>
            <a:spLocks noGrp="1"/>
          </p:cNvSpPr>
          <p:nvPr>
            <p:ph idx="1"/>
          </p:nvPr>
        </p:nvSpPr>
        <p:spPr/>
        <p:txBody>
          <a:bodyPr/>
          <a:lstStyle/>
          <a:p>
            <a:r>
              <a:rPr lang="en-US" dirty="0" smtClean="0"/>
              <a:t>5311 or future 5311 </a:t>
            </a:r>
            <a:r>
              <a:rPr lang="en-US" dirty="0" err="1" smtClean="0"/>
              <a:t>subrecipients</a:t>
            </a:r>
            <a:r>
              <a:rPr lang="en-US" dirty="0" smtClean="0"/>
              <a:t> (no 5307)</a:t>
            </a:r>
          </a:p>
          <a:p>
            <a:pPr lvl="1"/>
            <a:r>
              <a:rPr lang="en-US" dirty="0" smtClean="0"/>
              <a:t>Identification </a:t>
            </a:r>
            <a:r>
              <a:rPr lang="en-US" dirty="0"/>
              <a:t>(B-10)</a:t>
            </a:r>
          </a:p>
          <a:p>
            <a:pPr lvl="1"/>
            <a:r>
              <a:rPr lang="en-US" dirty="0"/>
              <a:t>Stations &amp; Maintenance </a:t>
            </a:r>
            <a:r>
              <a:rPr lang="en-US" dirty="0" smtClean="0"/>
              <a:t>Facilities* </a:t>
            </a:r>
            <a:r>
              <a:rPr lang="en-US" dirty="0"/>
              <a:t>(A-10)</a:t>
            </a:r>
          </a:p>
          <a:p>
            <a:pPr lvl="1"/>
            <a:r>
              <a:rPr lang="en-US" dirty="0"/>
              <a:t>Revenue Vehicle </a:t>
            </a:r>
            <a:r>
              <a:rPr lang="en-US" dirty="0" smtClean="0"/>
              <a:t>Inventory* </a:t>
            </a:r>
            <a:r>
              <a:rPr lang="en-US" dirty="0"/>
              <a:t>(A-30)</a:t>
            </a:r>
          </a:p>
          <a:p>
            <a:pPr lvl="1"/>
            <a:r>
              <a:rPr lang="en-US" dirty="0"/>
              <a:t>Reduced </a:t>
            </a:r>
            <a:r>
              <a:rPr lang="en-US" dirty="0" smtClean="0"/>
              <a:t>Reporting </a:t>
            </a:r>
            <a:r>
              <a:rPr lang="en-US" dirty="0"/>
              <a:t>(RR-20</a:t>
            </a:r>
            <a:r>
              <a:rPr lang="en-US" dirty="0" smtClean="0"/>
              <a:t>)</a:t>
            </a:r>
            <a:endParaRPr lang="en-US" dirty="0"/>
          </a:p>
        </p:txBody>
      </p:sp>
      <p:sp>
        <p:nvSpPr>
          <p:cNvPr id="5" name="TextBox 4"/>
          <p:cNvSpPr txBox="1"/>
          <p:nvPr/>
        </p:nvSpPr>
        <p:spPr>
          <a:xfrm>
            <a:off x="4659087" y="4114800"/>
            <a:ext cx="4103914" cy="923330"/>
          </a:xfrm>
          <a:prstGeom prst="rect">
            <a:avLst/>
          </a:prstGeom>
          <a:noFill/>
        </p:spPr>
        <p:txBody>
          <a:bodyPr wrap="square" rtlCol="0">
            <a:spAutoFit/>
          </a:bodyPr>
          <a:lstStyle/>
          <a:p>
            <a:r>
              <a:rPr lang="en-US" dirty="0" smtClean="0">
                <a:latin typeface="Helvetica" panose="020B0604020202020204" pitchFamily="34" charset="0"/>
              </a:rPr>
              <a:t>*one per mode and type of service </a:t>
            </a:r>
          </a:p>
          <a:p>
            <a:r>
              <a:rPr lang="en-US" dirty="0">
                <a:latin typeface="Helvetica" panose="020B0604020202020204" pitchFamily="34" charset="0"/>
              </a:rPr>
              <a:t>*</a:t>
            </a:r>
            <a:r>
              <a:rPr lang="en-US" dirty="0" smtClean="0">
                <a:latin typeface="Helvetica" panose="020B0604020202020204" pitchFamily="34" charset="0"/>
              </a:rPr>
              <a:t>not required for Intercity or separately reporting </a:t>
            </a:r>
            <a:r>
              <a:rPr lang="en-US" dirty="0" err="1" smtClean="0">
                <a:latin typeface="Helvetica" panose="020B0604020202020204" pitchFamily="34" charset="0"/>
              </a:rPr>
              <a:t>subrecipients</a:t>
            </a:r>
            <a:endParaRPr lang="en-US" dirty="0" smtClean="0">
              <a:latin typeface="Helvetica" panose="020B0604020202020204" pitchFamily="34" charset="0"/>
            </a:endParaRPr>
          </a:p>
        </p:txBody>
      </p:sp>
    </p:spTree>
    <p:extLst>
      <p:ext uri="{BB962C8B-B14F-4D97-AF65-F5344CB8AC3E}">
        <p14:creationId xmlns:p14="http://schemas.microsoft.com/office/powerpoint/2010/main" val="15285444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500" y="387132"/>
            <a:ext cx="7886700" cy="677108"/>
          </a:xfrm>
          <a:noFill/>
          <a:ln w="9525">
            <a:noFill/>
            <a:miter lim="800000"/>
            <a:headEnd/>
            <a:tailEnd/>
          </a:ln>
        </p:spPr>
        <p:txBody>
          <a:bodyPr vert="horz" wrap="square" lIns="91440" tIns="45720" rIns="91440" bIns="45720" numCol="1" anchor="ctr" anchorCtr="0" compatLnSpc="1">
            <a:prstTxWarp prst="textNoShape">
              <a:avLst/>
            </a:prstTxWarp>
            <a:spAutoFit/>
          </a:bodyPr>
          <a:lstStyle/>
          <a:p>
            <a:r>
              <a:rPr lang="en-US" dirty="0"/>
              <a:t>Rural General Public Transit</a:t>
            </a:r>
          </a:p>
        </p:txBody>
      </p:sp>
      <p:sp>
        <p:nvSpPr>
          <p:cNvPr id="5" name="Content Placeholder 4"/>
          <p:cNvSpPr>
            <a:spLocks noGrp="1"/>
          </p:cNvSpPr>
          <p:nvPr>
            <p:ph sz="half" idx="1"/>
          </p:nvPr>
        </p:nvSpPr>
        <p:spPr>
          <a:xfrm>
            <a:off x="628650" y="1066800"/>
            <a:ext cx="3886200" cy="3263504"/>
          </a:xfrm>
        </p:spPr>
        <p:txBody>
          <a:bodyPr>
            <a:normAutofit/>
          </a:bodyPr>
          <a:lstStyle/>
          <a:p>
            <a:pPr marL="0" indent="0" algn="ctr">
              <a:buNone/>
            </a:pPr>
            <a:r>
              <a:rPr lang="en-US" dirty="0">
                <a:solidFill>
                  <a:srgbClr val="595959"/>
                </a:solidFill>
              </a:rPr>
              <a:t>2013</a:t>
            </a:r>
            <a:endParaRPr lang="en-US" sz="1200" dirty="0">
              <a:solidFill>
                <a:srgbClr val="595959"/>
              </a:solidFill>
            </a:endParaRPr>
          </a:p>
          <a:p>
            <a:pPr marL="0" indent="0">
              <a:buNone/>
            </a:pPr>
            <a:endParaRPr lang="en-US" sz="1125" b="1" dirty="0"/>
          </a:p>
        </p:txBody>
      </p:sp>
      <p:sp>
        <p:nvSpPr>
          <p:cNvPr id="6" name="Content Placeholder 5"/>
          <p:cNvSpPr>
            <a:spLocks noGrp="1"/>
          </p:cNvSpPr>
          <p:nvPr>
            <p:ph sz="half" idx="2"/>
          </p:nvPr>
        </p:nvSpPr>
        <p:spPr>
          <a:xfrm>
            <a:off x="4279714" y="1066800"/>
            <a:ext cx="3886200" cy="3263504"/>
          </a:xfrm>
        </p:spPr>
        <p:txBody>
          <a:bodyPr>
            <a:normAutofit/>
          </a:bodyPr>
          <a:lstStyle/>
          <a:p>
            <a:pPr marL="0" indent="0" algn="ctr">
              <a:buNone/>
            </a:pPr>
            <a:r>
              <a:rPr lang="en-US" dirty="0">
                <a:solidFill>
                  <a:srgbClr val="595959"/>
                </a:solidFill>
              </a:rPr>
              <a:t>2014</a:t>
            </a:r>
            <a:endParaRPr lang="en-US" sz="1200" dirty="0">
              <a:solidFill>
                <a:srgbClr val="595959"/>
              </a:solidFill>
            </a:endParaRPr>
          </a:p>
          <a:p>
            <a:pPr marL="0" indent="0">
              <a:buNone/>
            </a:pPr>
            <a:endParaRPr lang="en-US" sz="825" b="1" dirty="0"/>
          </a:p>
        </p:txBody>
      </p:sp>
      <p:graphicFrame>
        <p:nvGraphicFramePr>
          <p:cNvPr id="8" name="Table 7"/>
          <p:cNvGraphicFramePr>
            <a:graphicFrameLocks noGrp="1"/>
          </p:cNvGraphicFramePr>
          <p:nvPr>
            <p:extLst>
              <p:ext uri="{D42A27DB-BD31-4B8C-83A1-F6EECF244321}">
                <p14:modId xmlns:p14="http://schemas.microsoft.com/office/powerpoint/2010/main" val="1040217432"/>
              </p:ext>
            </p:extLst>
          </p:nvPr>
        </p:nvGraphicFramePr>
        <p:xfrm>
          <a:off x="879373" y="1537294"/>
          <a:ext cx="3540227" cy="4160520"/>
        </p:xfrm>
        <a:graphic>
          <a:graphicData uri="http://schemas.openxmlformats.org/drawingml/2006/table">
            <a:tbl>
              <a:tblPr firstRow="1" bandRow="1">
                <a:tableStyleId>{5C22544A-7EE6-4342-B048-85BDC9FD1C3A}</a:tableStyleId>
              </a:tblPr>
              <a:tblGrid>
                <a:gridCol w="3540227">
                  <a:extLst>
                    <a:ext uri="{9D8B030D-6E8A-4147-A177-3AD203B41FA5}">
                      <a16:colId xmlns:a16="http://schemas.microsoft.com/office/drawing/2014/main" val="20000"/>
                    </a:ext>
                  </a:extLst>
                </a:gridCol>
              </a:tblGrid>
              <a:tr h="251460">
                <a:tc>
                  <a:txBody>
                    <a:bodyPr/>
                    <a:lstStyle/>
                    <a:p>
                      <a:r>
                        <a:rPr lang="en-US" sz="1400" dirty="0" smtClean="0">
                          <a:solidFill>
                            <a:srgbClr val="595959"/>
                          </a:solidFill>
                        </a:rPr>
                        <a:t>RU-20</a:t>
                      </a:r>
                      <a:endParaRPr lang="en-US" sz="1400" dirty="0">
                        <a:solidFill>
                          <a:srgbClr val="595959"/>
                        </a:solidFill>
                      </a:endParaRPr>
                    </a:p>
                  </a:txBody>
                  <a:tcPr marL="68580" marR="68580" marT="34290" marB="34290"/>
                </a:tc>
                <a:extLst>
                  <a:ext uri="{0D108BD9-81ED-4DB2-BD59-A6C34878D82A}">
                    <a16:rowId xmlns:a16="http://schemas.microsoft.com/office/drawing/2014/main" val="10000"/>
                  </a:ext>
                </a:extLst>
              </a:tr>
              <a:tr h="3490305">
                <a:tc>
                  <a:txBody>
                    <a:bodyPr/>
                    <a:lstStyle/>
                    <a:p>
                      <a:pPr marL="0" indent="0">
                        <a:buNone/>
                      </a:pPr>
                      <a:r>
                        <a:rPr lang="en-US" sz="1000" b="1" dirty="0" smtClean="0">
                          <a:solidFill>
                            <a:srgbClr val="595959"/>
                          </a:solidFill>
                        </a:rPr>
                        <a:t>Basic Information </a:t>
                      </a:r>
                      <a:r>
                        <a:rPr lang="en-US" sz="1000" dirty="0" smtClean="0">
                          <a:solidFill>
                            <a:srgbClr val="595959"/>
                          </a:solidFill>
                        </a:rPr>
                        <a:t>– Moved</a:t>
                      </a:r>
                      <a:r>
                        <a:rPr lang="en-US" sz="1000" baseline="0" dirty="0" smtClean="0">
                          <a:solidFill>
                            <a:srgbClr val="595959"/>
                          </a:solidFill>
                        </a:rPr>
                        <a:t> to Profile</a:t>
                      </a:r>
                      <a:endParaRPr lang="en-US" sz="1000" dirty="0" smtClean="0">
                        <a:solidFill>
                          <a:srgbClr val="595959"/>
                        </a:solidFill>
                      </a:endParaRPr>
                    </a:p>
                    <a:p>
                      <a:pPr marL="0" indent="0">
                        <a:buNone/>
                      </a:pPr>
                      <a:endParaRPr lang="en-US" sz="1000" b="1" dirty="0" smtClean="0">
                        <a:solidFill>
                          <a:srgbClr val="595959"/>
                        </a:solidFill>
                      </a:endParaRPr>
                    </a:p>
                    <a:p>
                      <a:pPr marL="0" indent="0">
                        <a:buNone/>
                      </a:pPr>
                      <a:r>
                        <a:rPr lang="en-US" sz="1000" b="1" dirty="0" smtClean="0">
                          <a:solidFill>
                            <a:srgbClr val="595959"/>
                          </a:solidFill>
                        </a:rPr>
                        <a:t>Modes</a:t>
                      </a:r>
                      <a:r>
                        <a:rPr lang="en-US" sz="1000" dirty="0" smtClean="0">
                          <a:solidFill>
                            <a:srgbClr val="595959"/>
                          </a:solidFill>
                        </a:rPr>
                        <a:t> – Moved to Profile</a:t>
                      </a:r>
                    </a:p>
                    <a:p>
                      <a:pPr marL="0" indent="0">
                        <a:buNone/>
                      </a:pPr>
                      <a:endParaRPr lang="en-US" sz="1000" b="1" dirty="0" smtClean="0">
                        <a:solidFill>
                          <a:srgbClr val="595959"/>
                        </a:solidFill>
                      </a:endParaRPr>
                    </a:p>
                    <a:p>
                      <a:pPr marL="0" indent="0">
                        <a:buNone/>
                      </a:pPr>
                      <a:r>
                        <a:rPr lang="en-US" sz="1000" b="1" dirty="0" smtClean="0">
                          <a:solidFill>
                            <a:srgbClr val="595959"/>
                          </a:solidFill>
                        </a:rPr>
                        <a:t>Financial Information </a:t>
                      </a:r>
                      <a:r>
                        <a:rPr lang="en-US" sz="1000" dirty="0" smtClean="0">
                          <a:solidFill>
                            <a:srgbClr val="595959"/>
                          </a:solidFill>
                        </a:rPr>
                        <a:t>–</a:t>
                      </a:r>
                    </a:p>
                    <a:p>
                      <a:pPr marL="0" indent="0">
                        <a:buNone/>
                      </a:pPr>
                      <a:r>
                        <a:rPr lang="en-US" sz="1000" dirty="0" smtClean="0">
                          <a:solidFill>
                            <a:srgbClr val="595959"/>
                          </a:solidFill>
                        </a:rPr>
                        <a:t>Total Annual Expenses</a:t>
                      </a:r>
                      <a:r>
                        <a:rPr lang="en-US" sz="1000" baseline="0" dirty="0" smtClean="0">
                          <a:solidFill>
                            <a:srgbClr val="595959"/>
                          </a:solidFill>
                        </a:rPr>
                        <a:t> &amp;</a:t>
                      </a:r>
                      <a:r>
                        <a:rPr lang="en-US" sz="1000" dirty="0" smtClean="0">
                          <a:solidFill>
                            <a:srgbClr val="595959"/>
                          </a:solidFill>
                        </a:rPr>
                        <a:t> Sources of Revenue Expended</a:t>
                      </a:r>
                    </a:p>
                    <a:p>
                      <a:pPr marL="0" indent="0">
                        <a:buNone/>
                      </a:pPr>
                      <a:endParaRPr lang="en-US" sz="1000" b="1" dirty="0" smtClean="0">
                        <a:solidFill>
                          <a:srgbClr val="595959"/>
                        </a:solidFill>
                      </a:endParaRPr>
                    </a:p>
                    <a:p>
                      <a:pPr marL="0" indent="0">
                        <a:buNone/>
                      </a:pPr>
                      <a:r>
                        <a:rPr lang="en-US" sz="1000" b="1" dirty="0" smtClean="0">
                          <a:solidFill>
                            <a:srgbClr val="595959"/>
                          </a:solidFill>
                        </a:rPr>
                        <a:t>Asset and Resource Information </a:t>
                      </a:r>
                      <a:r>
                        <a:rPr lang="en-US" sz="1000" dirty="0" smtClean="0">
                          <a:solidFill>
                            <a:srgbClr val="595959"/>
                          </a:solidFill>
                        </a:rPr>
                        <a:t>– </a:t>
                      </a:r>
                    </a:p>
                    <a:p>
                      <a:pPr marL="0" indent="0">
                        <a:buNone/>
                      </a:pPr>
                      <a:r>
                        <a:rPr lang="en-US" sz="1000" dirty="0" smtClean="0">
                          <a:solidFill>
                            <a:srgbClr val="595959"/>
                          </a:solidFill>
                        </a:rPr>
                        <a:t>Number of Active Vehicles in Fleet, Vehicle Length, Seating Capacity, Year of Manufacture, Largest Funding Source for Purchase, ADA accessible Vehicles, Ownership</a:t>
                      </a:r>
                    </a:p>
                    <a:p>
                      <a:pPr marL="0" indent="0">
                        <a:buNone/>
                      </a:pPr>
                      <a:endParaRPr lang="en-US" sz="1000" b="1" dirty="0" smtClean="0">
                        <a:solidFill>
                          <a:srgbClr val="595959"/>
                        </a:solidFill>
                      </a:endParaRPr>
                    </a:p>
                    <a:p>
                      <a:pPr marL="0" indent="0">
                        <a:buNone/>
                      </a:pPr>
                      <a:r>
                        <a:rPr lang="en-US" sz="1000" b="1" dirty="0" smtClean="0">
                          <a:solidFill>
                            <a:srgbClr val="595959"/>
                          </a:solidFill>
                        </a:rPr>
                        <a:t>Facilities Information </a:t>
                      </a:r>
                      <a:r>
                        <a:rPr lang="en-US" sz="1000" dirty="0" smtClean="0">
                          <a:solidFill>
                            <a:srgbClr val="595959"/>
                          </a:solidFill>
                        </a:rPr>
                        <a:t>– </a:t>
                      </a:r>
                    </a:p>
                    <a:p>
                      <a:pPr marL="0" indent="0">
                        <a:buNone/>
                      </a:pPr>
                      <a:r>
                        <a:rPr lang="en-US" sz="1000" dirty="0" smtClean="0">
                          <a:solidFill>
                            <a:srgbClr val="595959"/>
                          </a:solidFill>
                        </a:rPr>
                        <a:t>Number of General Purpose Maintenance Facilities</a:t>
                      </a:r>
                    </a:p>
                    <a:p>
                      <a:pPr marL="0" indent="0">
                        <a:buNone/>
                      </a:pPr>
                      <a:endParaRPr lang="en-US" sz="1000" b="1" dirty="0" smtClean="0">
                        <a:solidFill>
                          <a:srgbClr val="595959"/>
                        </a:solidFill>
                      </a:endParaRPr>
                    </a:p>
                    <a:p>
                      <a:pPr marL="0" indent="0">
                        <a:buNone/>
                      </a:pPr>
                      <a:r>
                        <a:rPr lang="en-US" sz="1000" b="1" dirty="0" smtClean="0">
                          <a:solidFill>
                            <a:srgbClr val="595959"/>
                          </a:solidFill>
                        </a:rPr>
                        <a:t>Other Resources </a:t>
                      </a:r>
                      <a:r>
                        <a:rPr lang="en-US" sz="1000" dirty="0" smtClean="0">
                          <a:solidFill>
                            <a:srgbClr val="595959"/>
                          </a:solidFill>
                        </a:rPr>
                        <a:t>– </a:t>
                      </a:r>
                    </a:p>
                    <a:p>
                      <a:pPr marL="0" indent="0">
                        <a:buNone/>
                      </a:pPr>
                      <a:r>
                        <a:rPr lang="en-US" sz="1000" dirty="0" smtClean="0">
                          <a:solidFill>
                            <a:srgbClr val="595959"/>
                          </a:solidFill>
                        </a:rPr>
                        <a:t>Volunteer Drivers</a:t>
                      </a:r>
                      <a:r>
                        <a:rPr lang="en-US" sz="1000" baseline="0" dirty="0" smtClean="0">
                          <a:solidFill>
                            <a:srgbClr val="595959"/>
                          </a:solidFill>
                        </a:rPr>
                        <a:t> &amp; </a:t>
                      </a:r>
                      <a:r>
                        <a:rPr lang="en-US" sz="1000" dirty="0" smtClean="0">
                          <a:solidFill>
                            <a:srgbClr val="595959"/>
                          </a:solidFill>
                        </a:rPr>
                        <a:t>Personal Vehicles</a:t>
                      </a:r>
                    </a:p>
                    <a:p>
                      <a:pPr marL="0" indent="0">
                        <a:buNone/>
                      </a:pPr>
                      <a:endParaRPr lang="en-US" sz="1000" b="1" dirty="0" smtClean="0">
                        <a:solidFill>
                          <a:srgbClr val="595959"/>
                        </a:solidFill>
                      </a:endParaRPr>
                    </a:p>
                    <a:p>
                      <a:pPr marL="0" indent="0">
                        <a:buNone/>
                      </a:pPr>
                      <a:r>
                        <a:rPr lang="en-US" sz="1000" b="1" dirty="0" smtClean="0">
                          <a:solidFill>
                            <a:srgbClr val="595959"/>
                          </a:solidFill>
                        </a:rPr>
                        <a:t>Service Data </a:t>
                      </a:r>
                      <a:r>
                        <a:rPr lang="en-US" sz="1000" dirty="0" smtClean="0">
                          <a:solidFill>
                            <a:srgbClr val="595959"/>
                          </a:solidFill>
                        </a:rPr>
                        <a:t>– </a:t>
                      </a:r>
                    </a:p>
                    <a:p>
                      <a:pPr marL="0" indent="0">
                        <a:buNone/>
                      </a:pPr>
                      <a:r>
                        <a:rPr lang="en-US" sz="1000" dirty="0" smtClean="0">
                          <a:solidFill>
                            <a:srgbClr val="595959"/>
                          </a:solidFill>
                        </a:rPr>
                        <a:t>Vehicle Revenue Miles, Vehicle Revenue Hours, Regular Unlinked Passenger Trips, Sponsored Unlinked Passenger Trips</a:t>
                      </a:r>
                    </a:p>
                    <a:p>
                      <a:pPr marL="0" indent="0">
                        <a:buNone/>
                      </a:pPr>
                      <a:endParaRPr lang="en-US" sz="1000" b="1" dirty="0" smtClean="0">
                        <a:solidFill>
                          <a:srgbClr val="595959"/>
                        </a:solidFill>
                      </a:endParaRPr>
                    </a:p>
                    <a:p>
                      <a:pPr marL="0" indent="0">
                        <a:buNone/>
                      </a:pPr>
                      <a:r>
                        <a:rPr lang="en-US" sz="1000" b="1" dirty="0" smtClean="0">
                          <a:solidFill>
                            <a:srgbClr val="595959"/>
                          </a:solidFill>
                        </a:rPr>
                        <a:t>Safety Data </a:t>
                      </a:r>
                      <a:r>
                        <a:rPr lang="en-US" sz="1000" dirty="0" smtClean="0">
                          <a:solidFill>
                            <a:srgbClr val="595959"/>
                          </a:solidFill>
                        </a:rPr>
                        <a:t>– </a:t>
                      </a:r>
                    </a:p>
                    <a:p>
                      <a:pPr marL="0" indent="0">
                        <a:buNone/>
                      </a:pPr>
                      <a:r>
                        <a:rPr lang="en-US" sz="1000" dirty="0" smtClean="0">
                          <a:solidFill>
                            <a:srgbClr val="595959"/>
                          </a:solidFill>
                        </a:rPr>
                        <a:t>Reportable Incidents, Fatalities, Injuries</a:t>
                      </a:r>
                    </a:p>
                  </a:txBody>
                  <a:tcPr marL="68580" marR="68580" marT="34290" marB="3429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53689205"/>
              </p:ext>
            </p:extLst>
          </p:nvPr>
        </p:nvGraphicFramePr>
        <p:xfrm>
          <a:off x="4517839" y="1530537"/>
          <a:ext cx="4092761" cy="4237297"/>
        </p:xfrm>
        <a:graphic>
          <a:graphicData uri="http://schemas.openxmlformats.org/drawingml/2006/table">
            <a:tbl>
              <a:tblPr firstRow="1" bandRow="1">
                <a:tableStyleId>{5C22544A-7EE6-4342-B048-85BDC9FD1C3A}</a:tableStyleId>
              </a:tblPr>
              <a:tblGrid>
                <a:gridCol w="4092761">
                  <a:extLst>
                    <a:ext uri="{9D8B030D-6E8A-4147-A177-3AD203B41FA5}">
                      <a16:colId xmlns:a16="http://schemas.microsoft.com/office/drawing/2014/main" val="20000"/>
                    </a:ext>
                  </a:extLst>
                </a:gridCol>
              </a:tblGrid>
              <a:tr h="2933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595959"/>
                          </a:solidFill>
                        </a:rPr>
                        <a:t>B-10 – Identification Form</a:t>
                      </a:r>
                    </a:p>
                  </a:txBody>
                  <a:tcPr marL="68580" marR="68580" marT="34290" marB="34290"/>
                </a:tc>
                <a:extLst>
                  <a:ext uri="{0D108BD9-81ED-4DB2-BD59-A6C34878D82A}">
                    <a16:rowId xmlns:a16="http://schemas.microsoft.com/office/drawing/2014/main" val="10000"/>
                  </a:ext>
                </a:extLst>
              </a:tr>
              <a:tr h="233466">
                <a:tc>
                  <a:txBody>
                    <a:bodyPr/>
                    <a:lstStyle/>
                    <a:p>
                      <a:pPr marL="0" indent="0">
                        <a:buNone/>
                      </a:pPr>
                      <a:r>
                        <a:rPr lang="en-US" sz="1000" dirty="0" smtClean="0">
                          <a:solidFill>
                            <a:srgbClr val="595959"/>
                          </a:solidFill>
                        </a:rPr>
                        <a:t>Organization Type, Fiscal Year Start and End</a:t>
                      </a:r>
                    </a:p>
                  </a:txBody>
                  <a:tcPr marL="68580" marR="68580" marT="34290" marB="34290">
                    <a:solidFill>
                      <a:schemeClr val="accent1">
                        <a:lumMod val="20000"/>
                        <a:lumOff val="80000"/>
                      </a:schemeClr>
                    </a:solidFill>
                  </a:tcPr>
                </a:tc>
                <a:extLst>
                  <a:ext uri="{0D108BD9-81ED-4DB2-BD59-A6C34878D82A}">
                    <a16:rowId xmlns:a16="http://schemas.microsoft.com/office/drawing/2014/main" val="10001"/>
                  </a:ext>
                </a:extLst>
              </a:tr>
              <a:tr h="287975">
                <a:tc>
                  <a:txBody>
                    <a:bodyPr/>
                    <a:lstStyle/>
                    <a:p>
                      <a:pPr marL="0" indent="0">
                        <a:buNone/>
                      </a:pPr>
                      <a:r>
                        <a:rPr lang="en-US" sz="1400" b="1" dirty="0" smtClean="0">
                          <a:solidFill>
                            <a:srgbClr val="595959"/>
                          </a:solidFill>
                        </a:rPr>
                        <a:t>A-10 – Stations and Maintenance Facilities</a:t>
                      </a:r>
                    </a:p>
                  </a:txBody>
                  <a:tcPr marL="68580" marR="68580" marT="34290" marB="34290">
                    <a:solidFill>
                      <a:schemeClr val="accent1"/>
                    </a:solidFill>
                  </a:tcPr>
                </a:tc>
                <a:extLst>
                  <a:ext uri="{0D108BD9-81ED-4DB2-BD59-A6C34878D82A}">
                    <a16:rowId xmlns:a16="http://schemas.microsoft.com/office/drawing/2014/main" val="10002"/>
                  </a:ext>
                </a:extLst>
              </a:tr>
              <a:tr h="412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595959"/>
                          </a:solidFill>
                        </a:rPr>
                        <a:t>Number of facilities</a:t>
                      </a:r>
                      <a:r>
                        <a:rPr lang="en-US" sz="1000" baseline="0" dirty="0" smtClean="0">
                          <a:solidFill>
                            <a:srgbClr val="595959"/>
                          </a:solidFill>
                        </a:rPr>
                        <a:t>, allocated by usage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595959"/>
                          </a:solidFill>
                        </a:rPr>
                        <a:t>Owned, Leased by Public, or Leased by Private</a:t>
                      </a:r>
                    </a:p>
                  </a:txBody>
                  <a:tcPr marL="68580" marR="68580" marT="34290" marB="34290">
                    <a:solidFill>
                      <a:schemeClr val="accent1">
                        <a:lumMod val="20000"/>
                        <a:lumOff val="80000"/>
                      </a:schemeClr>
                    </a:solidFill>
                  </a:tcPr>
                </a:tc>
                <a:extLst>
                  <a:ext uri="{0D108BD9-81ED-4DB2-BD59-A6C34878D82A}">
                    <a16:rowId xmlns:a16="http://schemas.microsoft.com/office/drawing/2014/main" val="10003"/>
                  </a:ext>
                </a:extLst>
              </a:tr>
              <a:tr h="2933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595959"/>
                          </a:solidFill>
                        </a:rPr>
                        <a:t>A-30 – Revenue Vehicle Inventory</a:t>
                      </a:r>
                    </a:p>
                  </a:txBody>
                  <a:tcPr marL="68580" marR="68580" marT="34290" marB="34290">
                    <a:solidFill>
                      <a:schemeClr val="accent1"/>
                    </a:solidFill>
                  </a:tcPr>
                </a:tc>
                <a:extLst>
                  <a:ext uri="{0D108BD9-81ED-4DB2-BD59-A6C34878D82A}">
                    <a16:rowId xmlns:a16="http://schemas.microsoft.com/office/drawing/2014/main" val="10004"/>
                  </a:ext>
                </a:extLst>
              </a:tr>
              <a:tr h="422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595959"/>
                          </a:solidFill>
                        </a:rPr>
                        <a:t>Total Vehicles in Fleet, Active Vehicles in Fleet</a:t>
                      </a:r>
                      <a:r>
                        <a:rPr lang="en-US" sz="1000" baseline="0" dirty="0" smtClean="0">
                          <a:solidFill>
                            <a:srgbClr val="595959"/>
                          </a:solidFill>
                        </a:rPr>
                        <a:t>, Used by Another Mode</a:t>
                      </a:r>
                      <a:endParaRPr lang="en-US" sz="1000" dirty="0" smtClean="0">
                        <a:solidFill>
                          <a:srgbClr val="595959"/>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595959"/>
                          </a:solidFill>
                        </a:rPr>
                        <a:t>Updated Funding Sources and Ownership Type</a:t>
                      </a:r>
                    </a:p>
                  </a:txBody>
                  <a:tcPr marL="68580" marR="68580" marT="34290" marB="34290">
                    <a:solidFill>
                      <a:schemeClr val="accent1">
                        <a:lumMod val="20000"/>
                        <a:lumOff val="80000"/>
                      </a:schemeClr>
                    </a:solidFill>
                  </a:tcPr>
                </a:tc>
                <a:extLst>
                  <a:ext uri="{0D108BD9-81ED-4DB2-BD59-A6C34878D82A}">
                    <a16:rowId xmlns:a16="http://schemas.microsoft.com/office/drawing/2014/main" val="10005"/>
                  </a:ext>
                </a:extLst>
              </a:tr>
              <a:tr h="293397">
                <a:tc>
                  <a:txBody>
                    <a:bodyPr/>
                    <a:lstStyle/>
                    <a:p>
                      <a:pPr marL="0" indent="0">
                        <a:buNone/>
                      </a:pPr>
                      <a:r>
                        <a:rPr lang="en-US" sz="1400" b="1" dirty="0" smtClean="0">
                          <a:solidFill>
                            <a:srgbClr val="595959"/>
                          </a:solidFill>
                        </a:rPr>
                        <a:t>RR-20 – Reduced</a:t>
                      </a:r>
                      <a:r>
                        <a:rPr lang="en-US" sz="1400" b="1" baseline="0" dirty="0" smtClean="0">
                          <a:solidFill>
                            <a:srgbClr val="595959"/>
                          </a:solidFill>
                        </a:rPr>
                        <a:t> Reporting</a:t>
                      </a:r>
                      <a:endParaRPr lang="en-US" sz="1400" b="1" dirty="0" smtClean="0">
                        <a:solidFill>
                          <a:srgbClr val="595959"/>
                        </a:solidFill>
                      </a:endParaRPr>
                    </a:p>
                  </a:txBody>
                  <a:tcPr marL="68580" marR="68580" marT="34290" marB="34290">
                    <a:solidFill>
                      <a:schemeClr val="accent1"/>
                    </a:solidFill>
                  </a:tcPr>
                </a:tc>
                <a:extLst>
                  <a:ext uri="{0D108BD9-81ED-4DB2-BD59-A6C34878D82A}">
                    <a16:rowId xmlns:a16="http://schemas.microsoft.com/office/drawing/2014/main" val="10006"/>
                  </a:ext>
                </a:extLst>
              </a:tr>
              <a:tr h="1782333">
                <a:tc>
                  <a:txBody>
                    <a:bodyPr/>
                    <a:lstStyle/>
                    <a:p>
                      <a:pPr marL="0" indent="0">
                        <a:buNone/>
                      </a:pPr>
                      <a:r>
                        <a:rPr lang="en-US" sz="1000" b="1" dirty="0" smtClean="0">
                          <a:solidFill>
                            <a:srgbClr val="595959"/>
                          </a:solidFill>
                        </a:rPr>
                        <a:t>Financial</a:t>
                      </a:r>
                      <a:r>
                        <a:rPr lang="en-US" sz="1000" b="1" baseline="0" dirty="0" smtClean="0">
                          <a:solidFill>
                            <a:srgbClr val="595959"/>
                          </a:solidFill>
                        </a:rPr>
                        <a:t> Information </a:t>
                      </a:r>
                    </a:p>
                    <a:p>
                      <a:pPr marL="0" indent="0">
                        <a:buNone/>
                      </a:pPr>
                      <a:r>
                        <a:rPr lang="en-US" sz="1000" b="0" baseline="0" dirty="0" smtClean="0">
                          <a:solidFill>
                            <a:srgbClr val="595959"/>
                          </a:solidFill>
                        </a:rPr>
                        <a:t>Total Funds Expended, </a:t>
                      </a:r>
                      <a:r>
                        <a:rPr lang="en-US" sz="1000" dirty="0" smtClean="0">
                          <a:solidFill>
                            <a:srgbClr val="595959"/>
                          </a:solidFill>
                        </a:rPr>
                        <a:t>Sources of Revenue Expended</a:t>
                      </a:r>
                    </a:p>
                    <a:p>
                      <a:pPr marL="0" indent="0">
                        <a:buNone/>
                      </a:pPr>
                      <a:endParaRPr lang="en-US" sz="1000" dirty="0" smtClean="0">
                        <a:solidFill>
                          <a:srgbClr val="595959"/>
                        </a:solidFill>
                      </a:endParaRPr>
                    </a:p>
                    <a:p>
                      <a:pPr marL="0" indent="0">
                        <a:buNone/>
                      </a:pPr>
                      <a:r>
                        <a:rPr lang="en-US" sz="1000" b="1" baseline="0" dirty="0" smtClean="0">
                          <a:solidFill>
                            <a:srgbClr val="595959"/>
                          </a:solidFill>
                        </a:rPr>
                        <a:t>Other Resources – </a:t>
                      </a:r>
                      <a:endParaRPr lang="en-US" sz="1000" b="0" baseline="0" dirty="0" smtClean="0">
                        <a:solidFill>
                          <a:srgbClr val="595959"/>
                        </a:solidFill>
                      </a:endParaRPr>
                    </a:p>
                    <a:p>
                      <a:pPr marL="0" indent="0">
                        <a:buNone/>
                      </a:pPr>
                      <a:r>
                        <a:rPr lang="en-US" sz="1000" b="0" baseline="0" dirty="0" smtClean="0">
                          <a:solidFill>
                            <a:srgbClr val="595959"/>
                          </a:solidFill>
                        </a:rPr>
                        <a:t>Volunteer Drivers &amp; Personal Vehicles</a:t>
                      </a:r>
                    </a:p>
                    <a:p>
                      <a:pPr marL="0" indent="0">
                        <a:buNone/>
                      </a:pPr>
                      <a:endParaRPr lang="en-US" sz="1000" b="0" baseline="0" dirty="0" smtClean="0">
                        <a:solidFill>
                          <a:srgbClr val="595959"/>
                        </a:solidFill>
                      </a:endParaRPr>
                    </a:p>
                    <a:p>
                      <a:pPr marL="0" indent="0">
                        <a:buNone/>
                      </a:pPr>
                      <a:r>
                        <a:rPr lang="en-US" sz="1000" b="1" baseline="0" dirty="0" smtClean="0">
                          <a:solidFill>
                            <a:srgbClr val="595959"/>
                          </a:solidFill>
                        </a:rPr>
                        <a:t>Service Data – </a:t>
                      </a:r>
                      <a:r>
                        <a:rPr lang="en-US" sz="1000" b="0" baseline="0" dirty="0" smtClean="0">
                          <a:solidFill>
                            <a:srgbClr val="595959"/>
                          </a:solidFill>
                        </a:rPr>
                        <a:t>Broken out by Mode</a:t>
                      </a:r>
                    </a:p>
                    <a:p>
                      <a:pPr marL="0" indent="0">
                        <a:buNone/>
                      </a:pPr>
                      <a:r>
                        <a:rPr lang="en-US" sz="1000" b="0" baseline="0" dirty="0" smtClean="0">
                          <a:solidFill>
                            <a:srgbClr val="595959"/>
                          </a:solidFill>
                        </a:rPr>
                        <a:t>VRM, VRH, UPT, Sponsored UPT, Vehicles Operated in Maximum Service</a:t>
                      </a:r>
                    </a:p>
                    <a:p>
                      <a:pPr marL="0" indent="0">
                        <a:buNone/>
                      </a:pPr>
                      <a:endParaRPr lang="en-US" sz="1000" b="0" baseline="0" dirty="0" smtClean="0">
                        <a:solidFill>
                          <a:srgbClr val="595959"/>
                        </a:solidFill>
                      </a:endParaRPr>
                    </a:p>
                    <a:p>
                      <a:pPr marL="0" indent="0">
                        <a:buNone/>
                      </a:pPr>
                      <a:r>
                        <a:rPr lang="en-US" sz="1000" b="1" baseline="0" dirty="0" smtClean="0">
                          <a:solidFill>
                            <a:srgbClr val="595959"/>
                          </a:solidFill>
                        </a:rPr>
                        <a:t>Safety Data – </a:t>
                      </a:r>
                      <a:endParaRPr lang="en-US" sz="1000" b="0" baseline="0" dirty="0" smtClean="0">
                        <a:solidFill>
                          <a:srgbClr val="595959"/>
                        </a:solidFill>
                      </a:endParaRPr>
                    </a:p>
                    <a:p>
                      <a:pPr marL="0" indent="0">
                        <a:buNone/>
                      </a:pPr>
                      <a:r>
                        <a:rPr lang="en-US" sz="1000" b="0" baseline="0" dirty="0" smtClean="0">
                          <a:solidFill>
                            <a:srgbClr val="595959"/>
                          </a:solidFill>
                        </a:rPr>
                        <a:t>Reportable Events, Fatalities, Injuries</a:t>
                      </a:r>
                      <a:endParaRPr lang="en-US" sz="1000" b="1" baseline="0" dirty="0" smtClean="0">
                        <a:solidFill>
                          <a:srgbClr val="595959"/>
                        </a:solidFill>
                      </a:endParaRPr>
                    </a:p>
                  </a:txBody>
                  <a:tcPr marL="68580" marR="68580" marT="34290" marB="34290">
                    <a:solidFill>
                      <a:schemeClr val="accent1">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30956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Intercity Bus</a:t>
            </a:r>
            <a:endParaRPr lang="en-US" dirty="0"/>
          </a:p>
        </p:txBody>
      </p:sp>
      <p:sp>
        <p:nvSpPr>
          <p:cNvPr id="3" name="Content Placeholder 2"/>
          <p:cNvSpPr>
            <a:spLocks noGrp="1"/>
          </p:cNvSpPr>
          <p:nvPr>
            <p:ph sz="half" idx="1"/>
          </p:nvPr>
        </p:nvSpPr>
        <p:spPr>
          <a:xfrm>
            <a:off x="657225" y="1295400"/>
            <a:ext cx="3886200" cy="3263504"/>
          </a:xfrm>
        </p:spPr>
        <p:txBody>
          <a:bodyPr/>
          <a:lstStyle/>
          <a:p>
            <a:pPr marL="0" indent="0" algn="ctr">
              <a:buNone/>
            </a:pPr>
            <a:r>
              <a:rPr lang="en-US" dirty="0" smtClean="0">
                <a:solidFill>
                  <a:srgbClr val="595959"/>
                </a:solidFill>
              </a:rPr>
              <a:t>2013</a:t>
            </a:r>
            <a:endParaRPr lang="en-US" dirty="0">
              <a:solidFill>
                <a:srgbClr val="595959"/>
              </a:solidFill>
            </a:endParaRPr>
          </a:p>
        </p:txBody>
      </p:sp>
      <p:sp>
        <p:nvSpPr>
          <p:cNvPr id="4" name="Content Placeholder 3"/>
          <p:cNvSpPr>
            <a:spLocks noGrp="1"/>
          </p:cNvSpPr>
          <p:nvPr>
            <p:ph sz="half" idx="2"/>
          </p:nvPr>
        </p:nvSpPr>
        <p:spPr>
          <a:xfrm>
            <a:off x="4543425" y="1295400"/>
            <a:ext cx="3886200" cy="3263504"/>
          </a:xfrm>
        </p:spPr>
        <p:txBody>
          <a:bodyPr/>
          <a:lstStyle/>
          <a:p>
            <a:pPr marL="0" indent="0" algn="ctr">
              <a:buNone/>
            </a:pPr>
            <a:r>
              <a:rPr lang="en-US" dirty="0" smtClean="0">
                <a:solidFill>
                  <a:srgbClr val="595959"/>
                </a:solidFill>
              </a:rPr>
              <a:t>2014</a:t>
            </a:r>
            <a:endParaRPr lang="en-US" dirty="0">
              <a:solidFill>
                <a:srgbClr val="595959"/>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41387393"/>
              </p:ext>
            </p:extLst>
          </p:nvPr>
        </p:nvGraphicFramePr>
        <p:xfrm>
          <a:off x="891691" y="1844040"/>
          <a:ext cx="3417269" cy="2400300"/>
        </p:xfrm>
        <a:graphic>
          <a:graphicData uri="http://schemas.openxmlformats.org/drawingml/2006/table">
            <a:tbl>
              <a:tblPr firstRow="1" bandRow="1">
                <a:tableStyleId>{5C22544A-7EE6-4342-B048-85BDC9FD1C3A}</a:tableStyleId>
              </a:tblPr>
              <a:tblGrid>
                <a:gridCol w="3417269">
                  <a:extLst>
                    <a:ext uri="{9D8B030D-6E8A-4147-A177-3AD203B41FA5}">
                      <a16:colId xmlns:a16="http://schemas.microsoft.com/office/drawing/2014/main" val="20000"/>
                    </a:ext>
                  </a:extLst>
                </a:gridCol>
              </a:tblGrid>
              <a:tr h="251460">
                <a:tc>
                  <a:txBody>
                    <a:bodyPr/>
                    <a:lstStyle/>
                    <a:p>
                      <a:r>
                        <a:rPr lang="en-US" sz="1200" dirty="0" smtClean="0">
                          <a:solidFill>
                            <a:srgbClr val="595959"/>
                          </a:solidFill>
                        </a:rPr>
                        <a:t>RU-21</a:t>
                      </a:r>
                      <a:endParaRPr lang="en-US" sz="1200" dirty="0">
                        <a:solidFill>
                          <a:srgbClr val="595959"/>
                        </a:solidFill>
                      </a:endParaRPr>
                    </a:p>
                  </a:txBody>
                  <a:tcPr marL="68580" marR="68580" marT="34290" marB="34290"/>
                </a:tc>
                <a:extLst>
                  <a:ext uri="{0D108BD9-81ED-4DB2-BD59-A6C34878D82A}">
                    <a16:rowId xmlns:a16="http://schemas.microsoft.com/office/drawing/2014/main" val="10000"/>
                  </a:ext>
                </a:extLst>
              </a:tr>
              <a:tr h="2148840">
                <a:tc>
                  <a:txBody>
                    <a:bodyPr/>
                    <a:lstStyle/>
                    <a:p>
                      <a:pPr marL="0" indent="0">
                        <a:buNone/>
                      </a:pPr>
                      <a:r>
                        <a:rPr lang="en-US" sz="1100" b="1" dirty="0" smtClean="0">
                          <a:solidFill>
                            <a:srgbClr val="595959"/>
                          </a:solidFill>
                        </a:rPr>
                        <a:t>Basic Information </a:t>
                      </a:r>
                      <a:r>
                        <a:rPr lang="en-US" sz="1100" dirty="0" smtClean="0">
                          <a:solidFill>
                            <a:srgbClr val="595959"/>
                          </a:solidFill>
                        </a:rPr>
                        <a:t>– Moved</a:t>
                      </a:r>
                      <a:r>
                        <a:rPr lang="en-US" sz="1100" baseline="0" dirty="0" smtClean="0">
                          <a:solidFill>
                            <a:srgbClr val="595959"/>
                          </a:solidFill>
                        </a:rPr>
                        <a:t> to Profile</a:t>
                      </a:r>
                      <a:endParaRPr lang="en-US" sz="1100" dirty="0" smtClean="0">
                        <a:solidFill>
                          <a:srgbClr val="595959"/>
                        </a:solidFill>
                      </a:endParaRPr>
                    </a:p>
                    <a:p>
                      <a:pPr marL="0" indent="0">
                        <a:buNone/>
                      </a:pPr>
                      <a:endParaRPr lang="en-US" sz="1100" b="1" dirty="0" smtClean="0">
                        <a:solidFill>
                          <a:srgbClr val="595959"/>
                        </a:solidFill>
                      </a:endParaRPr>
                    </a:p>
                    <a:p>
                      <a:pPr marL="0" indent="0">
                        <a:buNone/>
                      </a:pPr>
                      <a:r>
                        <a:rPr lang="en-US" sz="1100" b="1" dirty="0" smtClean="0">
                          <a:solidFill>
                            <a:srgbClr val="595959"/>
                          </a:solidFill>
                        </a:rPr>
                        <a:t>Modes</a:t>
                      </a:r>
                      <a:r>
                        <a:rPr lang="en-US" sz="1100" dirty="0" smtClean="0">
                          <a:solidFill>
                            <a:srgbClr val="595959"/>
                          </a:solidFill>
                        </a:rPr>
                        <a:t> – Intercity</a:t>
                      </a:r>
                      <a:r>
                        <a:rPr lang="en-US" sz="1100" baseline="0" dirty="0" smtClean="0">
                          <a:solidFill>
                            <a:srgbClr val="595959"/>
                          </a:solidFill>
                        </a:rPr>
                        <a:t> Bus “mode”</a:t>
                      </a:r>
                      <a:endParaRPr lang="en-US" sz="1100" b="0" baseline="0" dirty="0" smtClean="0">
                        <a:solidFill>
                          <a:srgbClr val="595959"/>
                        </a:solidFill>
                      </a:endParaRPr>
                    </a:p>
                    <a:p>
                      <a:pPr marL="0" indent="0">
                        <a:buNone/>
                      </a:pPr>
                      <a:endParaRPr lang="en-US" sz="1100" b="0" dirty="0" smtClean="0">
                        <a:solidFill>
                          <a:srgbClr val="595959"/>
                        </a:solidFill>
                      </a:endParaRPr>
                    </a:p>
                    <a:p>
                      <a:pPr marL="0" indent="0">
                        <a:buNone/>
                      </a:pPr>
                      <a:r>
                        <a:rPr lang="en-US" sz="1100" b="1" dirty="0" smtClean="0">
                          <a:solidFill>
                            <a:srgbClr val="595959"/>
                          </a:solidFill>
                        </a:rPr>
                        <a:t>Financial Information </a:t>
                      </a:r>
                      <a:r>
                        <a:rPr lang="en-US" sz="1100" dirty="0" smtClean="0">
                          <a:solidFill>
                            <a:srgbClr val="595959"/>
                          </a:solidFill>
                        </a:rPr>
                        <a:t>–</a:t>
                      </a:r>
                    </a:p>
                    <a:p>
                      <a:pPr marL="0" indent="0">
                        <a:buNone/>
                      </a:pPr>
                      <a:r>
                        <a:rPr lang="en-US" sz="1100" b="0" dirty="0" smtClean="0">
                          <a:solidFill>
                            <a:srgbClr val="595959"/>
                          </a:solidFill>
                        </a:rPr>
                        <a:t>Total Expenses from 5311</a:t>
                      </a:r>
                      <a:endParaRPr lang="en-US" sz="1100" b="0" baseline="0" dirty="0" smtClean="0">
                        <a:solidFill>
                          <a:srgbClr val="595959"/>
                        </a:solidFill>
                      </a:endParaRPr>
                    </a:p>
                    <a:p>
                      <a:pPr marL="0" indent="0">
                        <a:buNone/>
                      </a:pPr>
                      <a:endParaRPr lang="en-US" sz="1100" b="0" dirty="0" smtClean="0">
                        <a:solidFill>
                          <a:srgbClr val="595959"/>
                        </a:solidFill>
                      </a:endParaRPr>
                    </a:p>
                    <a:p>
                      <a:pPr marL="0" indent="0">
                        <a:buNone/>
                      </a:pPr>
                      <a:r>
                        <a:rPr lang="en-US" sz="1100" b="1" dirty="0" smtClean="0">
                          <a:solidFill>
                            <a:srgbClr val="595959"/>
                          </a:solidFill>
                        </a:rPr>
                        <a:t>Service Data </a:t>
                      </a:r>
                      <a:r>
                        <a:rPr lang="en-US" sz="1100" dirty="0" smtClean="0">
                          <a:solidFill>
                            <a:srgbClr val="595959"/>
                          </a:solidFill>
                        </a:rPr>
                        <a:t>– </a:t>
                      </a:r>
                    </a:p>
                    <a:p>
                      <a:pPr marL="0" indent="0">
                        <a:buNone/>
                      </a:pPr>
                      <a:r>
                        <a:rPr lang="en-US" sz="1100" dirty="0" smtClean="0">
                          <a:solidFill>
                            <a:srgbClr val="595959"/>
                          </a:solidFill>
                        </a:rPr>
                        <a:t>Vehicle Revenue Miles</a:t>
                      </a:r>
                      <a:r>
                        <a:rPr lang="en-US" sz="1100" baseline="0" dirty="0" smtClean="0">
                          <a:solidFill>
                            <a:srgbClr val="595959"/>
                          </a:solidFill>
                        </a:rPr>
                        <a:t> &amp; </a:t>
                      </a:r>
                      <a:r>
                        <a:rPr lang="en-US" sz="1100" dirty="0" smtClean="0">
                          <a:solidFill>
                            <a:srgbClr val="595959"/>
                          </a:solidFill>
                        </a:rPr>
                        <a:t>Unlinked Passenger Trips if applicable</a:t>
                      </a:r>
                    </a:p>
                  </a:txBody>
                  <a:tcPr marL="68580" marR="68580" marT="34290" marB="3429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803742732"/>
              </p:ext>
            </p:extLst>
          </p:nvPr>
        </p:nvGraphicFramePr>
        <p:xfrm>
          <a:off x="4457701" y="1905000"/>
          <a:ext cx="3696929" cy="2324640"/>
        </p:xfrm>
        <a:graphic>
          <a:graphicData uri="http://schemas.openxmlformats.org/drawingml/2006/table">
            <a:tbl>
              <a:tblPr firstRow="1" bandRow="1">
                <a:tableStyleId>{5C22544A-7EE6-4342-B048-85BDC9FD1C3A}</a:tableStyleId>
              </a:tblPr>
              <a:tblGrid>
                <a:gridCol w="3696929">
                  <a:extLst>
                    <a:ext uri="{9D8B030D-6E8A-4147-A177-3AD203B41FA5}">
                      <a16:colId xmlns:a16="http://schemas.microsoft.com/office/drawing/2014/main" val="20000"/>
                    </a:ext>
                  </a:extLst>
                </a:gridCol>
              </a:tblGrid>
              <a:tr h="2790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595959"/>
                          </a:solidFill>
                        </a:rPr>
                        <a:t>B-10 – Identification</a:t>
                      </a:r>
                    </a:p>
                  </a:txBody>
                  <a:tcPr marL="68580" marR="68580" marT="34290" marB="34290"/>
                </a:tc>
                <a:extLst>
                  <a:ext uri="{0D108BD9-81ED-4DB2-BD59-A6C34878D82A}">
                    <a16:rowId xmlns:a16="http://schemas.microsoft.com/office/drawing/2014/main" val="10000"/>
                  </a:ext>
                </a:extLst>
              </a:tr>
              <a:tr h="318857">
                <a:tc>
                  <a:txBody>
                    <a:bodyPr/>
                    <a:lstStyle/>
                    <a:p>
                      <a:pPr marL="0" indent="0">
                        <a:buNone/>
                      </a:pPr>
                      <a:r>
                        <a:rPr lang="en-US" sz="1100" dirty="0" smtClean="0">
                          <a:solidFill>
                            <a:srgbClr val="595959"/>
                          </a:solidFill>
                        </a:rPr>
                        <a:t>Organization Type, Fiscal Year Start and End</a:t>
                      </a:r>
                    </a:p>
                  </a:txBody>
                  <a:tcPr marL="68580" marR="68580" marT="34290" marB="34290">
                    <a:solidFill>
                      <a:schemeClr val="accent1">
                        <a:lumMod val="20000"/>
                        <a:lumOff val="80000"/>
                      </a:schemeClr>
                    </a:solidFill>
                  </a:tcPr>
                </a:tc>
                <a:extLst>
                  <a:ext uri="{0D108BD9-81ED-4DB2-BD59-A6C34878D82A}">
                    <a16:rowId xmlns:a16="http://schemas.microsoft.com/office/drawing/2014/main" val="10001"/>
                  </a:ext>
                </a:extLst>
              </a:tr>
              <a:tr h="264992">
                <a:tc>
                  <a:txBody>
                    <a:bodyPr/>
                    <a:lstStyle/>
                    <a:p>
                      <a:pPr marL="0" indent="0">
                        <a:buNone/>
                      </a:pPr>
                      <a:r>
                        <a:rPr lang="en-US" sz="1200" b="1" dirty="0" smtClean="0">
                          <a:solidFill>
                            <a:srgbClr val="595959"/>
                          </a:solidFill>
                        </a:rPr>
                        <a:t>RR-20 – Intercity</a:t>
                      </a:r>
                      <a:r>
                        <a:rPr lang="en-US" sz="1200" b="1" baseline="0" dirty="0" smtClean="0">
                          <a:solidFill>
                            <a:srgbClr val="595959"/>
                          </a:solidFill>
                        </a:rPr>
                        <a:t> Bus</a:t>
                      </a:r>
                      <a:endParaRPr lang="en-US" sz="1200" b="1" dirty="0" smtClean="0">
                        <a:solidFill>
                          <a:srgbClr val="595959"/>
                        </a:solidFill>
                      </a:endParaRPr>
                    </a:p>
                  </a:txBody>
                  <a:tcPr marL="68580" marR="68580" marT="34290" marB="34290">
                    <a:solidFill>
                      <a:schemeClr val="accent1"/>
                    </a:solidFill>
                  </a:tcPr>
                </a:tc>
                <a:extLst>
                  <a:ext uri="{0D108BD9-81ED-4DB2-BD59-A6C34878D82A}">
                    <a16:rowId xmlns:a16="http://schemas.microsoft.com/office/drawing/2014/main" val="10002"/>
                  </a:ext>
                </a:extLst>
              </a:tr>
              <a:tr h="1461763">
                <a:tc>
                  <a:txBody>
                    <a:bodyPr/>
                    <a:lstStyle/>
                    <a:p>
                      <a:pPr marL="0" indent="0">
                        <a:buNone/>
                      </a:pPr>
                      <a:r>
                        <a:rPr lang="en-US" sz="1100" b="1" dirty="0" smtClean="0">
                          <a:solidFill>
                            <a:srgbClr val="595959"/>
                          </a:solidFill>
                        </a:rPr>
                        <a:t>Financial</a:t>
                      </a:r>
                      <a:r>
                        <a:rPr lang="en-US" sz="1100" b="1" baseline="0" dirty="0" smtClean="0">
                          <a:solidFill>
                            <a:srgbClr val="595959"/>
                          </a:solidFill>
                        </a:rPr>
                        <a:t> Information </a:t>
                      </a:r>
                      <a:r>
                        <a:rPr lang="en-US" sz="1100" b="0" baseline="0" dirty="0" smtClean="0">
                          <a:solidFill>
                            <a:srgbClr val="595959"/>
                          </a:solidFill>
                        </a:rPr>
                        <a:t>–</a:t>
                      </a:r>
                    </a:p>
                    <a:p>
                      <a:pPr marL="0" indent="0">
                        <a:buNone/>
                      </a:pPr>
                      <a:r>
                        <a:rPr lang="en-US" sz="1100" b="0" baseline="0" dirty="0" smtClean="0">
                          <a:solidFill>
                            <a:srgbClr val="595959"/>
                          </a:solidFill>
                        </a:rPr>
                        <a:t>Total Expenses from 5311 Funding</a:t>
                      </a:r>
                    </a:p>
                    <a:p>
                      <a:pPr marL="0" indent="0">
                        <a:buNone/>
                      </a:pPr>
                      <a:endParaRPr lang="en-US" sz="1100" b="0" baseline="0" dirty="0" smtClean="0">
                        <a:solidFill>
                          <a:srgbClr val="595959"/>
                        </a:solidFill>
                      </a:endParaRPr>
                    </a:p>
                    <a:p>
                      <a:pPr marL="0" indent="0">
                        <a:buNone/>
                      </a:pPr>
                      <a:r>
                        <a:rPr lang="en-US" sz="1100" b="1" baseline="0" dirty="0" smtClean="0">
                          <a:solidFill>
                            <a:srgbClr val="595959"/>
                          </a:solidFill>
                        </a:rPr>
                        <a:t>Service Data –</a:t>
                      </a:r>
                    </a:p>
                    <a:p>
                      <a:pPr marL="0" indent="0">
                        <a:buNone/>
                      </a:pPr>
                      <a:r>
                        <a:rPr lang="en-US" sz="1100" b="0" baseline="0" dirty="0" smtClean="0">
                          <a:solidFill>
                            <a:srgbClr val="595959"/>
                          </a:solidFill>
                        </a:rPr>
                        <a:t>Vehicle Revenue Miles &amp; Unlinked Passenger Trips if applicable</a:t>
                      </a:r>
                    </a:p>
                  </a:txBody>
                  <a:tcPr marL="68580" marR="68580" marT="34290" marB="34290">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29278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Modes</a:t>
            </a:r>
            <a:endParaRPr lang="en-US" dirty="0"/>
          </a:p>
        </p:txBody>
      </p:sp>
      <p:sp>
        <p:nvSpPr>
          <p:cNvPr id="3" name="Content Placeholder 2"/>
          <p:cNvSpPr>
            <a:spLocks noGrp="1"/>
          </p:cNvSpPr>
          <p:nvPr>
            <p:ph idx="1"/>
          </p:nvPr>
        </p:nvSpPr>
        <p:spPr/>
        <p:txBody>
          <a:bodyPr/>
          <a:lstStyle/>
          <a:p>
            <a:pPr marL="0" indent="0">
              <a:buNone/>
            </a:pPr>
            <a:r>
              <a:rPr lang="en-US" dirty="0" smtClean="0"/>
              <a:t>The most common modes for transportation in rural areas include:</a:t>
            </a:r>
          </a:p>
          <a:p>
            <a:pPr lvl="1"/>
            <a:r>
              <a:rPr lang="en-US" sz="2600" dirty="0" smtClean="0"/>
              <a:t>Bus (Fixed, Deviated-Fixed, Both)</a:t>
            </a:r>
          </a:p>
          <a:p>
            <a:pPr lvl="1"/>
            <a:r>
              <a:rPr lang="en-US" sz="2600" dirty="0" smtClean="0"/>
              <a:t>Demand Response</a:t>
            </a:r>
          </a:p>
          <a:p>
            <a:pPr lvl="1"/>
            <a:r>
              <a:rPr lang="en-US" sz="2600" dirty="0" smtClean="0"/>
              <a:t>Demand Taxi</a:t>
            </a:r>
          </a:p>
          <a:p>
            <a:pPr lvl="1"/>
            <a:r>
              <a:rPr lang="en-US" sz="2600" dirty="0" smtClean="0"/>
              <a:t>Vanpool </a:t>
            </a:r>
          </a:p>
          <a:p>
            <a:pPr marL="0" indent="0">
              <a:buNone/>
            </a:pPr>
            <a:endParaRPr lang="en-US" sz="3000" dirty="0"/>
          </a:p>
          <a:p>
            <a:pPr marL="0" indent="0">
              <a:buNone/>
            </a:pPr>
            <a:r>
              <a:rPr lang="en-US" sz="3000" dirty="0" smtClean="0"/>
              <a:t>Subrecipients must follow NTD modal definitions. </a:t>
            </a:r>
          </a:p>
        </p:txBody>
      </p:sp>
      <p:sp>
        <p:nvSpPr>
          <p:cNvPr id="4" name="Slide Number Placeholder 3"/>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t>7</a:t>
            </a:fld>
            <a:endParaRPr lang="en-US"/>
          </a:p>
        </p:txBody>
      </p:sp>
    </p:spTree>
    <p:extLst>
      <p:ext uri="{BB962C8B-B14F-4D97-AF65-F5344CB8AC3E}">
        <p14:creationId xmlns:p14="http://schemas.microsoft.com/office/powerpoint/2010/main" val="23216972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Directly Reporting </a:t>
            </a:r>
            <a:r>
              <a:rPr lang="en-US" dirty="0" err="1" smtClean="0"/>
              <a:t>Subrecipients</a:t>
            </a:r>
            <a:endParaRPr lang="en-US" dirty="0"/>
          </a:p>
        </p:txBody>
      </p:sp>
      <p:sp>
        <p:nvSpPr>
          <p:cNvPr id="3" name="Content Placeholder 2"/>
          <p:cNvSpPr>
            <a:spLocks noGrp="1"/>
          </p:cNvSpPr>
          <p:nvPr>
            <p:ph sz="half" idx="1"/>
          </p:nvPr>
        </p:nvSpPr>
        <p:spPr>
          <a:xfrm>
            <a:off x="628650" y="1219200"/>
            <a:ext cx="3886200" cy="3263504"/>
          </a:xfrm>
        </p:spPr>
        <p:txBody>
          <a:bodyPr/>
          <a:lstStyle/>
          <a:p>
            <a:pPr marL="0" indent="0" algn="ctr">
              <a:buNone/>
            </a:pPr>
            <a:r>
              <a:rPr lang="en-US" dirty="0" smtClean="0">
                <a:solidFill>
                  <a:srgbClr val="595959"/>
                </a:solidFill>
              </a:rPr>
              <a:t>2013</a:t>
            </a:r>
          </a:p>
          <a:p>
            <a:pPr marL="0" indent="0" algn="ctr">
              <a:buNone/>
            </a:pPr>
            <a:endParaRPr lang="en-US" dirty="0"/>
          </a:p>
        </p:txBody>
      </p:sp>
      <p:sp>
        <p:nvSpPr>
          <p:cNvPr id="4" name="Content Placeholder 3"/>
          <p:cNvSpPr>
            <a:spLocks noGrp="1"/>
          </p:cNvSpPr>
          <p:nvPr>
            <p:ph sz="half" idx="2"/>
          </p:nvPr>
        </p:nvSpPr>
        <p:spPr>
          <a:xfrm>
            <a:off x="4572000" y="1219200"/>
            <a:ext cx="3886200" cy="3263504"/>
          </a:xfrm>
        </p:spPr>
        <p:txBody>
          <a:bodyPr/>
          <a:lstStyle/>
          <a:p>
            <a:pPr marL="0" indent="0" algn="ctr">
              <a:buNone/>
            </a:pPr>
            <a:r>
              <a:rPr lang="en-US" dirty="0" smtClean="0">
                <a:solidFill>
                  <a:srgbClr val="595959"/>
                </a:solidFill>
              </a:rPr>
              <a:t>2014</a:t>
            </a:r>
            <a:endParaRPr lang="en-US" dirty="0">
              <a:solidFill>
                <a:srgbClr val="595959"/>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991628411"/>
              </p:ext>
            </p:extLst>
          </p:nvPr>
        </p:nvGraphicFramePr>
        <p:xfrm>
          <a:off x="924791" y="1764783"/>
          <a:ext cx="3417269" cy="2310835"/>
        </p:xfrm>
        <a:graphic>
          <a:graphicData uri="http://schemas.openxmlformats.org/drawingml/2006/table">
            <a:tbl>
              <a:tblPr firstRow="1" bandRow="1">
                <a:tableStyleId>{5C22544A-7EE6-4342-B048-85BDC9FD1C3A}</a:tableStyleId>
              </a:tblPr>
              <a:tblGrid>
                <a:gridCol w="3417269">
                  <a:extLst>
                    <a:ext uri="{9D8B030D-6E8A-4147-A177-3AD203B41FA5}">
                      <a16:colId xmlns:a16="http://schemas.microsoft.com/office/drawing/2014/main" val="20000"/>
                    </a:ext>
                  </a:extLst>
                </a:gridCol>
              </a:tblGrid>
              <a:tr h="251460">
                <a:tc>
                  <a:txBody>
                    <a:bodyPr/>
                    <a:lstStyle/>
                    <a:p>
                      <a:r>
                        <a:rPr lang="en-US" sz="1200" dirty="0" smtClean="0">
                          <a:solidFill>
                            <a:srgbClr val="595959"/>
                          </a:solidFill>
                        </a:rPr>
                        <a:t>RU-22 (Rural) or</a:t>
                      </a:r>
                      <a:r>
                        <a:rPr lang="en-US" sz="1200" baseline="0" dirty="0" smtClean="0">
                          <a:solidFill>
                            <a:srgbClr val="595959"/>
                          </a:solidFill>
                        </a:rPr>
                        <a:t> RU-23</a:t>
                      </a:r>
                      <a:r>
                        <a:rPr lang="en-US" sz="1200" dirty="0" smtClean="0">
                          <a:solidFill>
                            <a:srgbClr val="595959"/>
                          </a:solidFill>
                        </a:rPr>
                        <a:t> (Urban)</a:t>
                      </a:r>
                      <a:endParaRPr lang="en-US" sz="1200" dirty="0">
                        <a:solidFill>
                          <a:srgbClr val="595959"/>
                        </a:solidFill>
                      </a:endParaRPr>
                    </a:p>
                  </a:txBody>
                  <a:tcPr marL="68580" marR="68580" marT="34290" marB="34290"/>
                </a:tc>
                <a:extLst>
                  <a:ext uri="{0D108BD9-81ED-4DB2-BD59-A6C34878D82A}">
                    <a16:rowId xmlns:a16="http://schemas.microsoft.com/office/drawing/2014/main" val="10000"/>
                  </a:ext>
                </a:extLst>
              </a:tr>
              <a:tr h="2059375">
                <a:tc>
                  <a:txBody>
                    <a:bodyPr/>
                    <a:lstStyle/>
                    <a:p>
                      <a:pPr marL="0" indent="0">
                        <a:buNone/>
                      </a:pPr>
                      <a:r>
                        <a:rPr lang="en-US" sz="1200" b="1" dirty="0" smtClean="0">
                          <a:solidFill>
                            <a:srgbClr val="595959"/>
                          </a:solidFill>
                        </a:rPr>
                        <a:t>Basic Information </a:t>
                      </a:r>
                      <a:r>
                        <a:rPr lang="en-US" sz="1200" dirty="0" smtClean="0">
                          <a:solidFill>
                            <a:srgbClr val="595959"/>
                          </a:solidFill>
                        </a:rPr>
                        <a:t>– Moved</a:t>
                      </a:r>
                      <a:r>
                        <a:rPr lang="en-US" sz="1200" baseline="0" dirty="0" smtClean="0">
                          <a:solidFill>
                            <a:srgbClr val="595959"/>
                          </a:solidFill>
                        </a:rPr>
                        <a:t> to Profile</a:t>
                      </a:r>
                      <a:endParaRPr lang="en-US" sz="1200" dirty="0" smtClean="0">
                        <a:solidFill>
                          <a:srgbClr val="595959"/>
                        </a:solidFill>
                      </a:endParaRPr>
                    </a:p>
                    <a:p>
                      <a:pPr marL="0" indent="0">
                        <a:buNone/>
                      </a:pPr>
                      <a:endParaRPr lang="en-US" sz="1400" b="0" dirty="0" smtClean="0">
                        <a:solidFill>
                          <a:srgbClr val="595959"/>
                        </a:solidFill>
                      </a:endParaRPr>
                    </a:p>
                    <a:p>
                      <a:pPr marL="0" indent="0">
                        <a:buNone/>
                      </a:pPr>
                      <a:r>
                        <a:rPr lang="en-US" sz="1200" b="1" dirty="0" smtClean="0">
                          <a:solidFill>
                            <a:srgbClr val="595959"/>
                          </a:solidFill>
                        </a:rPr>
                        <a:t>Financial Information </a:t>
                      </a:r>
                      <a:r>
                        <a:rPr lang="en-US" sz="1200" dirty="0" smtClean="0">
                          <a:solidFill>
                            <a:srgbClr val="595959"/>
                          </a:solidFill>
                        </a:rPr>
                        <a:t>–</a:t>
                      </a:r>
                    </a:p>
                    <a:p>
                      <a:pPr marL="0" indent="0">
                        <a:buNone/>
                      </a:pPr>
                      <a:r>
                        <a:rPr lang="en-US" sz="1200" b="0" dirty="0" smtClean="0">
                          <a:solidFill>
                            <a:srgbClr val="595959"/>
                          </a:solidFill>
                        </a:rPr>
                        <a:t>Total Expenses from 5311</a:t>
                      </a:r>
                      <a:endParaRPr lang="en-US" sz="1200" b="0" baseline="0" dirty="0" smtClean="0">
                        <a:solidFill>
                          <a:srgbClr val="595959"/>
                        </a:solidFill>
                      </a:endParaRPr>
                    </a:p>
                  </a:txBody>
                  <a:tcPr marL="68580" marR="68580" marT="34290" marB="3429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80452881"/>
              </p:ext>
            </p:extLst>
          </p:nvPr>
        </p:nvGraphicFramePr>
        <p:xfrm>
          <a:off x="4533034" y="1831430"/>
          <a:ext cx="3696929" cy="2223197"/>
        </p:xfrm>
        <a:graphic>
          <a:graphicData uri="http://schemas.openxmlformats.org/drawingml/2006/table">
            <a:tbl>
              <a:tblPr firstRow="1" bandRow="1">
                <a:tableStyleId>{5C22544A-7EE6-4342-B048-85BDC9FD1C3A}</a:tableStyleId>
              </a:tblPr>
              <a:tblGrid>
                <a:gridCol w="3696929">
                  <a:extLst>
                    <a:ext uri="{9D8B030D-6E8A-4147-A177-3AD203B41FA5}">
                      <a16:colId xmlns:a16="http://schemas.microsoft.com/office/drawing/2014/main" val="20000"/>
                    </a:ext>
                  </a:extLst>
                </a:gridCol>
              </a:tblGrid>
              <a:tr h="295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595959"/>
                          </a:solidFill>
                        </a:rPr>
                        <a:t>B-10 – Identification</a:t>
                      </a:r>
                    </a:p>
                  </a:txBody>
                  <a:tcPr marL="68580" marR="68580" marT="34290" marB="34290"/>
                </a:tc>
                <a:extLst>
                  <a:ext uri="{0D108BD9-81ED-4DB2-BD59-A6C34878D82A}">
                    <a16:rowId xmlns:a16="http://schemas.microsoft.com/office/drawing/2014/main" val="10000"/>
                  </a:ext>
                </a:extLst>
              </a:tr>
              <a:tr h="418313">
                <a:tc>
                  <a:txBody>
                    <a:bodyPr/>
                    <a:lstStyle/>
                    <a:p>
                      <a:pPr marL="0" indent="0">
                        <a:buNone/>
                      </a:pPr>
                      <a:r>
                        <a:rPr lang="en-US" sz="1200" dirty="0" smtClean="0">
                          <a:solidFill>
                            <a:srgbClr val="595959"/>
                          </a:solidFill>
                        </a:rPr>
                        <a:t>Organization Type, Fiscal Year Start and End</a:t>
                      </a:r>
                    </a:p>
                    <a:p>
                      <a:pPr marL="0" indent="0">
                        <a:buNone/>
                      </a:pPr>
                      <a:r>
                        <a:rPr lang="en-US" sz="1200" dirty="0" smtClean="0">
                          <a:solidFill>
                            <a:srgbClr val="595959"/>
                          </a:solidFill>
                        </a:rPr>
                        <a:t>Non-editable </a:t>
                      </a:r>
                      <a:r>
                        <a:rPr lang="en-US" sz="1200" baseline="0" dirty="0" smtClean="0">
                          <a:solidFill>
                            <a:srgbClr val="595959"/>
                          </a:solidFill>
                        </a:rPr>
                        <a:t>data imported from agency B-10</a:t>
                      </a:r>
                      <a:endParaRPr lang="en-US" sz="1200" dirty="0" smtClean="0">
                        <a:solidFill>
                          <a:srgbClr val="595959"/>
                        </a:solidFill>
                      </a:endParaRPr>
                    </a:p>
                  </a:txBody>
                  <a:tcPr marL="68580" marR="68580" marT="34290" marB="34290">
                    <a:solidFill>
                      <a:schemeClr val="accent1">
                        <a:lumMod val="20000"/>
                        <a:lumOff val="80000"/>
                      </a:schemeClr>
                    </a:solidFill>
                  </a:tcPr>
                </a:tc>
                <a:extLst>
                  <a:ext uri="{0D108BD9-81ED-4DB2-BD59-A6C34878D82A}">
                    <a16:rowId xmlns:a16="http://schemas.microsoft.com/office/drawing/2014/main" val="10001"/>
                  </a:ext>
                </a:extLst>
              </a:tr>
              <a:tr h="295882">
                <a:tc>
                  <a:txBody>
                    <a:bodyPr/>
                    <a:lstStyle/>
                    <a:p>
                      <a:pPr marL="0" indent="0">
                        <a:buNone/>
                      </a:pPr>
                      <a:r>
                        <a:rPr lang="en-US" sz="1200" b="1" dirty="0" smtClean="0">
                          <a:solidFill>
                            <a:srgbClr val="595959"/>
                          </a:solidFill>
                        </a:rPr>
                        <a:t>RR-20 – Urban/Tribal </a:t>
                      </a:r>
                      <a:r>
                        <a:rPr lang="en-US" sz="1200" b="1" dirty="0" err="1" smtClean="0">
                          <a:solidFill>
                            <a:srgbClr val="595959"/>
                          </a:solidFill>
                        </a:rPr>
                        <a:t>Subrecipient</a:t>
                      </a:r>
                      <a:endParaRPr lang="en-US" sz="1200" b="1" dirty="0" smtClean="0">
                        <a:solidFill>
                          <a:srgbClr val="595959"/>
                        </a:solidFill>
                      </a:endParaRPr>
                    </a:p>
                  </a:txBody>
                  <a:tcPr marL="68580" marR="68580" marT="34290" marB="34290">
                    <a:solidFill>
                      <a:schemeClr val="accent1"/>
                    </a:solidFill>
                  </a:tcPr>
                </a:tc>
                <a:extLst>
                  <a:ext uri="{0D108BD9-81ED-4DB2-BD59-A6C34878D82A}">
                    <a16:rowId xmlns:a16="http://schemas.microsoft.com/office/drawing/2014/main" val="10002"/>
                  </a:ext>
                </a:extLst>
              </a:tr>
              <a:tr h="1197093">
                <a:tc>
                  <a:txBody>
                    <a:bodyPr/>
                    <a:lstStyle/>
                    <a:p>
                      <a:pPr marL="0" indent="0">
                        <a:buNone/>
                      </a:pPr>
                      <a:r>
                        <a:rPr lang="en-US" sz="1200" b="1" dirty="0" smtClean="0">
                          <a:solidFill>
                            <a:srgbClr val="595959"/>
                          </a:solidFill>
                        </a:rPr>
                        <a:t>Financial</a:t>
                      </a:r>
                      <a:r>
                        <a:rPr lang="en-US" sz="1200" b="1" baseline="0" dirty="0" smtClean="0">
                          <a:solidFill>
                            <a:srgbClr val="595959"/>
                          </a:solidFill>
                        </a:rPr>
                        <a:t> Information </a:t>
                      </a:r>
                      <a:r>
                        <a:rPr lang="en-US" sz="1200" b="0" baseline="0" dirty="0" smtClean="0">
                          <a:solidFill>
                            <a:srgbClr val="595959"/>
                          </a:solidFill>
                        </a:rPr>
                        <a:t>–</a:t>
                      </a:r>
                    </a:p>
                    <a:p>
                      <a:pPr marL="0" indent="0">
                        <a:buNone/>
                      </a:pPr>
                      <a:r>
                        <a:rPr lang="en-US" sz="1200" b="0" dirty="0" smtClean="0">
                          <a:solidFill>
                            <a:srgbClr val="595959"/>
                          </a:solidFill>
                        </a:rPr>
                        <a:t>Total Expenses from 5311</a:t>
                      </a:r>
                      <a:endParaRPr lang="en-US" sz="1200" b="0" baseline="0" dirty="0" smtClean="0">
                        <a:solidFill>
                          <a:srgbClr val="595959"/>
                        </a:solidFill>
                      </a:endParaRPr>
                    </a:p>
                  </a:txBody>
                  <a:tcPr marL="68580" marR="68580" marT="34290" marB="34290">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385250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92502"/>
            <a:ext cx="7886700" cy="677108"/>
          </a:xfrm>
        </p:spPr>
        <p:txBody>
          <a:bodyPr/>
          <a:lstStyle/>
          <a:p>
            <a:pPr algn="ctr"/>
            <a:r>
              <a:rPr lang="en-US" dirty="0" smtClean="0"/>
              <a:t>Multi-State </a:t>
            </a:r>
            <a:r>
              <a:rPr lang="en-US" dirty="0" err="1" smtClean="0"/>
              <a:t>Subrecipients</a:t>
            </a:r>
            <a:endParaRPr lang="en-US" dirty="0"/>
          </a:p>
        </p:txBody>
      </p:sp>
      <p:sp>
        <p:nvSpPr>
          <p:cNvPr id="3" name="Content Placeholder 2"/>
          <p:cNvSpPr>
            <a:spLocks noGrp="1"/>
          </p:cNvSpPr>
          <p:nvPr>
            <p:ph sz="half" idx="1"/>
          </p:nvPr>
        </p:nvSpPr>
        <p:spPr>
          <a:xfrm>
            <a:off x="685800" y="1142416"/>
            <a:ext cx="3886200" cy="3263504"/>
          </a:xfrm>
        </p:spPr>
        <p:txBody>
          <a:bodyPr>
            <a:normAutofit/>
          </a:bodyPr>
          <a:lstStyle/>
          <a:p>
            <a:pPr marL="0" indent="0" algn="ctr">
              <a:buNone/>
            </a:pPr>
            <a:r>
              <a:rPr lang="en-US" sz="2400" dirty="0">
                <a:solidFill>
                  <a:srgbClr val="595959"/>
                </a:solidFill>
              </a:rPr>
              <a:t>2013 </a:t>
            </a:r>
          </a:p>
          <a:p>
            <a:pPr marL="0" indent="0" algn="ctr">
              <a:spcBef>
                <a:spcPts val="0"/>
              </a:spcBef>
              <a:buNone/>
            </a:pPr>
            <a:r>
              <a:rPr lang="en-US" sz="1200" dirty="0"/>
              <a:t>One State Reports RU-22, One Reports RU-20</a:t>
            </a:r>
          </a:p>
        </p:txBody>
      </p:sp>
      <p:sp>
        <p:nvSpPr>
          <p:cNvPr id="4" name="Content Placeholder 3"/>
          <p:cNvSpPr>
            <a:spLocks noGrp="1"/>
          </p:cNvSpPr>
          <p:nvPr>
            <p:ph sz="half" idx="2"/>
          </p:nvPr>
        </p:nvSpPr>
        <p:spPr>
          <a:xfrm>
            <a:off x="4572000" y="1142416"/>
            <a:ext cx="3886200" cy="3263504"/>
          </a:xfrm>
        </p:spPr>
        <p:txBody>
          <a:bodyPr>
            <a:normAutofit/>
          </a:bodyPr>
          <a:lstStyle/>
          <a:p>
            <a:pPr marL="0" indent="0" algn="ctr">
              <a:buNone/>
            </a:pPr>
            <a:r>
              <a:rPr lang="en-US" sz="2000" dirty="0">
                <a:solidFill>
                  <a:srgbClr val="595959"/>
                </a:solidFill>
              </a:rPr>
              <a:t>2014 </a:t>
            </a:r>
          </a:p>
          <a:p>
            <a:pPr marL="0" indent="0" algn="ctr">
              <a:spcBef>
                <a:spcPts val="0"/>
              </a:spcBef>
              <a:buNone/>
            </a:pPr>
            <a:r>
              <a:rPr lang="en-US" sz="1200" dirty="0"/>
              <a:t>Both States Report </a:t>
            </a:r>
            <a:r>
              <a:rPr lang="en-US" sz="1200" dirty="0" smtClean="0"/>
              <a:t>General </a:t>
            </a:r>
            <a:r>
              <a:rPr lang="en-US" sz="1200" dirty="0"/>
              <a:t>Public Transit Report Package</a:t>
            </a:r>
          </a:p>
        </p:txBody>
      </p:sp>
      <p:graphicFrame>
        <p:nvGraphicFramePr>
          <p:cNvPr id="5" name="Table 4"/>
          <p:cNvGraphicFramePr>
            <a:graphicFrameLocks noGrp="1"/>
          </p:cNvGraphicFramePr>
          <p:nvPr>
            <p:extLst>
              <p:ext uri="{D42A27DB-BD31-4B8C-83A1-F6EECF244321}">
                <p14:modId xmlns:p14="http://schemas.microsoft.com/office/powerpoint/2010/main" val="1664904751"/>
              </p:ext>
            </p:extLst>
          </p:nvPr>
        </p:nvGraphicFramePr>
        <p:xfrm>
          <a:off x="926131" y="3553364"/>
          <a:ext cx="3417269" cy="1247236"/>
        </p:xfrm>
        <a:graphic>
          <a:graphicData uri="http://schemas.openxmlformats.org/drawingml/2006/table">
            <a:tbl>
              <a:tblPr firstRow="1" bandRow="1">
                <a:tableStyleId>{5C22544A-7EE6-4342-B048-85BDC9FD1C3A}</a:tableStyleId>
              </a:tblPr>
              <a:tblGrid>
                <a:gridCol w="3417269">
                  <a:extLst>
                    <a:ext uri="{9D8B030D-6E8A-4147-A177-3AD203B41FA5}">
                      <a16:colId xmlns:a16="http://schemas.microsoft.com/office/drawing/2014/main" val="20000"/>
                    </a:ext>
                  </a:extLst>
                </a:gridCol>
              </a:tblGrid>
              <a:tr h="286463">
                <a:tc>
                  <a:txBody>
                    <a:bodyPr/>
                    <a:lstStyle/>
                    <a:p>
                      <a:r>
                        <a:rPr lang="en-US" sz="1200" dirty="0" smtClean="0">
                          <a:solidFill>
                            <a:srgbClr val="595959"/>
                          </a:solidFill>
                        </a:rPr>
                        <a:t>State #2 - RU-22 Form</a:t>
                      </a:r>
                      <a:endParaRPr lang="en-US" sz="1200" dirty="0">
                        <a:solidFill>
                          <a:srgbClr val="595959"/>
                        </a:solidFill>
                      </a:endParaRPr>
                    </a:p>
                  </a:txBody>
                  <a:tcPr marL="68580" marR="68580" marT="34290" marB="34290"/>
                </a:tc>
                <a:extLst>
                  <a:ext uri="{0D108BD9-81ED-4DB2-BD59-A6C34878D82A}">
                    <a16:rowId xmlns:a16="http://schemas.microsoft.com/office/drawing/2014/main" val="10000"/>
                  </a:ext>
                </a:extLst>
              </a:tr>
              <a:tr h="960773">
                <a:tc>
                  <a:txBody>
                    <a:bodyPr/>
                    <a:lstStyle/>
                    <a:p>
                      <a:pPr marL="0" indent="0">
                        <a:buNone/>
                      </a:pPr>
                      <a:r>
                        <a:rPr lang="en-US" sz="1200" b="0" baseline="0" dirty="0" smtClean="0">
                          <a:solidFill>
                            <a:srgbClr val="595959"/>
                          </a:solidFill>
                        </a:rPr>
                        <a:t>Reports State #2 financial contribution towards Total Operating Expenses by source of revenue</a:t>
                      </a:r>
                    </a:p>
                  </a:txBody>
                  <a:tcPr marL="68580" marR="68580" marT="34290" marB="3429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27302179"/>
              </p:ext>
            </p:extLst>
          </p:nvPr>
        </p:nvGraphicFramePr>
        <p:xfrm>
          <a:off x="990600" y="1981200"/>
          <a:ext cx="3417269" cy="1447800"/>
        </p:xfrm>
        <a:graphic>
          <a:graphicData uri="http://schemas.openxmlformats.org/drawingml/2006/table">
            <a:tbl>
              <a:tblPr firstRow="1" bandRow="1">
                <a:tableStyleId>{5C22544A-7EE6-4342-B048-85BDC9FD1C3A}</a:tableStyleId>
              </a:tblPr>
              <a:tblGrid>
                <a:gridCol w="3417269">
                  <a:extLst>
                    <a:ext uri="{9D8B030D-6E8A-4147-A177-3AD203B41FA5}">
                      <a16:colId xmlns:a16="http://schemas.microsoft.com/office/drawing/2014/main" val="20000"/>
                    </a:ext>
                  </a:extLst>
                </a:gridCol>
              </a:tblGrid>
              <a:tr h="282370">
                <a:tc>
                  <a:txBody>
                    <a:bodyPr/>
                    <a:lstStyle/>
                    <a:p>
                      <a:r>
                        <a:rPr lang="en-US" sz="1200" dirty="0" smtClean="0">
                          <a:solidFill>
                            <a:srgbClr val="595959"/>
                          </a:solidFill>
                        </a:rPr>
                        <a:t>State #21- RU-20 Form</a:t>
                      </a:r>
                      <a:endParaRPr lang="en-US" sz="1200" dirty="0">
                        <a:solidFill>
                          <a:srgbClr val="595959"/>
                        </a:solidFill>
                      </a:endParaRPr>
                    </a:p>
                  </a:txBody>
                  <a:tcPr marL="68580" marR="68580" marT="34290" marB="34290"/>
                </a:tc>
                <a:extLst>
                  <a:ext uri="{0D108BD9-81ED-4DB2-BD59-A6C34878D82A}">
                    <a16:rowId xmlns:a16="http://schemas.microsoft.com/office/drawing/2014/main" val="10000"/>
                  </a:ext>
                </a:extLst>
              </a:tr>
              <a:tr h="1165430">
                <a:tc>
                  <a:txBody>
                    <a:bodyPr/>
                    <a:lstStyle/>
                    <a:p>
                      <a:pPr marL="0" indent="0">
                        <a:buNone/>
                      </a:pPr>
                      <a:r>
                        <a:rPr lang="en-US" sz="1200" b="0" dirty="0" smtClean="0">
                          <a:solidFill>
                            <a:srgbClr val="595959"/>
                          </a:solidFill>
                        </a:rPr>
                        <a:t>Reports complete </a:t>
                      </a:r>
                      <a:r>
                        <a:rPr lang="en-US" sz="1200" b="0" baseline="0" dirty="0" smtClean="0">
                          <a:solidFill>
                            <a:srgbClr val="595959"/>
                          </a:solidFill>
                        </a:rPr>
                        <a:t>RU-20 for entire agency</a:t>
                      </a:r>
                      <a:endParaRPr lang="en-US" sz="1200" b="0" dirty="0" smtClean="0">
                        <a:solidFill>
                          <a:srgbClr val="595959"/>
                        </a:solidFill>
                      </a:endParaRPr>
                    </a:p>
                  </a:txBody>
                  <a:tcPr marL="68580" marR="68580" marT="34290" marB="3429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39831209"/>
              </p:ext>
            </p:extLst>
          </p:nvPr>
        </p:nvGraphicFramePr>
        <p:xfrm>
          <a:off x="4666636" y="1954027"/>
          <a:ext cx="3696929" cy="1474973"/>
        </p:xfrm>
        <a:graphic>
          <a:graphicData uri="http://schemas.openxmlformats.org/drawingml/2006/table">
            <a:tbl>
              <a:tblPr firstRow="1" bandRow="1">
                <a:tableStyleId>{5C22544A-7EE6-4342-B048-85BDC9FD1C3A}</a:tableStyleId>
              </a:tblPr>
              <a:tblGrid>
                <a:gridCol w="3696929">
                  <a:extLst>
                    <a:ext uri="{9D8B030D-6E8A-4147-A177-3AD203B41FA5}">
                      <a16:colId xmlns:a16="http://schemas.microsoft.com/office/drawing/2014/main" val="20000"/>
                    </a:ext>
                  </a:extLst>
                </a:gridCol>
              </a:tblGrid>
              <a:tr h="251460">
                <a:tc>
                  <a:txBody>
                    <a:bodyPr/>
                    <a:lstStyle/>
                    <a:p>
                      <a:pPr marL="0" indent="0">
                        <a:buNone/>
                      </a:pPr>
                      <a:r>
                        <a:rPr lang="en-US" sz="1200" b="1" dirty="0" smtClean="0">
                          <a:solidFill>
                            <a:srgbClr val="595959"/>
                          </a:solidFill>
                        </a:rPr>
                        <a:t>State</a:t>
                      </a:r>
                      <a:r>
                        <a:rPr lang="en-US" sz="1200" b="1" baseline="0" dirty="0" smtClean="0">
                          <a:solidFill>
                            <a:srgbClr val="595959"/>
                          </a:solidFill>
                        </a:rPr>
                        <a:t> #1 – B-10, A-10, A-30, &amp; RR-20</a:t>
                      </a:r>
                      <a:endParaRPr lang="en-US" sz="1200" b="1" dirty="0" smtClean="0">
                        <a:solidFill>
                          <a:srgbClr val="595959"/>
                        </a:solidFill>
                      </a:endParaRPr>
                    </a:p>
                  </a:txBody>
                  <a:tcPr marL="68580" marR="68580" marT="34290" marB="34290">
                    <a:solidFill>
                      <a:schemeClr val="accent1"/>
                    </a:solidFill>
                  </a:tcPr>
                </a:tc>
                <a:extLst>
                  <a:ext uri="{0D108BD9-81ED-4DB2-BD59-A6C34878D82A}">
                    <a16:rowId xmlns:a16="http://schemas.microsoft.com/office/drawing/2014/main" val="10000"/>
                  </a:ext>
                </a:extLst>
              </a:tr>
              <a:tr h="12235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rgbClr val="595959"/>
                          </a:solidFill>
                        </a:rPr>
                        <a:t>Financial, Service Data, and Safety Data –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rgbClr val="595959"/>
                          </a:solidFill>
                        </a:rPr>
                        <a:t>Specific to State #1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solidFill>
                          <a:srgbClr val="595959"/>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rgbClr val="595959"/>
                          </a:solidFill>
                        </a:rPr>
                        <a:t>Reports Assets and Facilities for the entire agency</a:t>
                      </a:r>
                    </a:p>
                  </a:txBody>
                  <a:tcPr marL="68580" marR="68580" marT="34290" marB="3429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003942635"/>
              </p:ext>
            </p:extLst>
          </p:nvPr>
        </p:nvGraphicFramePr>
        <p:xfrm>
          <a:off x="4666636" y="3535680"/>
          <a:ext cx="3696929" cy="1234440"/>
        </p:xfrm>
        <a:graphic>
          <a:graphicData uri="http://schemas.openxmlformats.org/drawingml/2006/table">
            <a:tbl>
              <a:tblPr firstRow="1" bandRow="1">
                <a:tableStyleId>{5C22544A-7EE6-4342-B048-85BDC9FD1C3A}</a:tableStyleId>
              </a:tblPr>
              <a:tblGrid>
                <a:gridCol w="3696929">
                  <a:extLst>
                    <a:ext uri="{9D8B030D-6E8A-4147-A177-3AD203B41FA5}">
                      <a16:colId xmlns:a16="http://schemas.microsoft.com/office/drawing/2014/main" val="20000"/>
                    </a:ext>
                  </a:extLst>
                </a:gridCol>
              </a:tblGrid>
              <a:tr h="251460">
                <a:tc>
                  <a:txBody>
                    <a:bodyPr/>
                    <a:lstStyle/>
                    <a:p>
                      <a:pPr marL="0" indent="0">
                        <a:buNone/>
                      </a:pPr>
                      <a:r>
                        <a:rPr lang="en-US" sz="1200" b="1" dirty="0" smtClean="0">
                          <a:solidFill>
                            <a:srgbClr val="595959"/>
                          </a:solidFill>
                        </a:rPr>
                        <a:t>State</a:t>
                      </a:r>
                      <a:r>
                        <a:rPr lang="en-US" sz="1200" b="1" baseline="0" dirty="0" smtClean="0">
                          <a:solidFill>
                            <a:srgbClr val="595959"/>
                          </a:solidFill>
                        </a:rPr>
                        <a:t> #2 – B-10, A-10, A-30, &amp; RR-20</a:t>
                      </a:r>
                      <a:endParaRPr lang="en-US" sz="1200" b="1" dirty="0" smtClean="0">
                        <a:solidFill>
                          <a:srgbClr val="595959"/>
                        </a:solidFill>
                      </a:endParaRPr>
                    </a:p>
                  </a:txBody>
                  <a:tcPr marL="68580" marR="68580" marT="34290" marB="34290">
                    <a:solidFill>
                      <a:schemeClr val="accent1"/>
                    </a:solidFill>
                  </a:tcPr>
                </a:tc>
                <a:extLst>
                  <a:ext uri="{0D108BD9-81ED-4DB2-BD59-A6C34878D82A}">
                    <a16:rowId xmlns:a16="http://schemas.microsoft.com/office/drawing/2014/main" val="10000"/>
                  </a:ext>
                </a:extLst>
              </a:tr>
              <a:tr h="9372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rgbClr val="595959"/>
                          </a:solidFill>
                        </a:rPr>
                        <a:t>Financial, Service Data, and Safety Data –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rgbClr val="595959"/>
                          </a:solidFill>
                        </a:rPr>
                        <a:t>Specific to State #2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rgbClr val="595959"/>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rgbClr val="595959"/>
                          </a:solidFill>
                        </a:rPr>
                        <a:t>Does not report any assets or facilities in the A-10 or A-30</a:t>
                      </a:r>
                    </a:p>
                  </a:txBody>
                  <a:tcPr marL="68580" marR="68580" marT="34290" marB="3429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725177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149602"/>
            <a:ext cx="8229600" cy="677108"/>
          </a:xfrm>
          <a:noFill/>
          <a:ln w="9525">
            <a:noFill/>
            <a:miter lim="800000"/>
            <a:headEnd/>
            <a:tailEnd/>
          </a:ln>
        </p:spPr>
        <p:txBody>
          <a:bodyPr vert="horz" wrap="square" lIns="91440" tIns="45720" rIns="91440" bIns="45720" numCol="1" anchor="ctr" anchorCtr="0" compatLnSpc="1">
            <a:prstTxWarp prst="textNoShape">
              <a:avLst/>
            </a:prstTxWarp>
            <a:spAutoFit/>
          </a:bodyPr>
          <a:lstStyle/>
          <a:p>
            <a:r>
              <a:rPr lang="en-US" dirty="0"/>
              <a:t>Identification (B-10)</a:t>
            </a:r>
          </a:p>
        </p:txBody>
      </p:sp>
      <p:pic>
        <p:nvPicPr>
          <p:cNvPr id="11" name="Picture 10" descr="Screen capture of NTD 2 basic information form showing general information, demographic information, and modes filing a separate NTD report." title="NTD 2 B-10 basic information form"/>
          <p:cNvPicPr/>
          <p:nvPr/>
        </p:nvPicPr>
        <p:blipFill rotWithShape="1">
          <a:blip r:embed="rId2"/>
          <a:srcRect t="3785"/>
          <a:stretch/>
        </p:blipFill>
        <p:spPr>
          <a:xfrm>
            <a:off x="1189183" y="1295400"/>
            <a:ext cx="6858000" cy="3831388"/>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724400"/>
            <a:ext cx="36385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87139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5768"/>
            <a:ext cx="8229600" cy="584776"/>
          </a:xfrm>
        </p:spPr>
        <p:txBody>
          <a:bodyPr/>
          <a:lstStyle/>
          <a:p>
            <a:r>
              <a:rPr lang="en-US" sz="3200" dirty="0" smtClean="0"/>
              <a:t>Stations and Maintenance Facilities (A-10)</a:t>
            </a:r>
            <a:endParaRPr lang="en-US" sz="3200" dirty="0"/>
          </a:p>
        </p:txBody>
      </p:sp>
      <p:pic>
        <p:nvPicPr>
          <p:cNvPr id="5" name="Picture 4" descr="Screen capture of NTD 2 A-10 form for collecting information on stations and maintenance facilities." title="NTD 2 A-10 form, stations and maintenance facilities"/>
          <p:cNvPicPr/>
          <p:nvPr/>
        </p:nvPicPr>
        <p:blipFill rotWithShape="1">
          <a:blip r:embed="rId3"/>
          <a:srcRect t="3902"/>
          <a:stretch/>
        </p:blipFill>
        <p:spPr>
          <a:xfrm>
            <a:off x="1143000" y="1295400"/>
            <a:ext cx="6858000" cy="3278101"/>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572000"/>
            <a:ext cx="36385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53424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5803"/>
            <a:ext cx="8229600" cy="677108"/>
          </a:xfrm>
          <a:noFill/>
          <a:ln w="9525">
            <a:noFill/>
            <a:miter lim="800000"/>
            <a:headEnd/>
            <a:tailEnd/>
          </a:ln>
        </p:spPr>
        <p:txBody>
          <a:bodyPr vert="horz" wrap="square" lIns="91440" tIns="45720" rIns="91440" bIns="45720" numCol="1" anchor="ctr" anchorCtr="0" compatLnSpc="1">
            <a:prstTxWarp prst="textNoShape">
              <a:avLst/>
            </a:prstTxWarp>
            <a:spAutoFit/>
          </a:bodyPr>
          <a:lstStyle/>
          <a:p>
            <a:r>
              <a:rPr lang="en-US" dirty="0"/>
              <a:t>Revenue Vehicle Inventory (A-30)</a:t>
            </a:r>
          </a:p>
        </p:txBody>
      </p:sp>
      <p:pic>
        <p:nvPicPr>
          <p:cNvPr id="5" name="Picture 4" descr="Screen capture of NTD 2 A-30 form for collecting information on revenume vehicles. Form has basic information, vehicle information, and other fleet information sections." title=" NTD 2 A-30 form for collecting information on revenue vehicles"/>
          <p:cNvPicPr/>
          <p:nvPr/>
        </p:nvPicPr>
        <p:blipFill rotWithShape="1">
          <a:blip r:embed="rId2"/>
          <a:srcRect t="3250"/>
          <a:stretch/>
        </p:blipFill>
        <p:spPr>
          <a:xfrm>
            <a:off x="1319646" y="1219200"/>
            <a:ext cx="6657108" cy="4421909"/>
          </a:xfrm>
          <a:prstGeom prst="rect">
            <a:avLst/>
          </a:prstGeom>
        </p:spPr>
      </p:pic>
    </p:spTree>
    <p:extLst>
      <p:ext uri="{BB962C8B-B14F-4D97-AF65-F5344CB8AC3E}">
        <p14:creationId xmlns:p14="http://schemas.microsoft.com/office/powerpoint/2010/main" val="18693468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Screen capture of NTD 2 form for reduced reporting. Form has sectionf for financial information, sources of revenue, and revenue from purchased transportation agreements." title="NTD 2 reduced reporting form (RR-20)"/>
          <p:cNvGrpSpPr/>
          <p:nvPr/>
        </p:nvGrpSpPr>
        <p:grpSpPr>
          <a:xfrm>
            <a:off x="1627187" y="1495107"/>
            <a:ext cx="5889625" cy="4006325"/>
            <a:chOff x="1627187" y="1495107"/>
            <a:chExt cx="5889625" cy="4006325"/>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1646872" y="1495107"/>
              <a:ext cx="5869940" cy="1170305"/>
            </a:xfrm>
            <a:prstGeom prst="rect">
              <a:avLst/>
            </a:prstGeom>
          </p:spPr>
        </p:pic>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627822" y="2692774"/>
              <a:ext cx="5888355" cy="1160780"/>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1627187" y="3854881"/>
              <a:ext cx="5879465" cy="493395"/>
            </a:xfrm>
            <a:prstGeom prst="rect">
              <a:avLst/>
            </a:prstGeom>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1647507" y="4432092"/>
              <a:ext cx="5852160" cy="1069340"/>
            </a:xfrm>
            <a:prstGeom prst="rect">
              <a:avLst/>
            </a:prstGeom>
          </p:spPr>
        </p:pic>
      </p:grpSp>
      <p:sp>
        <p:nvSpPr>
          <p:cNvPr id="7" name="Rounded Rectangular Callout 6"/>
          <p:cNvSpPr/>
          <p:nvPr/>
        </p:nvSpPr>
        <p:spPr>
          <a:xfrm>
            <a:off x="129309" y="2207243"/>
            <a:ext cx="1246909" cy="729921"/>
          </a:xfrm>
          <a:prstGeom prst="wedgeRoundRectCallout">
            <a:avLst>
              <a:gd name="adj1" fmla="val 68654"/>
              <a:gd name="adj2" fmla="val -107581"/>
              <a:gd name="adj3" fmla="val 16667"/>
            </a:avLst>
          </a:prstGeom>
          <a:solidFill>
            <a:srgbClr val="FFFF99"/>
          </a:solidFill>
          <a:ln>
            <a:solidFill>
              <a:srgbClr val="3232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solidFill>
                  <a:schemeClr val="tx1"/>
                </a:solidFill>
                <a:latin typeface="Helvetica" pitchFamily="34" charset="0"/>
              </a:rPr>
              <a:t>Total annual expenses</a:t>
            </a:r>
            <a:endParaRPr lang="en-US" sz="1600" dirty="0">
              <a:solidFill>
                <a:schemeClr val="tx1"/>
              </a:solidFill>
              <a:latin typeface="Helvetica" pitchFamily="34" charset="0"/>
            </a:endParaRPr>
          </a:p>
        </p:txBody>
      </p:sp>
      <p:sp>
        <p:nvSpPr>
          <p:cNvPr id="10" name="Title 1"/>
          <p:cNvSpPr>
            <a:spLocks noGrp="1"/>
          </p:cNvSpPr>
          <p:nvPr>
            <p:ph type="title"/>
          </p:nvPr>
        </p:nvSpPr>
        <p:spPr>
          <a:xfrm>
            <a:off x="533400" y="152400"/>
            <a:ext cx="8229600" cy="671513"/>
          </a:xfrm>
          <a:noFill/>
          <a:ln w="9525">
            <a:noFill/>
            <a:miter lim="800000"/>
            <a:headEnd/>
            <a:tailEnd/>
          </a:ln>
        </p:spPr>
        <p:txBody>
          <a:bodyPr vert="horz" wrap="square" lIns="91440" tIns="45720" rIns="91440" bIns="45720" numCol="1" anchor="ctr" anchorCtr="0" compatLnSpc="1">
            <a:prstTxWarp prst="textNoShape">
              <a:avLst/>
            </a:prstTxWarp>
            <a:spAutoFit/>
          </a:bodyPr>
          <a:lstStyle/>
          <a:p>
            <a:r>
              <a:rPr lang="en-US" dirty="0"/>
              <a:t>Reduced Reporting (RR-20)</a:t>
            </a:r>
          </a:p>
        </p:txBody>
      </p:sp>
    </p:spTree>
    <p:extLst>
      <p:ext uri="{BB962C8B-B14F-4D97-AF65-F5344CB8AC3E}">
        <p14:creationId xmlns:p14="http://schemas.microsoft.com/office/powerpoint/2010/main" val="277792901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6687"/>
            <a:ext cx="8229600" cy="671513"/>
          </a:xfrm>
        </p:spPr>
        <p:txBody>
          <a:bodyPr/>
          <a:lstStyle/>
          <a:p>
            <a:r>
              <a:rPr lang="en-US" dirty="0" smtClean="0"/>
              <a:t>Reduced Reporting (RR-20)</a:t>
            </a:r>
            <a:endParaRPr lang="en-US" dirty="0"/>
          </a:p>
        </p:txBody>
      </p:sp>
      <p:pic>
        <p:nvPicPr>
          <p:cNvPr id="9" name="Picture 8" descr="Screen capture showing more of the NTD 2 form for reduced reporting. Form has sections for non-federal funds, Federal funds, total funds and supercalifragilisticexpealidocious.&#10;" title="NTD 2 reduced reporting form (RR-20)"/>
          <p:cNvPicPr>
            <a:picLocks noChangeAspect="1"/>
          </p:cNvPicPr>
          <p:nvPr/>
        </p:nvPicPr>
        <p:blipFill>
          <a:blip r:embed="rId2"/>
          <a:stretch>
            <a:fillRect/>
          </a:stretch>
        </p:blipFill>
        <p:spPr>
          <a:xfrm>
            <a:off x="1447800" y="823913"/>
            <a:ext cx="6224125" cy="4433887"/>
          </a:xfrm>
          <a:prstGeom prst="rect">
            <a:avLst/>
          </a:prstGeom>
        </p:spPr>
      </p:pic>
      <p:sp>
        <p:nvSpPr>
          <p:cNvPr id="10" name="Rounded Rectangular Callout 9"/>
          <p:cNvSpPr/>
          <p:nvPr/>
        </p:nvSpPr>
        <p:spPr>
          <a:xfrm>
            <a:off x="152400" y="3200400"/>
            <a:ext cx="1295400" cy="1177421"/>
          </a:xfrm>
          <a:prstGeom prst="wedgeRoundRectCallout">
            <a:avLst>
              <a:gd name="adj1" fmla="val 57584"/>
              <a:gd name="adj2" fmla="val 64178"/>
              <a:gd name="adj3" fmla="val 16667"/>
            </a:avLst>
          </a:prstGeom>
          <a:solidFill>
            <a:srgbClr val="FFFF99"/>
          </a:solidFill>
          <a:ln>
            <a:solidFill>
              <a:srgbClr val="3232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solidFill>
                  <a:schemeClr val="tx1"/>
                </a:solidFill>
                <a:latin typeface="Helvetica" pitchFamily="34" charset="0"/>
              </a:rPr>
              <a:t>Total Funds Expended must match Total annual expenses</a:t>
            </a:r>
            <a:endParaRPr lang="en-US" sz="1400" dirty="0">
              <a:solidFill>
                <a:schemeClr val="tx1"/>
              </a:solidFill>
              <a:latin typeface="Helvetica" pitchFamily="34" charset="0"/>
            </a:endParaRPr>
          </a:p>
        </p:txBody>
      </p:sp>
    </p:spTree>
    <p:extLst>
      <p:ext uri="{BB962C8B-B14F-4D97-AF65-F5344CB8AC3E}">
        <p14:creationId xmlns:p14="http://schemas.microsoft.com/office/powerpoint/2010/main" val="25450622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apture of even more of the NTD 2 form for reduced reporting showing the list of types of Federal funds to report, each with its box to select that type for data entry." title="NTD 2 form for reduced reporting, Federal funds section"/>
          <p:cNvPicPr>
            <a:picLocks noChangeAspect="1"/>
          </p:cNvPicPr>
          <p:nvPr/>
        </p:nvPicPr>
        <p:blipFill rotWithShape="1">
          <a:blip r:embed="rId4"/>
          <a:srcRect t="16341"/>
          <a:stretch/>
        </p:blipFill>
        <p:spPr>
          <a:xfrm>
            <a:off x="1271031" y="1551708"/>
            <a:ext cx="6657438" cy="4207373"/>
          </a:xfrm>
          <a:prstGeom prst="rect">
            <a:avLst/>
          </a:prstGeom>
          <a:ln>
            <a:noFill/>
          </a:ln>
        </p:spPr>
      </p:pic>
      <p:sp>
        <p:nvSpPr>
          <p:cNvPr id="2" name="Title 1"/>
          <p:cNvSpPr>
            <a:spLocks noGrp="1"/>
          </p:cNvSpPr>
          <p:nvPr>
            <p:ph type="title"/>
          </p:nvPr>
        </p:nvSpPr>
        <p:spPr>
          <a:xfrm>
            <a:off x="208497" y="446354"/>
            <a:ext cx="8727007" cy="822325"/>
          </a:xfrm>
        </p:spPr>
        <p:txBody>
          <a:bodyPr/>
          <a:lstStyle/>
          <a:p>
            <a:r>
              <a:rPr lang="en-US" dirty="0" smtClean="0"/>
              <a:t>Customized Federal Funds</a:t>
            </a:r>
            <a:endParaRPr lang="en-US" dirty="0"/>
          </a:p>
        </p:txBody>
      </p:sp>
    </p:spTree>
    <p:custDataLst>
      <p:tags r:id="rId1"/>
    </p:custDataLst>
    <p:extLst>
      <p:ext uri="{BB962C8B-B14F-4D97-AF65-F5344CB8AC3E}">
        <p14:creationId xmlns:p14="http://schemas.microsoft.com/office/powerpoint/2010/main" val="38503172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Reduced Reporting (RR-20)</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5155298"/>
            <a:ext cx="3091180" cy="509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Screen capture of NTD 2 form for reduced reporting showing the service and safety data sections. Arrow points ot vehicles operated in maximimum service column." title="NTD 2 form for reduced reporting, Service data section"/>
          <p:cNvPicPr>
            <a:picLocks noChangeAspect="1"/>
          </p:cNvPicPr>
          <p:nvPr/>
        </p:nvPicPr>
        <p:blipFill>
          <a:blip r:embed="rId3"/>
          <a:stretch>
            <a:fillRect/>
          </a:stretch>
        </p:blipFill>
        <p:spPr>
          <a:xfrm>
            <a:off x="1573148" y="2209800"/>
            <a:ext cx="6150104" cy="3033712"/>
          </a:xfrm>
          <a:prstGeom prst="rect">
            <a:avLst/>
          </a:prstGeom>
        </p:spPr>
      </p:pic>
      <p:sp>
        <p:nvSpPr>
          <p:cNvPr id="5" name="TextBox 4"/>
          <p:cNvSpPr txBox="1"/>
          <p:nvPr/>
        </p:nvSpPr>
        <p:spPr>
          <a:xfrm>
            <a:off x="1104900" y="916692"/>
            <a:ext cx="7239000" cy="1200329"/>
          </a:xfrm>
          <a:prstGeom prst="rect">
            <a:avLst/>
          </a:prstGeom>
          <a:noFill/>
        </p:spPr>
        <p:txBody>
          <a:bodyPr wrap="square" rtlCol="0">
            <a:spAutoFit/>
          </a:bodyPr>
          <a:lstStyle/>
          <a:p>
            <a:r>
              <a:rPr lang="en-US" sz="2400" dirty="0" smtClean="0"/>
              <a:t>Vehicles Operated in Annual Maximum Service (VOMS) = total number of revenue vehicles on the road during peak service</a:t>
            </a:r>
            <a:endParaRPr lang="en-US" sz="2400" dirty="0"/>
          </a:p>
        </p:txBody>
      </p:sp>
      <p:cxnSp>
        <p:nvCxnSpPr>
          <p:cNvPr id="9" name="Straight Arrow Connector 8"/>
          <p:cNvCxnSpPr/>
          <p:nvPr/>
        </p:nvCxnSpPr>
        <p:spPr>
          <a:xfrm>
            <a:off x="7162800" y="1728635"/>
            <a:ext cx="30452" cy="77677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9321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2" y="4406900"/>
            <a:ext cx="8193088" cy="707886"/>
          </a:xfrm>
        </p:spPr>
        <p:txBody>
          <a:bodyPr/>
          <a:lstStyle/>
          <a:p>
            <a:r>
              <a:rPr lang="en-US" dirty="0" smtClean="0"/>
              <a:t>System Actions</a:t>
            </a:r>
            <a:endParaRPr lang="en-US" dirty="0"/>
          </a:p>
        </p:txBody>
      </p:sp>
      <p:sp>
        <p:nvSpPr>
          <p:cNvPr id="7" name="Text Placeholder 6"/>
          <p:cNvSpPr>
            <a:spLocks noGrp="1"/>
          </p:cNvSpPr>
          <p:nvPr>
            <p:ph type="body" idx="1"/>
          </p:nvPr>
        </p:nvSpPr>
        <p:spPr/>
        <p:txBody>
          <a:bodyPr/>
          <a:lstStyle/>
          <a:p>
            <a:r>
              <a:rPr lang="en-US" dirty="0" smtClean="0"/>
              <a:t>NTD Online Reporting </a:t>
            </a:r>
            <a:endParaRPr lang="en-US" dirty="0"/>
          </a:p>
        </p:txBody>
      </p:sp>
    </p:spTree>
    <p:extLst>
      <p:ext uri="{BB962C8B-B14F-4D97-AF65-F5344CB8AC3E}">
        <p14:creationId xmlns:p14="http://schemas.microsoft.com/office/powerpoint/2010/main" val="499597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Modal Allocation</a:t>
            </a:r>
            <a:endParaRPr lang="en-US" dirty="0"/>
          </a:p>
        </p:txBody>
      </p:sp>
      <p:sp>
        <p:nvSpPr>
          <p:cNvPr id="3" name="Content Placeholder 2"/>
          <p:cNvSpPr>
            <a:spLocks noGrp="1"/>
          </p:cNvSpPr>
          <p:nvPr>
            <p:ph idx="1"/>
          </p:nvPr>
        </p:nvSpPr>
        <p:spPr/>
        <p:txBody>
          <a:bodyPr/>
          <a:lstStyle/>
          <a:p>
            <a:r>
              <a:rPr lang="en-US" dirty="0"/>
              <a:t>D</a:t>
            </a:r>
            <a:r>
              <a:rPr lang="en-US" dirty="0" smtClean="0"/>
              <a:t>ata needs to be allocated between the Modes/TOS for:</a:t>
            </a:r>
          </a:p>
          <a:p>
            <a:pPr lvl="1"/>
            <a:r>
              <a:rPr lang="en-US" dirty="0" smtClean="0"/>
              <a:t>Operating Costs, Capital Costs, Fare Revenues</a:t>
            </a:r>
          </a:p>
          <a:p>
            <a:pPr lvl="1"/>
            <a:r>
              <a:rPr lang="en-US" dirty="0" smtClean="0"/>
              <a:t>Stations/Facilities and Revenue Vehicle Inventory</a:t>
            </a:r>
            <a:endParaRPr lang="en-US" dirty="0"/>
          </a:p>
          <a:p>
            <a:r>
              <a:rPr lang="en-US" dirty="0" smtClean="0"/>
              <a:t>Allocation Methods</a:t>
            </a:r>
          </a:p>
          <a:p>
            <a:pPr lvl="1"/>
            <a:r>
              <a:rPr lang="en-US" dirty="0" smtClean="0"/>
              <a:t>Actual Data</a:t>
            </a:r>
          </a:p>
          <a:p>
            <a:pPr lvl="2"/>
            <a:r>
              <a:rPr lang="en-US" dirty="0" smtClean="0"/>
              <a:t>Allocate all data individually</a:t>
            </a:r>
          </a:p>
          <a:p>
            <a:pPr lvl="1"/>
            <a:r>
              <a:rPr lang="en-US" dirty="0" smtClean="0"/>
              <a:t>Service Data Variable</a:t>
            </a:r>
          </a:p>
          <a:p>
            <a:pPr lvl="2"/>
            <a:r>
              <a:rPr lang="en-US" dirty="0" smtClean="0"/>
              <a:t>Example Use VRM ratio to allocate data</a:t>
            </a:r>
            <a:endParaRPr lang="en-US" dirty="0"/>
          </a:p>
        </p:txBody>
      </p:sp>
    </p:spTree>
    <p:extLst>
      <p:ext uri="{BB962C8B-B14F-4D97-AF65-F5344CB8AC3E}">
        <p14:creationId xmlns:p14="http://schemas.microsoft.com/office/powerpoint/2010/main" val="38094009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9602"/>
            <a:ext cx="8229600" cy="677108"/>
          </a:xfrm>
        </p:spPr>
        <p:txBody>
          <a:bodyPr/>
          <a:lstStyle/>
          <a:p>
            <a:r>
              <a:rPr lang="en-US" b="1" dirty="0"/>
              <a:t>Logging in for the First </a:t>
            </a:r>
            <a:r>
              <a:rPr lang="en-US" b="1" dirty="0" smtClean="0"/>
              <a:t>Time</a:t>
            </a:r>
            <a:endParaRPr lang="en-US" dirty="0"/>
          </a:p>
        </p:txBody>
      </p:sp>
      <p:sp>
        <p:nvSpPr>
          <p:cNvPr id="3" name="Content Placeholder 2"/>
          <p:cNvSpPr>
            <a:spLocks noGrp="1"/>
          </p:cNvSpPr>
          <p:nvPr>
            <p:ph idx="1"/>
          </p:nvPr>
        </p:nvSpPr>
        <p:spPr/>
        <p:txBody>
          <a:bodyPr/>
          <a:lstStyle/>
          <a:p>
            <a:r>
              <a:rPr lang="en-US" dirty="0" smtClean="0">
                <a:solidFill>
                  <a:srgbClr val="000000"/>
                </a:solidFill>
              </a:rPr>
              <a:t>Use same process as “Forgot Password”</a:t>
            </a:r>
            <a:endParaRPr lang="en-US" dirty="0">
              <a:solidFill>
                <a:srgbClr val="000000"/>
              </a:solidFill>
              <a:hlinkClick r:id="rId3"/>
            </a:endParaRPr>
          </a:p>
          <a:p>
            <a:pPr lvl="1"/>
            <a:r>
              <a:rPr lang="en-US" u="sng" dirty="0" smtClean="0">
                <a:hlinkClick r:id="rId4"/>
              </a:rPr>
              <a:t>Forgot Password</a:t>
            </a:r>
            <a:endParaRPr lang="en-US" u="sng" dirty="0" smtClean="0"/>
          </a:p>
          <a:p>
            <a:r>
              <a:rPr lang="en-US" dirty="0" smtClean="0"/>
              <a:t>Make sure to verify with User Manager that your account has been created</a:t>
            </a:r>
          </a:p>
          <a:p>
            <a:pPr lvl="1"/>
            <a:r>
              <a:rPr lang="en-US" dirty="0" smtClean="0"/>
              <a:t>If you don’t know who your agency’s User Manager is, contact NTD </a:t>
            </a:r>
            <a:r>
              <a:rPr lang="en-US" dirty="0" err="1" smtClean="0"/>
              <a:t>HelpDesk</a:t>
            </a:r>
            <a:endParaRPr lang="en-US" dirty="0"/>
          </a:p>
          <a:p>
            <a:pPr marL="0" indent="0">
              <a:buNone/>
            </a:pPr>
            <a:endParaRPr lang="en-US" dirty="0"/>
          </a:p>
        </p:txBody>
      </p:sp>
    </p:spTree>
    <p:extLst>
      <p:ext uri="{BB962C8B-B14F-4D97-AF65-F5344CB8AC3E}">
        <p14:creationId xmlns:p14="http://schemas.microsoft.com/office/powerpoint/2010/main" val="92169809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9603"/>
            <a:ext cx="8229600" cy="677108"/>
          </a:xfrm>
        </p:spPr>
        <p:txBody>
          <a:bodyPr/>
          <a:lstStyle/>
          <a:p>
            <a:r>
              <a:rPr lang="en-US" b="1" dirty="0"/>
              <a:t>Editing </a:t>
            </a:r>
            <a:r>
              <a:rPr lang="en-US" b="1" dirty="0" smtClean="0"/>
              <a:t>Roles</a:t>
            </a:r>
            <a:endParaRPr lang="en-US" dirty="0"/>
          </a:p>
        </p:txBody>
      </p:sp>
      <p:sp>
        <p:nvSpPr>
          <p:cNvPr id="3" name="Content Placeholder 2"/>
          <p:cNvSpPr>
            <a:spLocks noGrp="1"/>
          </p:cNvSpPr>
          <p:nvPr>
            <p:ph idx="1"/>
          </p:nvPr>
        </p:nvSpPr>
        <p:spPr/>
        <p:txBody>
          <a:bodyPr/>
          <a:lstStyle/>
          <a:p>
            <a:r>
              <a:rPr lang="en-US" dirty="0" smtClean="0"/>
              <a:t>When </a:t>
            </a:r>
            <a:r>
              <a:rPr lang="en-US" dirty="0"/>
              <a:t>Users are added to the system, the default NTD Role is “Viewer”. </a:t>
            </a:r>
            <a:endParaRPr lang="en-US" dirty="0" smtClean="0"/>
          </a:p>
          <a:p>
            <a:pPr lvl="1"/>
            <a:r>
              <a:rPr lang="en-US" dirty="0" smtClean="0"/>
              <a:t>Only </a:t>
            </a:r>
            <a:r>
              <a:rPr lang="en-US" dirty="0"/>
              <a:t>the User Manager can assign NTD Roles until a CEO or NTD Contact is defined</a:t>
            </a:r>
            <a:r>
              <a:rPr lang="en-US" dirty="0" smtClean="0"/>
              <a:t>.</a:t>
            </a:r>
            <a:endParaRPr lang="en-US" dirty="0"/>
          </a:p>
          <a:p>
            <a:pPr lvl="1"/>
            <a:r>
              <a:rPr lang="en-US" u="sng" dirty="0" smtClean="0">
                <a:hlinkClick r:id="rId2"/>
              </a:rPr>
              <a:t>Edit Role</a:t>
            </a:r>
            <a:endParaRPr lang="en-US" dirty="0"/>
          </a:p>
        </p:txBody>
      </p:sp>
    </p:spTree>
    <p:extLst>
      <p:ext uri="{BB962C8B-B14F-4D97-AF65-F5344CB8AC3E}">
        <p14:creationId xmlns:p14="http://schemas.microsoft.com/office/powerpoint/2010/main" val="6911024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9603"/>
            <a:ext cx="8229600" cy="677108"/>
          </a:xfrm>
        </p:spPr>
        <p:txBody>
          <a:bodyPr/>
          <a:lstStyle/>
          <a:p>
            <a:r>
              <a:rPr lang="en-US" b="1" dirty="0"/>
              <a:t>Reassigning </a:t>
            </a:r>
            <a:r>
              <a:rPr lang="en-US" b="1" dirty="0" smtClean="0"/>
              <a:t>Roles</a:t>
            </a:r>
            <a:endParaRPr lang="en-US" dirty="0"/>
          </a:p>
        </p:txBody>
      </p:sp>
      <p:sp>
        <p:nvSpPr>
          <p:cNvPr id="3" name="Content Placeholder 2"/>
          <p:cNvSpPr>
            <a:spLocks noGrp="1"/>
          </p:cNvSpPr>
          <p:nvPr>
            <p:ph idx="1"/>
          </p:nvPr>
        </p:nvSpPr>
        <p:spPr/>
        <p:txBody>
          <a:bodyPr/>
          <a:lstStyle/>
          <a:p>
            <a:r>
              <a:rPr lang="en-US" dirty="0" smtClean="0"/>
              <a:t>Only </a:t>
            </a:r>
            <a:r>
              <a:rPr lang="en-US" dirty="0"/>
              <a:t>one User at a time can fill the CEO or NTD Contact Roles. </a:t>
            </a:r>
            <a:endParaRPr lang="en-US" dirty="0" smtClean="0"/>
          </a:p>
          <a:p>
            <a:pPr lvl="1"/>
            <a:r>
              <a:rPr lang="en-US" dirty="0" smtClean="0"/>
              <a:t>If </a:t>
            </a:r>
            <a:r>
              <a:rPr lang="en-US" dirty="0"/>
              <a:t>NTD Roles need to be reassigned, the user currently filling the NTD Contact Role will need to be changed to Editor first. </a:t>
            </a:r>
            <a:endParaRPr lang="en-US" dirty="0" smtClean="0"/>
          </a:p>
          <a:p>
            <a:pPr lvl="1"/>
            <a:r>
              <a:rPr lang="en-US" dirty="0" smtClean="0"/>
              <a:t>Only UMs</a:t>
            </a:r>
            <a:r>
              <a:rPr lang="en-US" dirty="0"/>
              <a:t>, CEOs and NTD Contacts can change NTD Roles</a:t>
            </a:r>
            <a:r>
              <a:rPr lang="en-US" dirty="0" smtClean="0"/>
              <a:t>.</a:t>
            </a:r>
            <a:endParaRPr lang="en-US" dirty="0"/>
          </a:p>
          <a:p>
            <a:pPr lvl="1"/>
            <a:r>
              <a:rPr lang="en-US" u="sng" dirty="0" smtClean="0">
                <a:hlinkClick r:id="rId2"/>
              </a:rPr>
              <a:t>Reassigning </a:t>
            </a:r>
            <a:r>
              <a:rPr lang="en-US" u="sng" dirty="0">
                <a:hlinkClick r:id="rId2"/>
              </a:rPr>
              <a:t>NTD </a:t>
            </a:r>
            <a:r>
              <a:rPr lang="en-US" u="sng" dirty="0" smtClean="0">
                <a:hlinkClick r:id="rId2"/>
              </a:rPr>
              <a:t>Roles</a:t>
            </a:r>
            <a:endParaRPr lang="en-US" dirty="0"/>
          </a:p>
          <a:p>
            <a:endParaRPr lang="en-US" dirty="0"/>
          </a:p>
        </p:txBody>
      </p:sp>
    </p:spTree>
    <p:extLst>
      <p:ext uri="{BB962C8B-B14F-4D97-AF65-F5344CB8AC3E}">
        <p14:creationId xmlns:p14="http://schemas.microsoft.com/office/powerpoint/2010/main" val="153633165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9603"/>
            <a:ext cx="8229600" cy="677108"/>
          </a:xfrm>
        </p:spPr>
        <p:txBody>
          <a:bodyPr/>
          <a:lstStyle/>
          <a:p>
            <a:r>
              <a:rPr lang="en-US" b="1" dirty="0"/>
              <a:t>Adding New </a:t>
            </a:r>
            <a:r>
              <a:rPr lang="en-US" b="1" dirty="0" smtClean="0"/>
              <a:t>Users to your Report</a:t>
            </a:r>
            <a:endParaRPr lang="en-US" dirty="0"/>
          </a:p>
        </p:txBody>
      </p:sp>
      <p:sp>
        <p:nvSpPr>
          <p:cNvPr id="3" name="Content Placeholder 2"/>
          <p:cNvSpPr>
            <a:spLocks noGrp="1"/>
          </p:cNvSpPr>
          <p:nvPr>
            <p:ph idx="1"/>
          </p:nvPr>
        </p:nvSpPr>
        <p:spPr/>
        <p:txBody>
          <a:bodyPr/>
          <a:lstStyle/>
          <a:p>
            <a:pPr marL="342900" lvl="1" indent="-342900">
              <a:buClr>
                <a:schemeClr val="bg2"/>
              </a:buClr>
              <a:buFont typeface="Wingdings"/>
              <a:buChar char="q"/>
            </a:pPr>
            <a:r>
              <a:rPr lang="en-US" dirty="0" smtClean="0">
                <a:solidFill>
                  <a:schemeClr val="tx1"/>
                </a:solidFill>
              </a:rPr>
              <a:t>Open Records and go to Profiles. Click Related Actions and then open the link for View and Manager Reporter Users (P-30).</a:t>
            </a:r>
          </a:p>
          <a:p>
            <a:pPr lvl="1"/>
            <a:r>
              <a:rPr lang="en-US" dirty="0" smtClean="0"/>
              <a:t>Only User Managers (UM) can add new users to your agency. </a:t>
            </a:r>
          </a:p>
          <a:p>
            <a:pPr lvl="1"/>
            <a:r>
              <a:rPr lang="en-US" u="sng" dirty="0" smtClean="0">
                <a:hlinkClick r:id="rId2"/>
              </a:rPr>
              <a:t>Add </a:t>
            </a:r>
            <a:r>
              <a:rPr lang="en-US" u="sng" dirty="0">
                <a:hlinkClick r:id="rId2"/>
              </a:rPr>
              <a:t>New Users</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8229034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9603"/>
            <a:ext cx="8229600" cy="677108"/>
          </a:xfrm>
        </p:spPr>
        <p:txBody>
          <a:bodyPr/>
          <a:lstStyle/>
          <a:p>
            <a:r>
              <a:rPr lang="en-US" b="1" dirty="0" smtClean="0"/>
              <a:t>Managing </a:t>
            </a:r>
            <a:r>
              <a:rPr lang="en-US" b="1" dirty="0" err="1" smtClean="0"/>
              <a:t>Subrecipients</a:t>
            </a:r>
            <a:endParaRPr lang="en-US" dirty="0"/>
          </a:p>
        </p:txBody>
      </p:sp>
      <p:sp>
        <p:nvSpPr>
          <p:cNvPr id="3" name="Content Placeholder 2"/>
          <p:cNvSpPr>
            <a:spLocks noGrp="1"/>
          </p:cNvSpPr>
          <p:nvPr>
            <p:ph idx="1"/>
          </p:nvPr>
        </p:nvSpPr>
        <p:spPr/>
        <p:txBody>
          <a:bodyPr/>
          <a:lstStyle/>
          <a:p>
            <a:r>
              <a:rPr lang="en-US" dirty="0" smtClean="0"/>
              <a:t>Navigate to State Report Package &gt; Related Actions &gt; Manage </a:t>
            </a:r>
            <a:r>
              <a:rPr lang="en-US" dirty="0" err="1" smtClean="0"/>
              <a:t>Subrecipients</a:t>
            </a:r>
            <a:endParaRPr lang="en-US" dirty="0" smtClean="0"/>
          </a:p>
          <a:p>
            <a:pPr lvl="1"/>
            <a:r>
              <a:rPr lang="en-US" u="sng" dirty="0">
                <a:hlinkClick r:id="rId2"/>
              </a:rPr>
              <a:t>Add/Remove </a:t>
            </a:r>
            <a:r>
              <a:rPr lang="en-US" u="sng" dirty="0" err="1" smtClean="0">
                <a:hlinkClick r:id="rId2"/>
              </a:rPr>
              <a:t>Subrecipients</a:t>
            </a:r>
            <a:endParaRPr lang="en-US" u="sng" dirty="0" smtClean="0"/>
          </a:p>
          <a:p>
            <a:pPr lvl="1"/>
            <a:r>
              <a:rPr lang="en-US" dirty="0"/>
              <a:t>Only CEO/NTD Contact can add/remove </a:t>
            </a:r>
            <a:r>
              <a:rPr lang="en-US" dirty="0" err="1"/>
              <a:t>subrecipients</a:t>
            </a:r>
            <a:r>
              <a:rPr lang="en-US" dirty="0"/>
              <a:t>.</a:t>
            </a:r>
          </a:p>
          <a:p>
            <a:pPr lvl="1"/>
            <a:r>
              <a:rPr lang="en-US" dirty="0" err="1"/>
              <a:t>Subrecipients</a:t>
            </a:r>
            <a:r>
              <a:rPr lang="en-US" dirty="0"/>
              <a:t> not previously reporting to NTD require approval by analyst before </a:t>
            </a:r>
            <a:r>
              <a:rPr lang="en-US" dirty="0" smtClean="0"/>
              <a:t>creation</a:t>
            </a:r>
            <a:endParaRPr lang="en-US" dirty="0"/>
          </a:p>
          <a:p>
            <a:pPr marL="0" indent="0">
              <a:buNone/>
            </a:pPr>
            <a:endParaRPr lang="en-US" dirty="0"/>
          </a:p>
          <a:p>
            <a:endParaRPr lang="en-US" dirty="0"/>
          </a:p>
        </p:txBody>
      </p:sp>
    </p:spTree>
    <p:extLst>
      <p:ext uri="{BB962C8B-B14F-4D97-AF65-F5344CB8AC3E}">
        <p14:creationId xmlns:p14="http://schemas.microsoft.com/office/powerpoint/2010/main" val="40669257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Managing Modes</a:t>
            </a:r>
            <a:endParaRPr lang="en-US" dirty="0"/>
          </a:p>
        </p:txBody>
      </p:sp>
      <p:sp>
        <p:nvSpPr>
          <p:cNvPr id="3" name="Content Placeholder 2"/>
          <p:cNvSpPr>
            <a:spLocks noGrp="1"/>
          </p:cNvSpPr>
          <p:nvPr>
            <p:ph idx="1"/>
          </p:nvPr>
        </p:nvSpPr>
        <p:spPr/>
        <p:txBody>
          <a:bodyPr/>
          <a:lstStyle/>
          <a:p>
            <a:r>
              <a:rPr lang="en-US" dirty="0"/>
              <a:t>All modal information is maintained the agency’s </a:t>
            </a:r>
            <a:r>
              <a:rPr lang="en-US" dirty="0" smtClean="0"/>
              <a:t>profile</a:t>
            </a:r>
            <a:r>
              <a:rPr lang="en-US" dirty="0"/>
              <a:t> </a:t>
            </a:r>
            <a:r>
              <a:rPr lang="en-US" dirty="0" smtClean="0"/>
              <a:t>(P-20 form)</a:t>
            </a:r>
            <a:endParaRPr lang="en-US" dirty="0"/>
          </a:p>
          <a:p>
            <a:pPr lvl="1"/>
            <a:r>
              <a:rPr lang="en-US" u="sng" dirty="0" smtClean="0">
                <a:hlinkClick r:id="rId2"/>
              </a:rPr>
              <a:t>Add </a:t>
            </a:r>
            <a:r>
              <a:rPr lang="en-US" u="sng" dirty="0">
                <a:hlinkClick r:id="rId2"/>
              </a:rPr>
              <a:t>a New </a:t>
            </a:r>
            <a:r>
              <a:rPr lang="en-US" u="sng" dirty="0" smtClean="0">
                <a:hlinkClick r:id="rId2"/>
              </a:rPr>
              <a:t>Mode</a:t>
            </a:r>
            <a:endParaRPr lang="en-US" u="sng" dirty="0" smtClean="0"/>
          </a:p>
          <a:p>
            <a:pPr lvl="1"/>
            <a:r>
              <a:rPr lang="en-US" u="sng" dirty="0">
                <a:hlinkClick r:id="rId3"/>
              </a:rPr>
              <a:t>Edit a Mode</a:t>
            </a:r>
            <a:endParaRPr lang="en-US" dirty="0"/>
          </a:p>
          <a:p>
            <a:endParaRPr lang="en-US" dirty="0"/>
          </a:p>
        </p:txBody>
      </p:sp>
    </p:spTree>
    <p:extLst>
      <p:ext uri="{BB962C8B-B14F-4D97-AF65-F5344CB8AC3E}">
        <p14:creationId xmlns:p14="http://schemas.microsoft.com/office/powerpoint/2010/main" val="14855746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Creating Reporter Requests</a:t>
            </a:r>
            <a:endParaRPr lang="en-US" dirty="0"/>
          </a:p>
        </p:txBody>
      </p:sp>
      <p:sp>
        <p:nvSpPr>
          <p:cNvPr id="3" name="Content Placeholder 2"/>
          <p:cNvSpPr>
            <a:spLocks noGrp="1"/>
          </p:cNvSpPr>
          <p:nvPr>
            <p:ph idx="1"/>
          </p:nvPr>
        </p:nvSpPr>
        <p:spPr/>
        <p:txBody>
          <a:bodyPr/>
          <a:lstStyle/>
          <a:p>
            <a:pPr marL="342900" lvl="1" indent="-342900">
              <a:buClr>
                <a:schemeClr val="bg2"/>
              </a:buClr>
              <a:buFont typeface="Wingdings"/>
              <a:buChar char="q"/>
            </a:pPr>
            <a:r>
              <a:rPr lang="en-US" sz="2800" dirty="0">
                <a:solidFill>
                  <a:schemeClr val="tx1"/>
                </a:solidFill>
                <a:cs typeface="Geneva" charset="-128"/>
              </a:rPr>
              <a:t>Requests include Extension Requests, FY End Date Change Request</a:t>
            </a:r>
          </a:p>
          <a:p>
            <a:pPr lvl="1"/>
            <a:r>
              <a:rPr lang="en-US" dirty="0" smtClean="0"/>
              <a:t>The </a:t>
            </a:r>
            <a:r>
              <a:rPr lang="en-US" dirty="0"/>
              <a:t>CEO for your agency must </a:t>
            </a:r>
            <a:r>
              <a:rPr lang="en-US" dirty="0" smtClean="0"/>
              <a:t>create requests.</a:t>
            </a:r>
          </a:p>
          <a:p>
            <a:pPr lvl="1"/>
            <a:r>
              <a:rPr lang="en-US" dirty="0" smtClean="0"/>
              <a:t>Enter </a:t>
            </a:r>
            <a:r>
              <a:rPr lang="en-US" dirty="0"/>
              <a:t>an explanation for your request and you can also upload a document as well. When finished, click submit</a:t>
            </a:r>
            <a:r>
              <a:rPr lang="en-US" dirty="0" smtClean="0"/>
              <a:t>.</a:t>
            </a:r>
            <a:endParaRPr lang="en-US" dirty="0"/>
          </a:p>
          <a:p>
            <a:pPr lvl="1"/>
            <a:r>
              <a:rPr lang="en-US" u="sng" dirty="0">
                <a:hlinkClick r:id="rId2"/>
              </a:rPr>
              <a:t>http://</a:t>
            </a:r>
            <a:r>
              <a:rPr lang="en-US" u="sng" dirty="0" smtClean="0">
                <a:hlinkClick r:id="rId2"/>
              </a:rPr>
              <a:t>screencast.com/t/K7fTf2CK</a:t>
            </a:r>
            <a:endParaRPr lang="en-US" dirty="0"/>
          </a:p>
        </p:txBody>
      </p:sp>
    </p:spTree>
    <p:extLst>
      <p:ext uri="{BB962C8B-B14F-4D97-AF65-F5344CB8AC3E}">
        <p14:creationId xmlns:p14="http://schemas.microsoft.com/office/powerpoint/2010/main" val="39690968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Submitting Annual Report</a:t>
            </a:r>
            <a:endParaRPr lang="en-US" dirty="0"/>
          </a:p>
        </p:txBody>
      </p:sp>
      <p:sp>
        <p:nvSpPr>
          <p:cNvPr id="6" name="Content Placeholder 5"/>
          <p:cNvSpPr>
            <a:spLocks noGrp="1"/>
          </p:cNvSpPr>
          <p:nvPr>
            <p:ph idx="1"/>
          </p:nvPr>
        </p:nvSpPr>
        <p:spPr/>
        <p:txBody>
          <a:bodyPr/>
          <a:lstStyle/>
          <a:p>
            <a:pPr lvl="0"/>
            <a:r>
              <a:rPr lang="en-US" dirty="0">
                <a:solidFill>
                  <a:srgbClr val="000000"/>
                </a:solidFill>
                <a:latin typeface="Helvetica" pitchFamily="34" charset="0"/>
              </a:rPr>
              <a:t>On State Report Package summary page, click “Related Actions” to find submission link </a:t>
            </a:r>
            <a:endParaRPr lang="en-US" i="1" dirty="0">
              <a:solidFill>
                <a:srgbClr val="000000"/>
              </a:solidFill>
              <a:latin typeface="Helvetica" pitchFamily="34" charset="0"/>
            </a:endParaRPr>
          </a:p>
          <a:p>
            <a:pPr lvl="1"/>
            <a:r>
              <a:rPr lang="en-US" dirty="0"/>
              <a:t>Ensure all required fields on all forms are complete, forms have been properly saved &amp; </a:t>
            </a:r>
            <a:r>
              <a:rPr lang="en-US" dirty="0" smtClean="0"/>
              <a:t>closed.</a:t>
            </a:r>
            <a:endParaRPr lang="en-US" dirty="0"/>
          </a:p>
          <a:p>
            <a:pPr lvl="1"/>
            <a:r>
              <a:rPr lang="en-US" u="sng" dirty="0" smtClean="0">
                <a:hlinkClick r:id="rId2"/>
              </a:rPr>
              <a:t>Report </a:t>
            </a:r>
            <a:r>
              <a:rPr lang="en-US" u="sng" dirty="0">
                <a:hlinkClick r:id="rId2"/>
              </a:rPr>
              <a:t>Submission</a:t>
            </a:r>
            <a:endParaRPr lang="en-US" dirty="0"/>
          </a:p>
          <a:p>
            <a:endParaRPr lang="en-US" dirty="0"/>
          </a:p>
        </p:txBody>
      </p:sp>
    </p:spTree>
    <p:extLst>
      <p:ext uri="{BB962C8B-B14F-4D97-AF65-F5344CB8AC3E}">
        <p14:creationId xmlns:p14="http://schemas.microsoft.com/office/powerpoint/2010/main" val="73984035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229600" cy="707886"/>
          </a:xfrm>
        </p:spPr>
        <p:txBody>
          <a:bodyPr/>
          <a:lstStyle/>
          <a:p>
            <a:r>
              <a:rPr lang="en-US" sz="4000" dirty="0" smtClean="0"/>
              <a:t>Questions?</a:t>
            </a:r>
            <a:endParaRPr lang="en-US" sz="4000" dirty="0"/>
          </a:p>
        </p:txBody>
      </p:sp>
    </p:spTree>
    <p:extLst>
      <p:ext uri="{BB962C8B-B14F-4D97-AF65-F5344CB8AC3E}">
        <p14:creationId xmlns:p14="http://schemas.microsoft.com/office/powerpoint/2010/main" val="3014893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Service</a:t>
            </a:r>
            <a:endParaRPr lang="en-US" dirty="0"/>
          </a:p>
        </p:txBody>
      </p:sp>
      <p:sp>
        <p:nvSpPr>
          <p:cNvPr id="3" name="Content Placeholder 2"/>
          <p:cNvSpPr>
            <a:spLocks noGrp="1"/>
          </p:cNvSpPr>
          <p:nvPr>
            <p:ph idx="1"/>
          </p:nvPr>
        </p:nvSpPr>
        <p:spPr/>
        <p:txBody>
          <a:bodyPr/>
          <a:lstStyle/>
          <a:p>
            <a:r>
              <a:rPr lang="en-US" dirty="0" smtClean="0"/>
              <a:t>Directly Operated (DO)</a:t>
            </a:r>
          </a:p>
          <a:p>
            <a:pPr lvl="1"/>
            <a:r>
              <a:rPr lang="en-US" dirty="0" smtClean="0"/>
              <a:t>Service performed by the reporting transit agency</a:t>
            </a:r>
            <a:endParaRPr lang="en-US" dirty="0"/>
          </a:p>
          <a:p>
            <a:r>
              <a:rPr lang="en-US" dirty="0" smtClean="0"/>
              <a:t>Purchased Transportation (PT)</a:t>
            </a:r>
          </a:p>
          <a:p>
            <a:pPr lvl="1"/>
            <a:r>
              <a:rPr lang="en-US" dirty="0" smtClean="0"/>
              <a:t>Service performed on behalf of another transit agency</a:t>
            </a:r>
          </a:p>
          <a:p>
            <a:pPr lvl="2"/>
            <a:r>
              <a:rPr lang="en-US" dirty="0" smtClean="0"/>
              <a:t>Must meet contract criteria to report PT service</a:t>
            </a:r>
            <a:endParaRPr lang="en-US" dirty="0"/>
          </a:p>
        </p:txBody>
      </p:sp>
    </p:spTree>
    <p:extLst>
      <p:ext uri="{BB962C8B-B14F-4D97-AF65-F5344CB8AC3E}">
        <p14:creationId xmlns:p14="http://schemas.microsoft.com/office/powerpoint/2010/main" val="30725469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TA WHITE BACKGROUND">
  <a:themeElements>
    <a:clrScheme name="FTA WHITE 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TA WHITE 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TA WHITE 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TA WHITE 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TA WHITE 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TA WHITE 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TA WHITE 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TA WHITE 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TA WHITE 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TA WHITE 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TA WHITE 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TA WHITE 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TA WHITE 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TA WHITE 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8402</TotalTime>
  <Words>3769</Words>
  <Application>Microsoft Office PowerPoint</Application>
  <PresentationFormat>On-screen Show (4:3)</PresentationFormat>
  <Paragraphs>638</Paragraphs>
  <Slides>88</Slides>
  <Notes>29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88</vt:i4>
      </vt:variant>
    </vt:vector>
  </HeadingPairs>
  <TitlesOfParts>
    <vt:vector size="99" baseType="lpstr">
      <vt:lpstr>ＭＳ Ｐゴシック</vt:lpstr>
      <vt:lpstr>Arial</vt:lpstr>
      <vt:lpstr>ArialNarrow-Bold</vt:lpstr>
      <vt:lpstr>Calibri</vt:lpstr>
      <vt:lpstr>Geneva</vt:lpstr>
      <vt:lpstr>Helvetica</vt:lpstr>
      <vt:lpstr>Tahoma</vt:lpstr>
      <vt:lpstr>Wingdings</vt:lpstr>
      <vt:lpstr>FTA WHITE BACKGROUND</vt:lpstr>
      <vt:lpstr>Custom Design</vt:lpstr>
      <vt:lpstr>1_Custom Design</vt:lpstr>
      <vt:lpstr>____________</vt:lpstr>
      <vt:lpstr>State Reporting Requirements</vt:lpstr>
      <vt:lpstr>Who Reports?</vt:lpstr>
      <vt:lpstr>Who Benefits from §5311?</vt:lpstr>
      <vt:lpstr>Continuing Grant Requirements</vt:lpstr>
      <vt:lpstr>Types of Data Collected</vt:lpstr>
      <vt:lpstr>Modes</vt:lpstr>
      <vt:lpstr>Modal Allocation</vt:lpstr>
      <vt:lpstr>Type of Service</vt:lpstr>
      <vt:lpstr>Financial Information</vt:lpstr>
      <vt:lpstr>How to Record Financial Data</vt:lpstr>
      <vt:lpstr>How to Record Financial Data</vt:lpstr>
      <vt:lpstr>Operating Expenses</vt:lpstr>
      <vt:lpstr>Operating Expenses</vt:lpstr>
      <vt:lpstr>Capital Expenses</vt:lpstr>
      <vt:lpstr>Capital Expenses</vt:lpstr>
      <vt:lpstr>Paying for Expenses</vt:lpstr>
      <vt:lpstr>Revenue-Other Directly Generated</vt:lpstr>
      <vt:lpstr>Fares</vt:lpstr>
      <vt:lpstr>Contracts</vt:lpstr>
      <vt:lpstr>Sources of Revenue</vt:lpstr>
      <vt:lpstr>State Funds</vt:lpstr>
      <vt:lpstr>Local</vt:lpstr>
      <vt:lpstr>Service Data</vt:lpstr>
      <vt:lpstr>Revenue Service</vt:lpstr>
      <vt:lpstr>Revenue Service</vt:lpstr>
      <vt:lpstr>Revenue Service</vt:lpstr>
      <vt:lpstr>Deadhead</vt:lpstr>
      <vt:lpstr>Revenue Miles &amp; Hours</vt:lpstr>
      <vt:lpstr>Unlinked Passenger Trips</vt:lpstr>
      <vt:lpstr>Sponsored Trips</vt:lpstr>
      <vt:lpstr>Vehicles Operated in Maximum Service</vt:lpstr>
      <vt:lpstr>Safety Data</vt:lpstr>
      <vt:lpstr>Asset Data</vt:lpstr>
      <vt:lpstr>NTD 2.0</vt:lpstr>
      <vt:lpstr>NTD Legacy (“Old System”)</vt:lpstr>
      <vt:lpstr>NTD Legacy</vt:lpstr>
      <vt:lpstr>NTD 2.0</vt:lpstr>
      <vt:lpstr>NTD 2.0</vt:lpstr>
      <vt:lpstr>Logging in</vt:lpstr>
      <vt:lpstr>Local System User Manager</vt:lpstr>
      <vt:lpstr>User Manager Account</vt:lpstr>
      <vt:lpstr>Interface overview</vt:lpstr>
      <vt:lpstr>PowerPoint Presentation</vt:lpstr>
      <vt:lpstr>PowerPoint Presentation</vt:lpstr>
      <vt:lpstr>PowerPoint Presentation</vt:lpstr>
      <vt:lpstr>PowerPoint Presentation</vt:lpstr>
      <vt:lpstr>PowerPoint Presentation</vt:lpstr>
      <vt:lpstr>PowerPoint Presentation</vt:lpstr>
      <vt:lpstr>Navigating NTD 2.0</vt:lpstr>
      <vt:lpstr>Accessing the NTD Report</vt:lpstr>
      <vt:lpstr>PowerPoint Presentation</vt:lpstr>
      <vt:lpstr>PowerPoint Presentation</vt:lpstr>
      <vt:lpstr>My NTD Reporter Profile(s)</vt:lpstr>
      <vt:lpstr>Profile Links</vt:lpstr>
      <vt:lpstr>Profile Forms</vt:lpstr>
      <vt:lpstr>PowerPoint Presentation</vt:lpstr>
      <vt:lpstr>Report Package</vt:lpstr>
      <vt:lpstr>Report Year “Kickoff”</vt:lpstr>
      <vt:lpstr>How to Complete Report Kickoff</vt:lpstr>
      <vt:lpstr>How to Complete Report Kickoff</vt:lpstr>
      <vt:lpstr>How to Complete Report Kickoff</vt:lpstr>
      <vt:lpstr>Report Package</vt:lpstr>
      <vt:lpstr>Reporting Outline</vt:lpstr>
      <vt:lpstr>Urban Full Reporter</vt:lpstr>
      <vt:lpstr>Urban Small Systems Reporter</vt:lpstr>
      <vt:lpstr>Rural General Public Subrecipient</vt:lpstr>
      <vt:lpstr>Rural General Public Transit</vt:lpstr>
      <vt:lpstr>Intercity Bus</vt:lpstr>
      <vt:lpstr>Directly Reporting Subrecipients</vt:lpstr>
      <vt:lpstr>Multi-State Subrecipients</vt:lpstr>
      <vt:lpstr>Identification (B-10)</vt:lpstr>
      <vt:lpstr>Stations and Maintenance Facilities (A-10)</vt:lpstr>
      <vt:lpstr>Revenue Vehicle Inventory (A-30)</vt:lpstr>
      <vt:lpstr>Reduced Reporting (RR-20)</vt:lpstr>
      <vt:lpstr>Reduced Reporting (RR-20)</vt:lpstr>
      <vt:lpstr>Customized Federal Funds</vt:lpstr>
      <vt:lpstr>Reduced Reporting (RR-20)</vt:lpstr>
      <vt:lpstr>System Actions</vt:lpstr>
      <vt:lpstr>Logging in for the First Time</vt:lpstr>
      <vt:lpstr>Editing Roles</vt:lpstr>
      <vt:lpstr>Reassigning Roles</vt:lpstr>
      <vt:lpstr>Adding New Users to your Report</vt:lpstr>
      <vt:lpstr>Managing Subrecipients</vt:lpstr>
      <vt:lpstr>Managing Modes</vt:lpstr>
      <vt:lpstr>Creating Reporter Requests</vt:lpstr>
      <vt:lpstr>Submitting Annual Report</vt:lpstr>
      <vt:lpstr>Questions?</vt:lpstr>
    </vt:vector>
  </TitlesOfParts>
  <Company>CRA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CRA International</dc:creator>
  <cp:lastModifiedBy>Eldredge, Joseph CTR (FTA)</cp:lastModifiedBy>
  <cp:revision>202</cp:revision>
  <dcterms:created xsi:type="dcterms:W3CDTF">2010-06-03T17:08:57Z</dcterms:created>
  <dcterms:modified xsi:type="dcterms:W3CDTF">2019-09-30T15:04:59Z</dcterms:modified>
</cp:coreProperties>
</file>