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113"/>
  </p:notesMasterIdLst>
  <p:handoutMasterIdLst>
    <p:handoutMasterId r:id="rId114"/>
  </p:handoutMasterIdLst>
  <p:sldIdLst>
    <p:sldId id="509" r:id="rId2"/>
    <p:sldId id="412" r:id="rId3"/>
    <p:sldId id="511" r:id="rId4"/>
    <p:sldId id="518" r:id="rId5"/>
    <p:sldId id="609" r:id="rId6"/>
    <p:sldId id="512" r:id="rId7"/>
    <p:sldId id="513" r:id="rId8"/>
    <p:sldId id="514" r:id="rId9"/>
    <p:sldId id="515" r:id="rId10"/>
    <p:sldId id="516" r:id="rId11"/>
    <p:sldId id="517" r:id="rId12"/>
    <p:sldId id="519" r:id="rId13"/>
    <p:sldId id="520" r:id="rId14"/>
    <p:sldId id="671" r:id="rId15"/>
    <p:sldId id="423" r:id="rId16"/>
    <p:sldId id="674" r:id="rId17"/>
    <p:sldId id="672" r:id="rId18"/>
    <p:sldId id="521" r:id="rId19"/>
    <p:sldId id="424" r:id="rId20"/>
    <p:sldId id="673" r:id="rId21"/>
    <p:sldId id="426" r:id="rId22"/>
    <p:sldId id="522" r:id="rId23"/>
    <p:sldId id="523" r:id="rId24"/>
    <p:sldId id="524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648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658" r:id="rId46"/>
    <p:sldId id="659" r:id="rId47"/>
    <p:sldId id="660" r:id="rId48"/>
    <p:sldId id="661" r:id="rId49"/>
    <p:sldId id="662" r:id="rId50"/>
    <p:sldId id="663" r:id="rId51"/>
    <p:sldId id="664" r:id="rId52"/>
    <p:sldId id="665" r:id="rId53"/>
    <p:sldId id="666" r:id="rId54"/>
    <p:sldId id="667" r:id="rId55"/>
    <p:sldId id="668" r:id="rId56"/>
    <p:sldId id="669" r:id="rId57"/>
    <p:sldId id="670" r:id="rId58"/>
    <p:sldId id="675" r:id="rId59"/>
    <p:sldId id="676" r:id="rId60"/>
    <p:sldId id="677" r:id="rId61"/>
    <p:sldId id="678" r:id="rId62"/>
    <p:sldId id="679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87" r:id="rId71"/>
    <p:sldId id="688" r:id="rId72"/>
    <p:sldId id="689" r:id="rId73"/>
    <p:sldId id="690" r:id="rId74"/>
    <p:sldId id="691" r:id="rId75"/>
    <p:sldId id="692" r:id="rId76"/>
    <p:sldId id="693" r:id="rId77"/>
    <p:sldId id="694" r:id="rId78"/>
    <p:sldId id="695" r:id="rId79"/>
    <p:sldId id="696" r:id="rId80"/>
    <p:sldId id="697" r:id="rId81"/>
    <p:sldId id="698" r:id="rId82"/>
    <p:sldId id="699" r:id="rId83"/>
    <p:sldId id="700" r:id="rId84"/>
    <p:sldId id="701" r:id="rId85"/>
    <p:sldId id="702" r:id="rId86"/>
    <p:sldId id="703" r:id="rId87"/>
    <p:sldId id="704" r:id="rId88"/>
    <p:sldId id="705" r:id="rId89"/>
    <p:sldId id="706" r:id="rId90"/>
    <p:sldId id="707" r:id="rId91"/>
    <p:sldId id="708" r:id="rId92"/>
    <p:sldId id="709" r:id="rId93"/>
    <p:sldId id="710" r:id="rId94"/>
    <p:sldId id="711" r:id="rId95"/>
    <p:sldId id="712" r:id="rId96"/>
    <p:sldId id="713" r:id="rId97"/>
    <p:sldId id="714" r:id="rId98"/>
    <p:sldId id="715" r:id="rId99"/>
    <p:sldId id="716" r:id="rId100"/>
    <p:sldId id="717" r:id="rId101"/>
    <p:sldId id="718" r:id="rId102"/>
    <p:sldId id="719" r:id="rId103"/>
    <p:sldId id="720" r:id="rId104"/>
    <p:sldId id="721" r:id="rId105"/>
    <p:sldId id="722" r:id="rId106"/>
    <p:sldId id="723" r:id="rId107"/>
    <p:sldId id="724" r:id="rId108"/>
    <p:sldId id="725" r:id="rId109"/>
    <p:sldId id="726" r:id="rId110"/>
    <p:sldId id="727" r:id="rId111"/>
    <p:sldId id="728" r:id="rId1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CFBA87"/>
    <a:srgbClr val="E9E0C9"/>
    <a:srgbClr val="DACAA2"/>
    <a:srgbClr val="AB9B55"/>
    <a:srgbClr val="FBF7EF"/>
    <a:srgbClr val="CE0026"/>
    <a:srgbClr val="A38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89747" autoAdjust="0"/>
  </p:normalViewPr>
  <p:slideViewPr>
    <p:cSldViewPr snapToGrid="0">
      <p:cViewPr>
        <p:scale>
          <a:sx n="118" d="100"/>
          <a:sy n="118" d="100"/>
        </p:scale>
        <p:origin x="342" y="-42"/>
      </p:cViewPr>
      <p:guideLst>
        <p:guide orient="horz" pos="37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7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AA4D0-CDF9-4ECF-86E0-66D56205BDBC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9CD6E-31ED-4619-8CA0-4552CC841D6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Jan. 1 – June 30, 2012</a:t>
          </a:r>
          <a:endParaRPr lang="en-US" dirty="0">
            <a:solidFill>
              <a:schemeClr val="bg1"/>
            </a:solidFill>
          </a:endParaRPr>
        </a:p>
      </dgm:t>
    </dgm:pt>
    <dgm:pt modelId="{D5554EA2-9ED3-4E89-A30B-21BF21A58A4B}" type="parTrans" cxnId="{F4966A5A-835F-4578-BA61-F1CBD59802B7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C3A01C9E-B936-4555-AFDE-09912A17D192}" type="sibTrans" cxnId="{F4966A5A-835F-4578-BA61-F1CBD59802B7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148D57E7-D216-4715-A177-6382437BDC0A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 anchor="ctr"/>
        <a:lstStyle/>
        <a:p>
          <a:pPr algn="l"/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*November 30, 2012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C6C0E10-450C-4CD4-81EE-4E099CECA34C}" type="parTrans" cxnId="{A5CF7A50-E747-4AF4-9B36-D4AEB17CD882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5C1AD54D-1984-4A0F-BC57-3E642B9736E9}" type="sibTrans" cxnId="{A5CF7A50-E747-4AF4-9B36-D4AEB17CD882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A1FC371B-5588-4F6F-8983-19A7BB44EB5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Oct. 1 – Dec. 31, 2012</a:t>
          </a:r>
          <a:endParaRPr lang="en-US" dirty="0">
            <a:solidFill>
              <a:schemeClr val="bg1"/>
            </a:solidFill>
          </a:endParaRPr>
        </a:p>
      </dgm:t>
    </dgm:pt>
    <dgm:pt modelId="{50986F23-90B9-4BB8-96B7-88FAA2D3F6B2}" type="parTrans" cxnId="{2D29A47D-319A-4A16-A31E-E3BD5F072A16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54FF241F-9C61-40D2-B10C-7EFEC55020C5}" type="sibTrans" cxnId="{2D29A47D-319A-4A16-A31E-E3BD5F072A16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F5ED0325-8F7F-4129-A039-905ECFC1612A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  April 30, 2013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A6A3B43-823F-4F8E-AF44-01065FE3FBA2}" type="parTrans" cxnId="{85149AD9-48FF-493C-95FF-0ABF9D1B77A9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EBC44EE2-FDFB-41B4-B47A-D538DA845F19}" type="sibTrans" cxnId="{85149AD9-48FF-493C-95FF-0ABF9D1B77A9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11AB8270-F267-4D6E-A4A8-3D26AB6D0877}">
      <dgm:prSet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  January 31, 2013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0B26FEF-A211-4CF1-9635-55EF1319A13E}" type="parTrans" cxnId="{A887CB3F-CCF4-41EC-B4A0-F616CF2C902E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ACA5AB6D-9C46-4D5C-A26D-27BF35BEE65D}" type="sibTrans" cxnId="{A887CB3F-CCF4-41EC-B4A0-F616CF2C902E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3D6FE0A4-DE1A-48F2-B279-88BBAE8736D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July 1 – Sept. 30, 2012</a:t>
          </a:r>
          <a:endParaRPr lang="en-US" dirty="0">
            <a:solidFill>
              <a:schemeClr val="bg1"/>
            </a:solidFill>
          </a:endParaRPr>
        </a:p>
      </dgm:t>
    </dgm:pt>
    <dgm:pt modelId="{67E9BB7D-CDA5-4A7F-970D-571649A71F54}" type="parTrans" cxnId="{5D321BF0-31A8-4CDA-BEA2-1419586150F4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EDBAF4D7-33A9-4D48-8839-8BE125288B16}" type="sibTrans" cxnId="{5D321BF0-31A8-4CDA-BEA2-1419586150F4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7E64B156-2829-4CD8-856E-359511CB9AB5}" type="pres">
      <dgm:prSet presAssocID="{201AA4D0-CDF9-4ECF-86E0-66D56205BD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1E5938-32C1-455D-98C7-C46C5A5FFCF1}" type="pres">
      <dgm:prSet presAssocID="{1B79CD6E-31ED-4619-8CA0-4552CC841D6D}" presName="linNode" presStyleCnt="0"/>
      <dgm:spPr/>
    </dgm:pt>
    <dgm:pt modelId="{C1F08816-85E2-4C22-BE70-E223184BFDF4}" type="pres">
      <dgm:prSet presAssocID="{1B79CD6E-31ED-4619-8CA0-4552CC841D6D}" presName="parentShp" presStyleLbl="node1" presStyleIdx="0" presStyleCnt="3" custScaleX="126038" custLinFactNeighborX="-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4F544-DBD4-41A0-B1CD-616409E53577}" type="pres">
      <dgm:prSet presAssocID="{1B79CD6E-31ED-4619-8CA0-4552CC841D6D}" presName="childShp" presStyleLbl="bgAccFollowNode1" presStyleIdx="0" presStyleCnt="3" custLinFactNeighborX="-7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0AF07-3264-4174-AF5C-8CA3B6833F21}" type="pres">
      <dgm:prSet presAssocID="{C3A01C9E-B936-4555-AFDE-09912A17D192}" presName="spacing" presStyleCnt="0"/>
      <dgm:spPr/>
    </dgm:pt>
    <dgm:pt modelId="{7ABAF3DD-47B9-4EFB-90A4-0DF4EF8DF29F}" type="pres">
      <dgm:prSet presAssocID="{3D6FE0A4-DE1A-48F2-B279-88BBAE8736D1}" presName="linNode" presStyleCnt="0"/>
      <dgm:spPr/>
    </dgm:pt>
    <dgm:pt modelId="{EB65C396-03AD-4AA2-86B9-15C2566B64FF}" type="pres">
      <dgm:prSet presAssocID="{3D6FE0A4-DE1A-48F2-B279-88BBAE8736D1}" presName="parentShp" presStyleLbl="node1" presStyleIdx="1" presStyleCnt="3" custScaleX="124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5F99-2FBA-487D-A72F-4B18E2BD27FA}" type="pres">
      <dgm:prSet presAssocID="{3D6FE0A4-DE1A-48F2-B279-88BBAE8736D1}" presName="childShp" presStyleLbl="bgAccFollowNode1" presStyleIdx="1" presStyleCnt="3" custLinFactNeighborX="-7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B8C0-A346-4FB7-99A1-4D0C2B6D64E3}" type="pres">
      <dgm:prSet presAssocID="{EDBAF4D7-33A9-4D48-8839-8BE125288B16}" presName="spacing" presStyleCnt="0"/>
      <dgm:spPr/>
    </dgm:pt>
    <dgm:pt modelId="{90CB990E-DE04-4C86-A478-3021FC47E015}" type="pres">
      <dgm:prSet presAssocID="{A1FC371B-5588-4F6F-8983-19A7BB44EB59}" presName="linNode" presStyleCnt="0"/>
      <dgm:spPr/>
    </dgm:pt>
    <dgm:pt modelId="{01191D9E-CB07-4A1C-AD2F-7604B763013A}" type="pres">
      <dgm:prSet presAssocID="{A1FC371B-5588-4F6F-8983-19A7BB44EB59}" presName="parentShp" presStyleLbl="node1" presStyleIdx="2" presStyleCnt="3" custScaleX="124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B7D0A-6CD7-4896-9D98-31D20C0375D8}" type="pres">
      <dgm:prSet presAssocID="{A1FC371B-5588-4F6F-8983-19A7BB44EB59}" presName="childShp" presStyleLbl="bgAccFollowNode1" presStyleIdx="2" presStyleCnt="3" custLinFactNeighborX="-7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06ECA-F5F0-4092-8280-BB0AEFA549F3}" type="presOf" srcId="{11AB8270-F267-4D6E-A4A8-3D26AB6D0877}" destId="{0B415F99-2FBA-487D-A72F-4B18E2BD27FA}" srcOrd="0" destOrd="0" presId="urn:microsoft.com/office/officeart/2005/8/layout/vList6"/>
    <dgm:cxn modelId="{85149AD9-48FF-493C-95FF-0ABF9D1B77A9}" srcId="{A1FC371B-5588-4F6F-8983-19A7BB44EB59}" destId="{F5ED0325-8F7F-4129-A039-905ECFC1612A}" srcOrd="0" destOrd="0" parTransId="{6A6A3B43-823F-4F8E-AF44-01065FE3FBA2}" sibTransId="{EBC44EE2-FDFB-41B4-B47A-D538DA845F19}"/>
    <dgm:cxn modelId="{6AE74AF9-6895-4F5B-BC87-075213F06A93}" type="presOf" srcId="{1B79CD6E-31ED-4619-8CA0-4552CC841D6D}" destId="{C1F08816-85E2-4C22-BE70-E223184BFDF4}" srcOrd="0" destOrd="0" presId="urn:microsoft.com/office/officeart/2005/8/layout/vList6"/>
    <dgm:cxn modelId="{5D321BF0-31A8-4CDA-BEA2-1419586150F4}" srcId="{201AA4D0-CDF9-4ECF-86E0-66D56205BDBC}" destId="{3D6FE0A4-DE1A-48F2-B279-88BBAE8736D1}" srcOrd="1" destOrd="0" parTransId="{67E9BB7D-CDA5-4A7F-970D-571649A71F54}" sibTransId="{EDBAF4D7-33A9-4D48-8839-8BE125288B16}"/>
    <dgm:cxn modelId="{2D29A47D-319A-4A16-A31E-E3BD5F072A16}" srcId="{201AA4D0-CDF9-4ECF-86E0-66D56205BDBC}" destId="{A1FC371B-5588-4F6F-8983-19A7BB44EB59}" srcOrd="2" destOrd="0" parTransId="{50986F23-90B9-4BB8-96B7-88FAA2D3F6B2}" sibTransId="{54FF241F-9C61-40D2-B10C-7EFEC55020C5}"/>
    <dgm:cxn modelId="{A887CB3F-CCF4-41EC-B4A0-F616CF2C902E}" srcId="{3D6FE0A4-DE1A-48F2-B279-88BBAE8736D1}" destId="{11AB8270-F267-4D6E-A4A8-3D26AB6D0877}" srcOrd="0" destOrd="0" parTransId="{A0B26FEF-A211-4CF1-9635-55EF1319A13E}" sibTransId="{ACA5AB6D-9C46-4D5C-A26D-27BF35BEE65D}"/>
    <dgm:cxn modelId="{04955822-593F-4A33-9106-34F3393E1E80}" type="presOf" srcId="{148D57E7-D216-4715-A177-6382437BDC0A}" destId="{B334F544-DBD4-41A0-B1CD-616409E53577}" srcOrd="0" destOrd="0" presId="urn:microsoft.com/office/officeart/2005/8/layout/vList6"/>
    <dgm:cxn modelId="{90E937E5-F262-4AC7-A164-3F9F8EAC64E0}" type="presOf" srcId="{F5ED0325-8F7F-4129-A039-905ECFC1612A}" destId="{65CB7D0A-6CD7-4896-9D98-31D20C0375D8}" srcOrd="0" destOrd="0" presId="urn:microsoft.com/office/officeart/2005/8/layout/vList6"/>
    <dgm:cxn modelId="{DC294A80-303C-4CFF-8E47-5D29A0719F0B}" type="presOf" srcId="{3D6FE0A4-DE1A-48F2-B279-88BBAE8736D1}" destId="{EB65C396-03AD-4AA2-86B9-15C2566B64FF}" srcOrd="0" destOrd="0" presId="urn:microsoft.com/office/officeart/2005/8/layout/vList6"/>
    <dgm:cxn modelId="{A5CF7A50-E747-4AF4-9B36-D4AEB17CD882}" srcId="{1B79CD6E-31ED-4619-8CA0-4552CC841D6D}" destId="{148D57E7-D216-4715-A177-6382437BDC0A}" srcOrd="0" destOrd="0" parTransId="{AC6C0E10-450C-4CD4-81EE-4E099CECA34C}" sibTransId="{5C1AD54D-1984-4A0F-BC57-3E642B9736E9}"/>
    <dgm:cxn modelId="{F4966A5A-835F-4578-BA61-F1CBD59802B7}" srcId="{201AA4D0-CDF9-4ECF-86E0-66D56205BDBC}" destId="{1B79CD6E-31ED-4619-8CA0-4552CC841D6D}" srcOrd="0" destOrd="0" parTransId="{D5554EA2-9ED3-4E89-A30B-21BF21A58A4B}" sibTransId="{C3A01C9E-B936-4555-AFDE-09912A17D192}"/>
    <dgm:cxn modelId="{42EFD0F8-971D-4AF9-95DA-691DB79C68A8}" type="presOf" srcId="{201AA4D0-CDF9-4ECF-86E0-66D56205BDBC}" destId="{7E64B156-2829-4CD8-856E-359511CB9AB5}" srcOrd="0" destOrd="0" presId="urn:microsoft.com/office/officeart/2005/8/layout/vList6"/>
    <dgm:cxn modelId="{470C639A-7D4F-4D4C-B0AD-BA003A90A0CE}" type="presOf" srcId="{A1FC371B-5588-4F6F-8983-19A7BB44EB59}" destId="{01191D9E-CB07-4A1C-AD2F-7604B763013A}" srcOrd="0" destOrd="0" presId="urn:microsoft.com/office/officeart/2005/8/layout/vList6"/>
    <dgm:cxn modelId="{DAA3E4DE-CCC7-43F2-95B6-0A5685147531}" type="presParOf" srcId="{7E64B156-2829-4CD8-856E-359511CB9AB5}" destId="{FD1E5938-32C1-455D-98C7-C46C5A5FFCF1}" srcOrd="0" destOrd="0" presId="urn:microsoft.com/office/officeart/2005/8/layout/vList6"/>
    <dgm:cxn modelId="{3B0F53A7-1B8F-414C-8CB8-F49BC28CEA71}" type="presParOf" srcId="{FD1E5938-32C1-455D-98C7-C46C5A5FFCF1}" destId="{C1F08816-85E2-4C22-BE70-E223184BFDF4}" srcOrd="0" destOrd="0" presId="urn:microsoft.com/office/officeart/2005/8/layout/vList6"/>
    <dgm:cxn modelId="{0E29CF5F-EC75-4A21-BCD6-2C77C154FBB7}" type="presParOf" srcId="{FD1E5938-32C1-455D-98C7-C46C5A5FFCF1}" destId="{B334F544-DBD4-41A0-B1CD-616409E53577}" srcOrd="1" destOrd="0" presId="urn:microsoft.com/office/officeart/2005/8/layout/vList6"/>
    <dgm:cxn modelId="{C8641BF1-1DF5-4516-A218-DBEBE8528D2B}" type="presParOf" srcId="{7E64B156-2829-4CD8-856E-359511CB9AB5}" destId="{D7A0AF07-3264-4174-AF5C-8CA3B6833F21}" srcOrd="1" destOrd="0" presId="urn:microsoft.com/office/officeart/2005/8/layout/vList6"/>
    <dgm:cxn modelId="{3A5081DD-AEC1-4741-A081-A1C1ADBC400D}" type="presParOf" srcId="{7E64B156-2829-4CD8-856E-359511CB9AB5}" destId="{7ABAF3DD-47B9-4EFB-90A4-0DF4EF8DF29F}" srcOrd="2" destOrd="0" presId="urn:microsoft.com/office/officeart/2005/8/layout/vList6"/>
    <dgm:cxn modelId="{33F68495-B802-4DF3-9D3F-BFB22B217BA8}" type="presParOf" srcId="{7ABAF3DD-47B9-4EFB-90A4-0DF4EF8DF29F}" destId="{EB65C396-03AD-4AA2-86B9-15C2566B64FF}" srcOrd="0" destOrd="0" presId="urn:microsoft.com/office/officeart/2005/8/layout/vList6"/>
    <dgm:cxn modelId="{943D1F15-57D9-4BFA-8BB2-792EA5BF9A95}" type="presParOf" srcId="{7ABAF3DD-47B9-4EFB-90A4-0DF4EF8DF29F}" destId="{0B415F99-2FBA-487D-A72F-4B18E2BD27FA}" srcOrd="1" destOrd="0" presId="urn:microsoft.com/office/officeart/2005/8/layout/vList6"/>
    <dgm:cxn modelId="{E097EB97-E45B-4ECC-B398-64D2D4F5FA21}" type="presParOf" srcId="{7E64B156-2829-4CD8-856E-359511CB9AB5}" destId="{6962B8C0-A346-4FB7-99A1-4D0C2B6D64E3}" srcOrd="3" destOrd="0" presId="urn:microsoft.com/office/officeart/2005/8/layout/vList6"/>
    <dgm:cxn modelId="{E05B7A6D-82D1-4B63-9B1B-8B2BFDF4274A}" type="presParOf" srcId="{7E64B156-2829-4CD8-856E-359511CB9AB5}" destId="{90CB990E-DE04-4C86-A478-3021FC47E015}" srcOrd="4" destOrd="0" presId="urn:microsoft.com/office/officeart/2005/8/layout/vList6"/>
    <dgm:cxn modelId="{88584E82-2649-4B63-82F0-44FC4261785F}" type="presParOf" srcId="{90CB990E-DE04-4C86-A478-3021FC47E015}" destId="{01191D9E-CB07-4A1C-AD2F-7604B763013A}" srcOrd="0" destOrd="0" presId="urn:microsoft.com/office/officeart/2005/8/layout/vList6"/>
    <dgm:cxn modelId="{4BE5AF4F-308B-44BF-94C3-BF7D511E7410}" type="presParOf" srcId="{90CB990E-DE04-4C86-A478-3021FC47E015}" destId="{65CB7D0A-6CD7-4896-9D98-31D20C0375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CD602-4960-4B8E-BAD6-10BF2DCF011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B140C-4483-4CF2-B3DB-36DDCAE5C145}">
      <dgm:prSet phldrT="[Text]"/>
      <dgm:spPr/>
      <dgm:t>
        <a:bodyPr/>
        <a:lstStyle/>
        <a:p>
          <a:r>
            <a:rPr lang="en-US" dirty="0" smtClean="0"/>
            <a:t>NTD Home: Click here to login into the system</a:t>
          </a:r>
          <a:endParaRPr lang="en-US" dirty="0"/>
        </a:p>
      </dgm:t>
    </dgm:pt>
    <dgm:pt modelId="{EA3CACA3-96A7-4CFA-B862-75841DF3AD3C}" type="parTrans" cxnId="{85BC7642-6CAD-4838-A7A7-C5F02A5F66BF}">
      <dgm:prSet/>
      <dgm:spPr/>
      <dgm:t>
        <a:bodyPr/>
        <a:lstStyle/>
        <a:p>
          <a:endParaRPr lang="en-US"/>
        </a:p>
      </dgm:t>
    </dgm:pt>
    <dgm:pt modelId="{075C6D10-A490-40DC-8701-BC2502EA51A4}" type="sibTrans" cxnId="{85BC7642-6CAD-4838-A7A7-C5F02A5F66BF}">
      <dgm:prSet/>
      <dgm:spPr/>
      <dgm:t>
        <a:bodyPr/>
        <a:lstStyle/>
        <a:p>
          <a:endParaRPr lang="en-US"/>
        </a:p>
      </dgm:t>
    </dgm:pt>
    <dgm:pt modelId="{A906BAC0-6617-4AA0-911B-5A5EDE36F6E2}">
      <dgm:prSet phldrT="[Text]"/>
      <dgm:spPr/>
      <dgm:t>
        <a:bodyPr/>
        <a:lstStyle/>
        <a:p>
          <a:r>
            <a:rPr lang="en-US" dirty="0" smtClean="0"/>
            <a:t>Entering you user name and password</a:t>
          </a:r>
          <a:endParaRPr lang="en-US" dirty="0"/>
        </a:p>
      </dgm:t>
    </dgm:pt>
    <dgm:pt modelId="{E4C4325E-39B5-4B14-872F-142C219FE0D6}" type="parTrans" cxnId="{737ECCDC-2A1A-4566-A53D-81888ECBC2A8}">
      <dgm:prSet/>
      <dgm:spPr/>
      <dgm:t>
        <a:bodyPr/>
        <a:lstStyle/>
        <a:p>
          <a:endParaRPr lang="en-US"/>
        </a:p>
      </dgm:t>
    </dgm:pt>
    <dgm:pt modelId="{14463F20-6868-4C3B-BC64-EAA1181C9D81}" type="sibTrans" cxnId="{737ECCDC-2A1A-4566-A53D-81888ECBC2A8}">
      <dgm:prSet/>
      <dgm:spPr/>
      <dgm:t>
        <a:bodyPr/>
        <a:lstStyle/>
        <a:p>
          <a:endParaRPr lang="en-US"/>
        </a:p>
      </dgm:t>
    </dgm:pt>
    <dgm:pt modelId="{A5BC444D-31F9-4702-974B-2F813E1C1A4F}" type="pres">
      <dgm:prSet presAssocID="{FF6CD602-4960-4B8E-BAD6-10BF2DCF011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E9B2B-B2AA-4268-8BB7-F3874B9558DA}" type="pres">
      <dgm:prSet presAssocID="{FF6CD602-4960-4B8E-BAD6-10BF2DCF0118}" presName="ribbon" presStyleLbl="node1" presStyleIdx="0" presStyleCnt="1" custScaleX="103358" custLinFactNeighborX="733" custLinFactNeighborY="75348"/>
      <dgm:spPr>
        <a:solidFill>
          <a:schemeClr val="accent2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E39F052-CC5E-44DB-A218-BD9DFBE38E4E}" type="pres">
      <dgm:prSet presAssocID="{FF6CD602-4960-4B8E-BAD6-10BF2DCF0118}" presName="leftArrowText" presStyleLbl="node1" presStyleIdx="0" presStyleCnt="1" custScaleX="124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E746B-EBFE-4D16-95CE-33DE213857E2}" type="pres">
      <dgm:prSet presAssocID="{FF6CD602-4960-4B8E-BAD6-10BF2DCF011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58E13-CB36-4430-A36D-99D0A9451E0A}" type="presOf" srcId="{5A3B140C-4483-4CF2-B3DB-36DDCAE5C145}" destId="{5E39F052-CC5E-44DB-A218-BD9DFBE38E4E}" srcOrd="0" destOrd="0" presId="urn:microsoft.com/office/officeart/2005/8/layout/arrow6"/>
    <dgm:cxn modelId="{72458699-5114-4DF5-AA5F-729E5FB65831}" type="presOf" srcId="{A906BAC0-6617-4AA0-911B-5A5EDE36F6E2}" destId="{D1FE746B-EBFE-4D16-95CE-33DE213857E2}" srcOrd="0" destOrd="0" presId="urn:microsoft.com/office/officeart/2005/8/layout/arrow6"/>
    <dgm:cxn modelId="{737ECCDC-2A1A-4566-A53D-81888ECBC2A8}" srcId="{FF6CD602-4960-4B8E-BAD6-10BF2DCF0118}" destId="{A906BAC0-6617-4AA0-911B-5A5EDE36F6E2}" srcOrd="1" destOrd="0" parTransId="{E4C4325E-39B5-4B14-872F-142C219FE0D6}" sibTransId="{14463F20-6868-4C3B-BC64-EAA1181C9D81}"/>
    <dgm:cxn modelId="{85BC7642-6CAD-4838-A7A7-C5F02A5F66BF}" srcId="{FF6CD602-4960-4B8E-BAD6-10BF2DCF0118}" destId="{5A3B140C-4483-4CF2-B3DB-36DDCAE5C145}" srcOrd="0" destOrd="0" parTransId="{EA3CACA3-96A7-4CFA-B862-75841DF3AD3C}" sibTransId="{075C6D10-A490-40DC-8701-BC2502EA51A4}"/>
    <dgm:cxn modelId="{688DA7C6-E49E-41A3-BF27-2836FC53D75E}" type="presOf" srcId="{FF6CD602-4960-4B8E-BAD6-10BF2DCF0118}" destId="{A5BC444D-31F9-4702-974B-2F813E1C1A4F}" srcOrd="0" destOrd="0" presId="urn:microsoft.com/office/officeart/2005/8/layout/arrow6"/>
    <dgm:cxn modelId="{99290C06-096F-493C-AAE0-9F5AD3382D28}" type="presParOf" srcId="{A5BC444D-31F9-4702-974B-2F813E1C1A4F}" destId="{F77E9B2B-B2AA-4268-8BB7-F3874B9558DA}" srcOrd="0" destOrd="0" presId="urn:microsoft.com/office/officeart/2005/8/layout/arrow6"/>
    <dgm:cxn modelId="{E49CB634-2EF5-4D4C-88DA-DFCE3BFA05F4}" type="presParOf" srcId="{A5BC444D-31F9-4702-974B-2F813E1C1A4F}" destId="{5E39F052-CC5E-44DB-A218-BD9DFBE38E4E}" srcOrd="1" destOrd="0" presId="urn:microsoft.com/office/officeart/2005/8/layout/arrow6"/>
    <dgm:cxn modelId="{828C93FB-B31A-4CDB-A0B7-821FCB105EEB}" type="presParOf" srcId="{A5BC444D-31F9-4702-974B-2F813E1C1A4F}" destId="{D1FE746B-EBFE-4D16-95CE-33DE213857E2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CD602-4960-4B8E-BAD6-10BF2DCF0118}" type="doc">
      <dgm:prSet loTypeId="urn:microsoft.com/office/officeart/2005/8/layout/arrow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B140C-4483-4CF2-B3DB-36DDCAE5C145}">
      <dgm:prSet phldrT="[Text]"/>
      <dgm:spPr/>
      <dgm:t>
        <a:bodyPr/>
        <a:lstStyle/>
        <a:p>
          <a:endParaRPr lang="en-US" dirty="0"/>
        </a:p>
      </dgm:t>
    </dgm:pt>
    <dgm:pt modelId="{EA3CACA3-96A7-4CFA-B862-75841DF3AD3C}" type="parTrans" cxnId="{85BC7642-6CAD-4838-A7A7-C5F02A5F66BF}">
      <dgm:prSet/>
      <dgm:spPr/>
      <dgm:t>
        <a:bodyPr/>
        <a:lstStyle/>
        <a:p>
          <a:endParaRPr lang="en-US"/>
        </a:p>
      </dgm:t>
    </dgm:pt>
    <dgm:pt modelId="{075C6D10-A490-40DC-8701-BC2502EA51A4}" type="sibTrans" cxnId="{85BC7642-6CAD-4838-A7A7-C5F02A5F66BF}">
      <dgm:prSet/>
      <dgm:spPr/>
      <dgm:t>
        <a:bodyPr/>
        <a:lstStyle/>
        <a:p>
          <a:endParaRPr lang="en-US"/>
        </a:p>
      </dgm:t>
    </dgm:pt>
    <dgm:pt modelId="{A906BAC0-6617-4AA0-911B-5A5EDE36F6E2}">
      <dgm:prSet phldrT="[Text]"/>
      <dgm:spPr/>
      <dgm:t>
        <a:bodyPr/>
        <a:lstStyle/>
        <a:p>
          <a:endParaRPr lang="en-US" dirty="0"/>
        </a:p>
      </dgm:t>
    </dgm:pt>
    <dgm:pt modelId="{E4C4325E-39B5-4B14-872F-142C219FE0D6}" type="parTrans" cxnId="{737ECCDC-2A1A-4566-A53D-81888ECBC2A8}">
      <dgm:prSet/>
      <dgm:spPr/>
      <dgm:t>
        <a:bodyPr/>
        <a:lstStyle/>
        <a:p>
          <a:endParaRPr lang="en-US"/>
        </a:p>
      </dgm:t>
    </dgm:pt>
    <dgm:pt modelId="{14463F20-6868-4C3B-BC64-EAA1181C9D81}" type="sibTrans" cxnId="{737ECCDC-2A1A-4566-A53D-81888ECBC2A8}">
      <dgm:prSet/>
      <dgm:spPr/>
      <dgm:t>
        <a:bodyPr/>
        <a:lstStyle/>
        <a:p>
          <a:endParaRPr lang="en-US"/>
        </a:p>
      </dgm:t>
    </dgm:pt>
    <dgm:pt modelId="{A5BC444D-31F9-4702-974B-2F813E1C1A4F}" type="pres">
      <dgm:prSet presAssocID="{FF6CD602-4960-4B8E-BAD6-10BF2DCF011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E9B2B-B2AA-4268-8BB7-F3874B9558DA}" type="pres">
      <dgm:prSet presAssocID="{FF6CD602-4960-4B8E-BAD6-10BF2DCF0118}" presName="ribbon" presStyleLbl="node1" presStyleIdx="0" presStyleCnt="1" custScaleX="103358" custScaleY="161051" custLinFactNeighborY="-20773"/>
      <dgm:spPr>
        <a:prstGeom prst="curvedDownArrow">
          <a:avLst/>
        </a:prstGeom>
        <a:solidFill>
          <a:schemeClr val="accent2"/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E39F052-CC5E-44DB-A218-BD9DFBE38E4E}" type="pres">
      <dgm:prSet presAssocID="{FF6CD602-4960-4B8E-BAD6-10BF2DCF0118}" presName="leftArrowText" presStyleLbl="node1" presStyleIdx="0" presStyleCnt="1" custScaleX="124508" custLinFactNeighborX="46547" custLinFactNeighborY="-526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E746B-EBFE-4D16-95CE-33DE213857E2}" type="pres">
      <dgm:prSet presAssocID="{FF6CD602-4960-4B8E-BAD6-10BF2DCF0118}" presName="rightArrowText" presStyleLbl="node1" presStyleIdx="0" presStyleCnt="1" custLinFactNeighborX="2028" custLinFactNeighborY="-3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1F1E5-8686-4D82-922E-2C1E3C9F8842}" type="presOf" srcId="{A906BAC0-6617-4AA0-911B-5A5EDE36F6E2}" destId="{D1FE746B-EBFE-4D16-95CE-33DE213857E2}" srcOrd="0" destOrd="0" presId="urn:microsoft.com/office/officeart/2005/8/layout/arrow6"/>
    <dgm:cxn modelId="{737ECCDC-2A1A-4566-A53D-81888ECBC2A8}" srcId="{FF6CD602-4960-4B8E-BAD6-10BF2DCF0118}" destId="{A906BAC0-6617-4AA0-911B-5A5EDE36F6E2}" srcOrd="1" destOrd="0" parTransId="{E4C4325E-39B5-4B14-872F-142C219FE0D6}" sibTransId="{14463F20-6868-4C3B-BC64-EAA1181C9D81}"/>
    <dgm:cxn modelId="{9A6F2248-EAD9-4F23-B498-20D9734E62E9}" type="presOf" srcId="{FF6CD602-4960-4B8E-BAD6-10BF2DCF0118}" destId="{A5BC444D-31F9-4702-974B-2F813E1C1A4F}" srcOrd="0" destOrd="0" presId="urn:microsoft.com/office/officeart/2005/8/layout/arrow6"/>
    <dgm:cxn modelId="{53DB3C0D-09A5-4EDB-B22B-05DE3335AF1D}" type="presOf" srcId="{5A3B140C-4483-4CF2-B3DB-36DDCAE5C145}" destId="{5E39F052-CC5E-44DB-A218-BD9DFBE38E4E}" srcOrd="0" destOrd="0" presId="urn:microsoft.com/office/officeart/2005/8/layout/arrow6"/>
    <dgm:cxn modelId="{85BC7642-6CAD-4838-A7A7-C5F02A5F66BF}" srcId="{FF6CD602-4960-4B8E-BAD6-10BF2DCF0118}" destId="{5A3B140C-4483-4CF2-B3DB-36DDCAE5C145}" srcOrd="0" destOrd="0" parTransId="{EA3CACA3-96A7-4CFA-B862-75841DF3AD3C}" sibTransId="{075C6D10-A490-40DC-8701-BC2502EA51A4}"/>
    <dgm:cxn modelId="{F9A8B7A9-D29A-431C-9821-B452A28A9B15}" type="presParOf" srcId="{A5BC444D-31F9-4702-974B-2F813E1C1A4F}" destId="{F77E9B2B-B2AA-4268-8BB7-F3874B9558DA}" srcOrd="0" destOrd="0" presId="urn:microsoft.com/office/officeart/2005/8/layout/arrow6"/>
    <dgm:cxn modelId="{6BD1F5FC-29D1-4957-A24F-A47B848A77C0}" type="presParOf" srcId="{A5BC444D-31F9-4702-974B-2F813E1C1A4F}" destId="{5E39F052-CC5E-44DB-A218-BD9DFBE38E4E}" srcOrd="1" destOrd="0" presId="urn:microsoft.com/office/officeart/2005/8/layout/arrow6"/>
    <dgm:cxn modelId="{327CBF46-1FE9-4B7F-872B-3914D3FDDF90}" type="presParOf" srcId="{A5BC444D-31F9-4702-974B-2F813E1C1A4F}" destId="{D1FE746B-EBFE-4D16-95CE-33DE213857E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EAADC-343E-4C4B-A387-DD943433CF24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245632" lon="172374" rev="210615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DBD95EE-9607-49E5-8962-A747631F3B16}">
      <dgm:prSet phldrT="[Text]"/>
      <dgm:spPr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MT" pitchFamily="34" charset="0"/>
            </a:rPr>
            <a:t>Add Form</a:t>
          </a:r>
          <a:endParaRPr lang="en-US" dirty="0">
            <a:solidFill>
              <a:schemeClr val="bg1"/>
            </a:solidFill>
            <a:latin typeface="Gill Sans MT" pitchFamily="34" charset="0"/>
          </a:endParaRPr>
        </a:p>
      </dgm:t>
    </dgm:pt>
    <dgm:pt modelId="{F9AD8841-7496-4547-B49D-730918EB6707}" type="parTrans" cxnId="{9BABB4ED-8336-494F-874D-64C8B411CB25}">
      <dgm:prSet/>
      <dgm:spPr/>
      <dgm:t>
        <a:bodyPr/>
        <a:lstStyle/>
        <a:p>
          <a:endParaRPr lang="en-US"/>
        </a:p>
      </dgm:t>
    </dgm:pt>
    <dgm:pt modelId="{D77F6CE4-D8C3-4BE5-9AC1-B1A9508AB12A}" type="sibTrans" cxnId="{9BABB4ED-8336-494F-874D-64C8B411CB25}">
      <dgm:prSet/>
      <dgm:spPr/>
      <dgm:t>
        <a:bodyPr/>
        <a:lstStyle/>
        <a:p>
          <a:endParaRPr lang="en-US"/>
        </a:p>
      </dgm:t>
    </dgm:pt>
    <dgm:pt modelId="{F2D89DDC-A883-4391-83FF-7EDA3CBCDD5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Select Form</a:t>
          </a:r>
          <a:endParaRPr lang="en-US" dirty="0"/>
        </a:p>
      </dgm:t>
    </dgm:pt>
    <dgm:pt modelId="{AF31CF90-0D53-46EE-821E-B44351A47AFA}" type="parTrans" cxnId="{5F8CD503-5BE9-41A6-8EBA-2B6A5C69F3B4}">
      <dgm:prSet/>
      <dgm:spPr/>
      <dgm:t>
        <a:bodyPr/>
        <a:lstStyle/>
        <a:p>
          <a:endParaRPr lang="en-US"/>
        </a:p>
      </dgm:t>
    </dgm:pt>
    <dgm:pt modelId="{4481920A-A6AD-4C56-9148-E0DD0E1A8C0E}" type="sibTrans" cxnId="{5F8CD503-5BE9-41A6-8EBA-2B6A5C69F3B4}">
      <dgm:prSet/>
      <dgm:spPr/>
      <dgm:t>
        <a:bodyPr/>
        <a:lstStyle/>
        <a:p>
          <a:endParaRPr lang="en-US"/>
        </a:p>
      </dgm:t>
    </dgm:pt>
    <dgm:pt modelId="{101C6FE8-321C-4088-8229-0576D2EC73D5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Select Subrecipient</a:t>
          </a:r>
          <a:endParaRPr lang="en-US" dirty="0"/>
        </a:p>
      </dgm:t>
    </dgm:pt>
    <dgm:pt modelId="{6EC4C9F5-A471-4633-8034-3B77408A06B8}" type="parTrans" cxnId="{BB60EA03-190C-454C-A1FF-3C7BFC1DB8C2}">
      <dgm:prSet/>
      <dgm:spPr/>
      <dgm:t>
        <a:bodyPr/>
        <a:lstStyle/>
        <a:p>
          <a:endParaRPr lang="en-US"/>
        </a:p>
      </dgm:t>
    </dgm:pt>
    <dgm:pt modelId="{BFBBE887-DC6D-4828-8B11-DBD1F27D0B89}" type="sibTrans" cxnId="{BB60EA03-190C-454C-A1FF-3C7BFC1DB8C2}">
      <dgm:prSet/>
      <dgm:spPr/>
      <dgm:t>
        <a:bodyPr/>
        <a:lstStyle/>
        <a:p>
          <a:endParaRPr lang="en-US"/>
        </a:p>
      </dgm:t>
    </dgm:pt>
    <dgm:pt modelId="{0EC7C833-6A98-460C-A28D-54AD0B25F184}" type="pres">
      <dgm:prSet presAssocID="{10DEAADC-343E-4C4B-A387-DD943433CF2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5B4BE8-E14F-4D2F-B6E7-2343876CAE3D}" type="pres">
      <dgm:prSet presAssocID="{CDBD95EE-9607-49E5-8962-A747631F3B16}" presName="linNode" presStyleCnt="0"/>
      <dgm:spPr/>
    </dgm:pt>
    <dgm:pt modelId="{2B4ABB56-7DF1-4086-8EFA-D48EB473DAAA}" type="pres">
      <dgm:prSet presAssocID="{CDBD95EE-9607-49E5-8962-A747631F3B1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A2A1-44A7-46AD-BB96-3BE2503369AA}" type="pres">
      <dgm:prSet presAssocID="{CDBD95EE-9607-49E5-8962-A747631F3B1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DC084-E4AD-40DF-9840-35413B3932B0}" type="presOf" srcId="{CDBD95EE-9607-49E5-8962-A747631F3B16}" destId="{2B4ABB56-7DF1-4086-8EFA-D48EB473DAAA}" srcOrd="0" destOrd="0" presId="urn:microsoft.com/office/officeart/2005/8/layout/vList6"/>
    <dgm:cxn modelId="{F4AFEBC6-9245-46EA-9E70-4188A34F527D}" type="presOf" srcId="{101C6FE8-321C-4088-8229-0576D2EC73D5}" destId="{BB00A2A1-44A7-46AD-BB96-3BE2503369AA}" srcOrd="0" destOrd="1" presId="urn:microsoft.com/office/officeart/2005/8/layout/vList6"/>
    <dgm:cxn modelId="{9BABB4ED-8336-494F-874D-64C8B411CB25}" srcId="{10DEAADC-343E-4C4B-A387-DD943433CF24}" destId="{CDBD95EE-9607-49E5-8962-A747631F3B16}" srcOrd="0" destOrd="0" parTransId="{F9AD8841-7496-4547-B49D-730918EB6707}" sibTransId="{D77F6CE4-D8C3-4BE5-9AC1-B1A9508AB12A}"/>
    <dgm:cxn modelId="{BB60EA03-190C-454C-A1FF-3C7BFC1DB8C2}" srcId="{CDBD95EE-9607-49E5-8962-A747631F3B16}" destId="{101C6FE8-321C-4088-8229-0576D2EC73D5}" srcOrd="1" destOrd="0" parTransId="{6EC4C9F5-A471-4633-8034-3B77408A06B8}" sibTransId="{BFBBE887-DC6D-4828-8B11-DBD1F27D0B89}"/>
    <dgm:cxn modelId="{96BC108C-2EEA-4DE8-889E-F464E45256F7}" type="presOf" srcId="{F2D89DDC-A883-4391-83FF-7EDA3CBCDD5F}" destId="{BB00A2A1-44A7-46AD-BB96-3BE2503369AA}" srcOrd="0" destOrd="0" presId="urn:microsoft.com/office/officeart/2005/8/layout/vList6"/>
    <dgm:cxn modelId="{5F8CD503-5BE9-41A6-8EBA-2B6A5C69F3B4}" srcId="{CDBD95EE-9607-49E5-8962-A747631F3B16}" destId="{F2D89DDC-A883-4391-83FF-7EDA3CBCDD5F}" srcOrd="0" destOrd="0" parTransId="{AF31CF90-0D53-46EE-821E-B44351A47AFA}" sibTransId="{4481920A-A6AD-4C56-9148-E0DD0E1A8C0E}"/>
    <dgm:cxn modelId="{4532A302-2E3A-4D05-BCB4-016077099EC1}" type="presOf" srcId="{10DEAADC-343E-4C4B-A387-DD943433CF24}" destId="{0EC7C833-6A98-460C-A28D-54AD0B25F184}" srcOrd="0" destOrd="0" presId="urn:microsoft.com/office/officeart/2005/8/layout/vList6"/>
    <dgm:cxn modelId="{A1FBDDD5-88D7-455C-B765-C04C7D230C6B}" type="presParOf" srcId="{0EC7C833-6A98-460C-A28D-54AD0B25F184}" destId="{875B4BE8-E14F-4D2F-B6E7-2343876CAE3D}" srcOrd="0" destOrd="0" presId="urn:microsoft.com/office/officeart/2005/8/layout/vList6"/>
    <dgm:cxn modelId="{5989A96A-9135-46BA-8386-2993F2C29BBA}" type="presParOf" srcId="{875B4BE8-E14F-4D2F-B6E7-2343876CAE3D}" destId="{2B4ABB56-7DF1-4086-8EFA-D48EB473DAAA}" srcOrd="0" destOrd="0" presId="urn:microsoft.com/office/officeart/2005/8/layout/vList6"/>
    <dgm:cxn modelId="{27FB71B5-7E0A-44EC-9610-E219D1C9F42E}" type="presParOf" srcId="{875B4BE8-E14F-4D2F-B6E7-2343876CAE3D}" destId="{BB00A2A1-44A7-46AD-BB96-3BE2503369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EAADC-343E-4C4B-A387-DD943433CF24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30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DBD95EE-9607-49E5-8962-A747631F3B16}">
      <dgm:prSet phldrT="[Text]"/>
      <dgm:spPr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MT" pitchFamily="34" charset="0"/>
            </a:rPr>
            <a:t>Submit Report</a:t>
          </a:r>
          <a:endParaRPr lang="en-US" dirty="0">
            <a:solidFill>
              <a:schemeClr val="bg1"/>
            </a:solidFill>
            <a:latin typeface="Gill Sans MT" pitchFamily="34" charset="0"/>
          </a:endParaRPr>
        </a:p>
      </dgm:t>
    </dgm:pt>
    <dgm:pt modelId="{F9AD8841-7496-4547-B49D-730918EB6707}" type="parTrans" cxnId="{9BABB4ED-8336-494F-874D-64C8B411CB25}">
      <dgm:prSet/>
      <dgm:spPr/>
      <dgm:t>
        <a:bodyPr/>
        <a:lstStyle/>
        <a:p>
          <a:endParaRPr lang="en-US"/>
        </a:p>
      </dgm:t>
    </dgm:pt>
    <dgm:pt modelId="{D77F6CE4-D8C3-4BE5-9AC1-B1A9508AB12A}" type="sibTrans" cxnId="{9BABB4ED-8336-494F-874D-64C8B411CB25}">
      <dgm:prSet/>
      <dgm:spPr/>
      <dgm:t>
        <a:bodyPr/>
        <a:lstStyle/>
        <a:p>
          <a:endParaRPr lang="en-US"/>
        </a:p>
      </dgm:t>
    </dgm:pt>
    <dgm:pt modelId="{F2D89DDC-A883-4391-83FF-7EDA3CBCDD5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DIR</a:t>
          </a:r>
          <a:endParaRPr lang="en-US" dirty="0"/>
        </a:p>
      </dgm:t>
    </dgm:pt>
    <dgm:pt modelId="{AF31CF90-0D53-46EE-821E-B44351A47AFA}" type="parTrans" cxnId="{5F8CD503-5BE9-41A6-8EBA-2B6A5C69F3B4}">
      <dgm:prSet/>
      <dgm:spPr/>
      <dgm:t>
        <a:bodyPr/>
        <a:lstStyle/>
        <a:p>
          <a:endParaRPr lang="en-US"/>
        </a:p>
      </dgm:t>
    </dgm:pt>
    <dgm:pt modelId="{4481920A-A6AD-4C56-9148-E0DD0E1A8C0E}" type="sibTrans" cxnId="{5F8CD503-5BE9-41A6-8EBA-2B6A5C69F3B4}">
      <dgm:prSet/>
      <dgm:spPr/>
      <dgm:t>
        <a:bodyPr/>
        <a:lstStyle/>
        <a:p>
          <a:endParaRPr lang="en-US"/>
        </a:p>
      </dgm:t>
    </dgm:pt>
    <dgm:pt modelId="{D39BE58D-6318-4932-9A2E-3C671AEBDCD4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RUR</a:t>
          </a:r>
          <a:endParaRPr lang="en-US" dirty="0"/>
        </a:p>
      </dgm:t>
    </dgm:pt>
    <dgm:pt modelId="{3E5A9018-185A-4D71-B7AC-2766109BBB1E}" type="parTrans" cxnId="{8EF67E50-E559-4430-9091-1A476344FD2D}">
      <dgm:prSet/>
      <dgm:spPr/>
      <dgm:t>
        <a:bodyPr/>
        <a:lstStyle/>
        <a:p>
          <a:endParaRPr lang="en-US"/>
        </a:p>
      </dgm:t>
    </dgm:pt>
    <dgm:pt modelId="{1AD7A949-A46D-4C52-8EDB-1651B145BBF7}" type="sibTrans" cxnId="{8EF67E50-E559-4430-9091-1A476344FD2D}">
      <dgm:prSet/>
      <dgm:spPr/>
      <dgm:t>
        <a:bodyPr/>
        <a:lstStyle/>
        <a:p>
          <a:endParaRPr lang="en-US"/>
        </a:p>
      </dgm:t>
    </dgm:pt>
    <dgm:pt modelId="{0EC7C833-6A98-460C-A28D-54AD0B25F184}" type="pres">
      <dgm:prSet presAssocID="{10DEAADC-343E-4C4B-A387-DD943433CF2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5B4BE8-E14F-4D2F-B6E7-2343876CAE3D}" type="pres">
      <dgm:prSet presAssocID="{CDBD95EE-9607-49E5-8962-A747631F3B16}" presName="linNode" presStyleCnt="0"/>
      <dgm:spPr/>
    </dgm:pt>
    <dgm:pt modelId="{2B4ABB56-7DF1-4086-8EFA-D48EB473DAAA}" type="pres">
      <dgm:prSet presAssocID="{CDBD95EE-9607-49E5-8962-A747631F3B16}" presName="parentShp" presStyleLbl="node1" presStyleIdx="0" presStyleCnt="1" custScaleX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A2A1-44A7-46AD-BB96-3BE2503369AA}" type="pres">
      <dgm:prSet presAssocID="{CDBD95EE-9607-49E5-8962-A747631F3B16}" presName="childShp" presStyleLbl="bgAccFollowNode1" presStyleIdx="0" presStyleCnt="1" custLinFactNeighborY="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67E50-E559-4430-9091-1A476344FD2D}" srcId="{CDBD95EE-9607-49E5-8962-A747631F3B16}" destId="{D39BE58D-6318-4932-9A2E-3C671AEBDCD4}" srcOrd="1" destOrd="0" parTransId="{3E5A9018-185A-4D71-B7AC-2766109BBB1E}" sibTransId="{1AD7A949-A46D-4C52-8EDB-1651B145BBF7}"/>
    <dgm:cxn modelId="{181EB19C-A4E8-4AC1-B803-DD6526882105}" type="presOf" srcId="{D39BE58D-6318-4932-9A2E-3C671AEBDCD4}" destId="{BB00A2A1-44A7-46AD-BB96-3BE2503369AA}" srcOrd="0" destOrd="1" presId="urn:microsoft.com/office/officeart/2005/8/layout/vList6"/>
    <dgm:cxn modelId="{2273067A-F09E-43C2-8A95-15B7C9233401}" type="presOf" srcId="{10DEAADC-343E-4C4B-A387-DD943433CF24}" destId="{0EC7C833-6A98-460C-A28D-54AD0B25F184}" srcOrd="0" destOrd="0" presId="urn:microsoft.com/office/officeart/2005/8/layout/vList6"/>
    <dgm:cxn modelId="{9D34CE58-1AF3-46CB-982B-B74B1EE06C12}" type="presOf" srcId="{CDBD95EE-9607-49E5-8962-A747631F3B16}" destId="{2B4ABB56-7DF1-4086-8EFA-D48EB473DAAA}" srcOrd="0" destOrd="0" presId="urn:microsoft.com/office/officeart/2005/8/layout/vList6"/>
    <dgm:cxn modelId="{CDA29DDB-93D4-4915-A5A6-355573E8BBAC}" type="presOf" srcId="{F2D89DDC-A883-4391-83FF-7EDA3CBCDD5F}" destId="{BB00A2A1-44A7-46AD-BB96-3BE2503369AA}" srcOrd="0" destOrd="0" presId="urn:microsoft.com/office/officeart/2005/8/layout/vList6"/>
    <dgm:cxn modelId="{5F8CD503-5BE9-41A6-8EBA-2B6A5C69F3B4}" srcId="{CDBD95EE-9607-49E5-8962-A747631F3B16}" destId="{F2D89DDC-A883-4391-83FF-7EDA3CBCDD5F}" srcOrd="0" destOrd="0" parTransId="{AF31CF90-0D53-46EE-821E-B44351A47AFA}" sibTransId="{4481920A-A6AD-4C56-9148-E0DD0E1A8C0E}"/>
    <dgm:cxn modelId="{9BABB4ED-8336-494F-874D-64C8B411CB25}" srcId="{10DEAADC-343E-4C4B-A387-DD943433CF24}" destId="{CDBD95EE-9607-49E5-8962-A747631F3B16}" srcOrd="0" destOrd="0" parTransId="{F9AD8841-7496-4547-B49D-730918EB6707}" sibTransId="{D77F6CE4-D8C3-4BE5-9AC1-B1A9508AB12A}"/>
    <dgm:cxn modelId="{DC216D57-9148-4FA0-8070-736F9208E500}" type="presParOf" srcId="{0EC7C833-6A98-460C-A28D-54AD0B25F184}" destId="{875B4BE8-E14F-4D2F-B6E7-2343876CAE3D}" srcOrd="0" destOrd="0" presId="urn:microsoft.com/office/officeart/2005/8/layout/vList6"/>
    <dgm:cxn modelId="{FFBE5711-A756-4315-BFDB-55EF3C9B2192}" type="presParOf" srcId="{875B4BE8-E14F-4D2F-B6E7-2343876CAE3D}" destId="{2B4ABB56-7DF1-4086-8EFA-D48EB473DAAA}" srcOrd="0" destOrd="0" presId="urn:microsoft.com/office/officeart/2005/8/layout/vList6"/>
    <dgm:cxn modelId="{16A1DCA3-EB99-45E9-A9FC-F53E4EA2FEDA}" type="presParOf" srcId="{875B4BE8-E14F-4D2F-B6E7-2343876CAE3D}" destId="{BB00A2A1-44A7-46AD-BB96-3BE2503369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DEAADC-343E-4C4B-A387-DD943433CF24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20699999" lon="0" rev="1919999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DBD95EE-9607-49E5-8962-A747631F3B16}">
      <dgm:prSet phldrT="[Text]"/>
      <dgm:spPr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MT" pitchFamily="34" charset="0"/>
            </a:rPr>
            <a:t>Print All</a:t>
          </a:r>
          <a:endParaRPr lang="en-US" dirty="0">
            <a:solidFill>
              <a:schemeClr val="bg1"/>
            </a:solidFill>
            <a:latin typeface="Gill Sans MT" pitchFamily="34" charset="0"/>
          </a:endParaRPr>
        </a:p>
      </dgm:t>
    </dgm:pt>
    <dgm:pt modelId="{F9AD8841-7496-4547-B49D-730918EB6707}" type="parTrans" cxnId="{9BABB4ED-8336-494F-874D-64C8B411CB25}">
      <dgm:prSet/>
      <dgm:spPr/>
      <dgm:t>
        <a:bodyPr/>
        <a:lstStyle/>
        <a:p>
          <a:endParaRPr lang="en-US"/>
        </a:p>
      </dgm:t>
    </dgm:pt>
    <dgm:pt modelId="{D77F6CE4-D8C3-4BE5-9AC1-B1A9508AB12A}" type="sibTrans" cxnId="{9BABB4ED-8336-494F-874D-64C8B411CB25}">
      <dgm:prSet/>
      <dgm:spPr/>
      <dgm:t>
        <a:bodyPr/>
        <a:lstStyle/>
        <a:p>
          <a:endParaRPr lang="en-US"/>
        </a:p>
      </dgm:t>
    </dgm:pt>
    <dgm:pt modelId="{F2D89DDC-A883-4391-83FF-7EDA3CBCDD5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All Forms</a:t>
          </a:r>
          <a:endParaRPr lang="en-US" dirty="0"/>
        </a:p>
      </dgm:t>
    </dgm:pt>
    <dgm:pt modelId="{AF31CF90-0D53-46EE-821E-B44351A47AFA}" type="parTrans" cxnId="{5F8CD503-5BE9-41A6-8EBA-2B6A5C69F3B4}">
      <dgm:prSet/>
      <dgm:spPr/>
      <dgm:t>
        <a:bodyPr/>
        <a:lstStyle/>
        <a:p>
          <a:endParaRPr lang="en-US"/>
        </a:p>
      </dgm:t>
    </dgm:pt>
    <dgm:pt modelId="{4481920A-A6AD-4C56-9148-E0DD0E1A8C0E}" type="sibTrans" cxnId="{5F8CD503-5BE9-41A6-8EBA-2B6A5C69F3B4}">
      <dgm:prSet/>
      <dgm:spPr/>
      <dgm:t>
        <a:bodyPr/>
        <a:lstStyle/>
        <a:p>
          <a:endParaRPr lang="en-US"/>
        </a:p>
      </dgm:t>
    </dgm:pt>
    <dgm:pt modelId="{0EC7C833-6A98-460C-A28D-54AD0B25F184}" type="pres">
      <dgm:prSet presAssocID="{10DEAADC-343E-4C4B-A387-DD943433CF24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5B4BE8-E14F-4D2F-B6E7-2343876CAE3D}" type="pres">
      <dgm:prSet presAssocID="{CDBD95EE-9607-49E5-8962-A747631F3B16}" presName="linNode" presStyleCnt="0"/>
      <dgm:spPr/>
    </dgm:pt>
    <dgm:pt modelId="{2B4ABB56-7DF1-4086-8EFA-D48EB473DAAA}" type="pres">
      <dgm:prSet presAssocID="{CDBD95EE-9607-49E5-8962-A747631F3B16}" presName="parentShp" presStyleLbl="node1" presStyleIdx="0" presStyleCnt="1" custAng="0" custScaleX="146410" custLinFactNeighborX="-1912" custLinFactNeighborY="-1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A2A1-44A7-46AD-BB96-3BE2503369AA}" type="pres">
      <dgm:prSet presAssocID="{CDBD95EE-9607-49E5-8962-A747631F3B16}" presName="childShp" presStyleLbl="bgAccFollowNode1" presStyleIdx="0" presStyleCnt="1" custAng="0" custScaleX="157131" custLinFactNeighborX="-8602" custLinFactNeighborY="-4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BCACC-AFF1-4228-AD59-4513E194F1BD}" type="presOf" srcId="{CDBD95EE-9607-49E5-8962-A747631F3B16}" destId="{2B4ABB56-7DF1-4086-8EFA-D48EB473DAAA}" srcOrd="0" destOrd="0" presId="urn:microsoft.com/office/officeart/2005/8/layout/vList6"/>
    <dgm:cxn modelId="{6772C06A-A4A4-4E61-895E-769F8C4F6927}" type="presOf" srcId="{F2D89DDC-A883-4391-83FF-7EDA3CBCDD5F}" destId="{BB00A2A1-44A7-46AD-BB96-3BE2503369AA}" srcOrd="0" destOrd="0" presId="urn:microsoft.com/office/officeart/2005/8/layout/vList6"/>
    <dgm:cxn modelId="{3918E367-3094-42C4-B44F-53A90577E1F6}" type="presOf" srcId="{10DEAADC-343E-4C4B-A387-DD943433CF24}" destId="{0EC7C833-6A98-460C-A28D-54AD0B25F184}" srcOrd="0" destOrd="0" presId="urn:microsoft.com/office/officeart/2005/8/layout/vList6"/>
    <dgm:cxn modelId="{5F8CD503-5BE9-41A6-8EBA-2B6A5C69F3B4}" srcId="{CDBD95EE-9607-49E5-8962-A747631F3B16}" destId="{F2D89DDC-A883-4391-83FF-7EDA3CBCDD5F}" srcOrd="0" destOrd="0" parTransId="{AF31CF90-0D53-46EE-821E-B44351A47AFA}" sibTransId="{4481920A-A6AD-4C56-9148-E0DD0E1A8C0E}"/>
    <dgm:cxn modelId="{9BABB4ED-8336-494F-874D-64C8B411CB25}" srcId="{10DEAADC-343E-4C4B-A387-DD943433CF24}" destId="{CDBD95EE-9607-49E5-8962-A747631F3B16}" srcOrd="0" destOrd="0" parTransId="{F9AD8841-7496-4547-B49D-730918EB6707}" sibTransId="{D77F6CE4-D8C3-4BE5-9AC1-B1A9508AB12A}"/>
    <dgm:cxn modelId="{DE74F27C-B5C0-49B1-8B22-5E782E9A6290}" type="presParOf" srcId="{0EC7C833-6A98-460C-A28D-54AD0B25F184}" destId="{875B4BE8-E14F-4D2F-B6E7-2343876CAE3D}" srcOrd="0" destOrd="0" presId="urn:microsoft.com/office/officeart/2005/8/layout/vList6"/>
    <dgm:cxn modelId="{E1C2BB15-0657-4BBA-9193-94D8D278FB6B}" type="presParOf" srcId="{875B4BE8-E14F-4D2F-B6E7-2343876CAE3D}" destId="{2B4ABB56-7DF1-4086-8EFA-D48EB473DAAA}" srcOrd="0" destOrd="0" presId="urn:microsoft.com/office/officeart/2005/8/layout/vList6"/>
    <dgm:cxn modelId="{7F6FCD3A-962C-4C5F-924E-64B2CAD779A8}" type="presParOf" srcId="{875B4BE8-E14F-4D2F-B6E7-2343876CAE3D}" destId="{BB00A2A1-44A7-46AD-BB96-3BE2503369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F544-DBD4-41A0-B1CD-616409E53577}">
      <dsp:nvSpPr>
        <dsp:cNvPr id="0" name=""/>
        <dsp:cNvSpPr/>
      </dsp:nvSpPr>
      <dsp:spPr>
        <a:xfrm>
          <a:off x="3492330" y="0"/>
          <a:ext cx="4417434" cy="102373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accent1">
                  <a:lumMod val="50000"/>
                </a:schemeClr>
              </a:solidFill>
            </a:rPr>
            <a:t>*November 30, 2012</a:t>
          </a:r>
          <a:endParaRPr lang="en-US" sz="3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92330" y="127967"/>
        <a:ext cx="4033535" cy="767799"/>
      </dsp:txXfrm>
    </dsp:sp>
    <dsp:sp modelId="{C1F08816-85E2-4C22-BE70-E223184BFDF4}">
      <dsp:nvSpPr>
        <dsp:cNvPr id="0" name=""/>
        <dsp:cNvSpPr/>
      </dsp:nvSpPr>
      <dsp:spPr>
        <a:xfrm>
          <a:off x="0" y="0"/>
          <a:ext cx="3711764" cy="1023732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Jan. 1 – June 30, 2012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49974" y="49974"/>
        <a:ext cx="3611816" cy="923784"/>
      </dsp:txXfrm>
    </dsp:sp>
    <dsp:sp modelId="{0B415F99-2FBA-487D-A72F-4B18E2BD27FA}">
      <dsp:nvSpPr>
        <dsp:cNvPr id="0" name=""/>
        <dsp:cNvSpPr/>
      </dsp:nvSpPr>
      <dsp:spPr>
        <a:xfrm>
          <a:off x="3458620" y="1126105"/>
          <a:ext cx="4450792" cy="102373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accent1">
                  <a:lumMod val="50000"/>
                </a:schemeClr>
              </a:solidFill>
            </a:rPr>
            <a:t>   January 31, 2013</a:t>
          </a:r>
          <a:endParaRPr lang="en-US" sz="3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58620" y="1254072"/>
        <a:ext cx="4066893" cy="767799"/>
      </dsp:txXfrm>
    </dsp:sp>
    <dsp:sp modelId="{EB65C396-03AD-4AA2-86B9-15C2566B64FF}">
      <dsp:nvSpPr>
        <dsp:cNvPr id="0" name=""/>
        <dsp:cNvSpPr/>
      </dsp:nvSpPr>
      <dsp:spPr>
        <a:xfrm>
          <a:off x="473" y="1126105"/>
          <a:ext cx="3681042" cy="1023732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July 1 – Sept. 30, 2012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50447" y="1176079"/>
        <a:ext cx="3581094" cy="923784"/>
      </dsp:txXfrm>
    </dsp:sp>
    <dsp:sp modelId="{65CB7D0A-6CD7-4896-9D98-31D20C0375D8}">
      <dsp:nvSpPr>
        <dsp:cNvPr id="0" name=""/>
        <dsp:cNvSpPr/>
      </dsp:nvSpPr>
      <dsp:spPr>
        <a:xfrm>
          <a:off x="3458071" y="2252210"/>
          <a:ext cx="4450792" cy="102373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accent1">
                  <a:lumMod val="50000"/>
                </a:schemeClr>
              </a:solidFill>
            </a:rPr>
            <a:t>   April 30, 2013</a:t>
          </a:r>
          <a:endParaRPr lang="en-US" sz="3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58071" y="2380177"/>
        <a:ext cx="4066893" cy="767799"/>
      </dsp:txXfrm>
    </dsp:sp>
    <dsp:sp modelId="{01191D9E-CB07-4A1C-AD2F-7604B763013A}">
      <dsp:nvSpPr>
        <dsp:cNvPr id="0" name=""/>
        <dsp:cNvSpPr/>
      </dsp:nvSpPr>
      <dsp:spPr>
        <a:xfrm>
          <a:off x="1022" y="2252210"/>
          <a:ext cx="3679944" cy="1023732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Oct. 1 – Dec. 31, 2012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50996" y="2302184"/>
        <a:ext cx="3579996" cy="923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E9B2B-B2AA-4268-8BB7-F3874B9558DA}">
      <dsp:nvSpPr>
        <dsp:cNvPr id="0" name=""/>
        <dsp:cNvSpPr/>
      </dsp:nvSpPr>
      <dsp:spPr>
        <a:xfrm>
          <a:off x="77814" y="0"/>
          <a:ext cx="3236986" cy="1252728"/>
        </a:xfrm>
        <a:prstGeom prst="leftRightRibbon">
          <a:avLst/>
        </a:prstGeom>
        <a:solidFill>
          <a:schemeClr val="accent2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9F052-CC5E-44DB-A218-BD9DFBE38E4E}">
      <dsp:nvSpPr>
        <dsp:cNvPr id="0" name=""/>
        <dsp:cNvSpPr/>
      </dsp:nvSpPr>
      <dsp:spPr>
        <a:xfrm>
          <a:off x="356615" y="219227"/>
          <a:ext cx="1286790" cy="6138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NTD Home: Click here to login into the system</a:t>
          </a:r>
          <a:endParaRPr lang="en-US" sz="1200" kern="1200" dirty="0"/>
        </a:p>
      </dsp:txBody>
      <dsp:txXfrm>
        <a:off x="356615" y="219227"/>
        <a:ext cx="1286790" cy="613836"/>
      </dsp:txXfrm>
    </dsp:sp>
    <dsp:sp modelId="{D1FE746B-EBFE-4D16-95CE-33DE213857E2}">
      <dsp:nvSpPr>
        <dsp:cNvPr id="0" name=""/>
        <dsp:cNvSpPr/>
      </dsp:nvSpPr>
      <dsp:spPr>
        <a:xfrm>
          <a:off x="1673352" y="419663"/>
          <a:ext cx="1221409" cy="6138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Entering you user name and password</a:t>
          </a:r>
          <a:endParaRPr lang="en-US" sz="1200" kern="1200" dirty="0"/>
        </a:p>
      </dsp:txBody>
      <dsp:txXfrm>
        <a:off x="1673352" y="419663"/>
        <a:ext cx="1221409" cy="613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E9B2B-B2AA-4268-8BB7-F3874B9558DA}">
      <dsp:nvSpPr>
        <dsp:cNvPr id="0" name=""/>
        <dsp:cNvSpPr/>
      </dsp:nvSpPr>
      <dsp:spPr>
        <a:xfrm>
          <a:off x="-32514" y="0"/>
          <a:ext cx="2001575" cy="1247530"/>
        </a:xfrm>
        <a:prstGeom prst="curvedDownArrow">
          <a:avLst/>
        </a:prstGeom>
        <a:solidFill>
          <a:schemeClr val="accent2"/>
        </a:solidFill>
        <a:ln w="38100">
          <a:solidFill>
            <a:schemeClr val="accent2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9F052-CC5E-44DB-A218-BD9DFBE38E4E}">
      <dsp:nvSpPr>
        <dsp:cNvPr id="0" name=""/>
        <dsp:cNvSpPr/>
      </dsp:nvSpPr>
      <dsp:spPr>
        <a:xfrm>
          <a:off x="451538" y="229679"/>
          <a:ext cx="795681" cy="379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51538" y="229679"/>
        <a:ext cx="795681" cy="379563"/>
      </dsp:txXfrm>
    </dsp:sp>
    <dsp:sp modelId="{D1FE746B-EBFE-4D16-95CE-33DE213857E2}">
      <dsp:nvSpPr>
        <dsp:cNvPr id="0" name=""/>
        <dsp:cNvSpPr/>
      </dsp:nvSpPr>
      <dsp:spPr>
        <a:xfrm>
          <a:off x="983589" y="419461"/>
          <a:ext cx="755252" cy="379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983589" y="419461"/>
        <a:ext cx="755252" cy="379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0A2A1-44A7-46AD-BB96-3BE2503369AA}">
      <dsp:nvSpPr>
        <dsp:cNvPr id="0" name=""/>
        <dsp:cNvSpPr/>
      </dsp:nvSpPr>
      <dsp:spPr>
        <a:xfrm>
          <a:off x="857097" y="0"/>
          <a:ext cx="1285646" cy="834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245632" lon="172374" rev="2106159"/>
          </a:camera>
          <a:lightRig rig="threePt" dir="t"/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Select Form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Select Subrecipient</a:t>
          </a:r>
          <a:endParaRPr lang="en-US" sz="1300" kern="1200" dirty="0"/>
        </a:p>
      </dsp:txBody>
      <dsp:txXfrm>
        <a:off x="857097" y="104267"/>
        <a:ext cx="972845" cy="625602"/>
      </dsp:txXfrm>
    </dsp:sp>
    <dsp:sp modelId="{2B4ABB56-7DF1-4086-8EFA-D48EB473DAAA}">
      <dsp:nvSpPr>
        <dsp:cNvPr id="0" name=""/>
        <dsp:cNvSpPr/>
      </dsp:nvSpPr>
      <dsp:spPr>
        <a:xfrm>
          <a:off x="0" y="0"/>
          <a:ext cx="857097" cy="834136"/>
        </a:xfrm>
        <a:prstGeom prst="roundRect">
          <a:avLst/>
        </a:prstGeom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245632" lon="172374" rev="2106159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Gill Sans MT" pitchFamily="34" charset="0"/>
            </a:rPr>
            <a:t>Add Form</a:t>
          </a:r>
          <a:endParaRPr lang="en-US" sz="22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40719" y="40719"/>
        <a:ext cx="775659" cy="752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0A2A1-44A7-46AD-BB96-3BE2503369AA}">
      <dsp:nvSpPr>
        <dsp:cNvPr id="0" name=""/>
        <dsp:cNvSpPr/>
      </dsp:nvSpPr>
      <dsp:spPr>
        <a:xfrm>
          <a:off x="1058406" y="0"/>
          <a:ext cx="1083508" cy="834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3000000"/>
          </a:camera>
          <a:lightRig rig="threePt" dir="t"/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RUR</a:t>
          </a:r>
          <a:endParaRPr lang="en-US" sz="1900" kern="1200" dirty="0"/>
        </a:p>
      </dsp:txBody>
      <dsp:txXfrm>
        <a:off x="1058406" y="104267"/>
        <a:ext cx="770707" cy="625602"/>
      </dsp:txXfrm>
    </dsp:sp>
    <dsp:sp modelId="{2B4ABB56-7DF1-4086-8EFA-D48EB473DAAA}">
      <dsp:nvSpPr>
        <dsp:cNvPr id="0" name=""/>
        <dsp:cNvSpPr/>
      </dsp:nvSpPr>
      <dsp:spPr>
        <a:xfrm>
          <a:off x="829" y="0"/>
          <a:ext cx="1057576" cy="834136"/>
        </a:xfrm>
        <a:prstGeom prst="roundRect">
          <a:avLst/>
        </a:prstGeom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300000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Gill Sans MT" pitchFamily="34" charset="0"/>
            </a:rPr>
            <a:t>Submit Report</a:t>
          </a:r>
          <a:endParaRPr lang="en-US" sz="22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41548" y="40719"/>
        <a:ext cx="976138" cy="752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0A2A1-44A7-46AD-BB96-3BE2503369AA}">
      <dsp:nvSpPr>
        <dsp:cNvPr id="0" name=""/>
        <dsp:cNvSpPr/>
      </dsp:nvSpPr>
      <dsp:spPr>
        <a:xfrm rot="10800000">
          <a:off x="0" y="0"/>
          <a:ext cx="1319804" cy="834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20699999" lon="0" rev="19199999"/>
          </a:camera>
          <a:lightRig rig="threePt" dir="t"/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All Forms</a:t>
          </a:r>
          <a:endParaRPr lang="en-US" sz="2100" kern="1200" dirty="0"/>
        </a:p>
      </dsp:txBody>
      <dsp:txXfrm rot="10800000">
        <a:off x="312801" y="104267"/>
        <a:ext cx="1007003" cy="625602"/>
      </dsp:txXfrm>
    </dsp:sp>
    <dsp:sp modelId="{2B4ABB56-7DF1-4086-8EFA-D48EB473DAAA}">
      <dsp:nvSpPr>
        <dsp:cNvPr id="0" name=""/>
        <dsp:cNvSpPr/>
      </dsp:nvSpPr>
      <dsp:spPr>
        <a:xfrm>
          <a:off x="1305296" y="0"/>
          <a:ext cx="819836" cy="834136"/>
        </a:xfrm>
        <a:prstGeom prst="roundRect">
          <a:avLst/>
        </a:prstGeom>
        <a:gradFill rotWithShape="0">
          <a:gsLst>
            <a:gs pos="0">
              <a:schemeClr val="accent2"/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20699999" lon="0" rev="19199999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Gill Sans MT" pitchFamily="34" charset="0"/>
            </a:rPr>
            <a:t>Print All</a:t>
          </a:r>
          <a:endParaRPr lang="en-US" sz="22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1345317" y="40021"/>
        <a:ext cx="739794" cy="75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AF24A4-A1A7-49A2-BBED-115511B40605}" type="datetimeFigureOut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D8D3064-BB51-4EBF-8F50-0A8D70FB9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072640" y="8977789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A87A28D-3564-4541-A68A-D2AF46880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6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Amended</a:t>
            </a:r>
            <a:r>
              <a:rPr lang="en-US" baseline="0" dirty="0" smtClean="0"/>
              <a:t> to include additional Capital Asset Inventory and Conditions Report</a:t>
            </a:r>
          </a:p>
          <a:p>
            <a:r>
              <a:rPr lang="en-US" baseline="0" dirty="0" smtClean="0"/>
              <a:t>Not implemented ASAP but there will be a Notice and comment period for all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3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2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5B74"/>
                </a:solidFill>
                <a:latin typeface="+mj-lt"/>
                <a:cs typeface="Raav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DOTlogoBW"/>
          <p:cNvPicPr>
            <a:picLocks noChangeAspect="1" noChangeArrowheads="1"/>
          </p:cNvPicPr>
          <p:nvPr userDrawn="1"/>
        </p:nvPicPr>
        <p:blipFill>
          <a:blip r:embed="rId2" cstate="print">
            <a:lum bright="91000" contrast="-83000"/>
          </a:blip>
          <a:srcRect/>
          <a:stretch>
            <a:fillRect/>
          </a:stretch>
        </p:blipFill>
        <p:spPr bwMode="auto">
          <a:xfrm>
            <a:off x="4507992" y="370450"/>
            <a:ext cx="4634421" cy="463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8391" y="6173787"/>
            <a:ext cx="45479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_edi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176219"/>
            <a:ext cx="9144000" cy="69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95B74"/>
          </a:solidFill>
          <a:latin typeface="+mj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dotnet_content@dot.gov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47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tnet.dot.gov/newscenter/day_in_histor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hyperlink" Target="http://www.theatriumsretirement.com/atriums/images/chess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jpeg"/><Relationship Id="rId5" Type="http://schemas.openxmlformats.org/officeDocument/2006/relationships/hyperlink" Target="http://lonestarpolitics.files.wordpress.com/2009/10/medicaid.jpg" TargetMode="External"/><Relationship Id="rId4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FTA_slide3_edi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398713" y="2357438"/>
            <a:ext cx="43957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95B74"/>
                </a:solidFill>
                <a:latin typeface="Raavi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Rural National Transit Database (NTD)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2012 Report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Lauren Tuzikow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Program Analyst</a:t>
            </a:r>
          </a:p>
        </p:txBody>
      </p:sp>
    </p:spTree>
    <p:extLst>
      <p:ext uri="{BB962C8B-B14F-4D97-AF65-F5344CB8AC3E}">
        <p14:creationId xmlns:p14="http://schemas.microsoft.com/office/powerpoint/2010/main" val="23214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Report: Limited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subrecipient reporting directly to the NTD</a:t>
            </a:r>
          </a:p>
          <a:p>
            <a:pPr lvl="1"/>
            <a:r>
              <a:rPr lang="en-US" dirty="0" smtClean="0"/>
              <a:t>A reduced report </a:t>
            </a:r>
          </a:p>
          <a:p>
            <a:pPr lvl="1"/>
            <a:r>
              <a:rPr lang="en-US" dirty="0" smtClean="0"/>
              <a:t>Data including</a:t>
            </a:r>
          </a:p>
          <a:p>
            <a:pPr lvl="2"/>
            <a:r>
              <a:rPr lang="en-US" dirty="0" smtClean="0"/>
              <a:t>Basic identification information</a:t>
            </a:r>
          </a:p>
          <a:p>
            <a:pPr lvl="2"/>
            <a:r>
              <a:rPr lang="en-US" dirty="0" smtClean="0"/>
              <a:t>Financial information (5311 funds)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mailing address</a:t>
            </a:r>
          </a:p>
          <a:p>
            <a:r>
              <a:rPr lang="en-US" dirty="0" smtClean="0"/>
              <a:t>Rural NTD ID (subrecipient ID)</a:t>
            </a:r>
          </a:p>
          <a:p>
            <a:pPr lvl="1"/>
            <a:r>
              <a:rPr lang="en-US" dirty="0" smtClean="0"/>
              <a:t>xRxx-xxx or xTxx-xxx</a:t>
            </a:r>
          </a:p>
          <a:p>
            <a:r>
              <a:rPr lang="en-US" dirty="0" smtClean="0"/>
              <a:t>Agency Type</a:t>
            </a:r>
          </a:p>
          <a:p>
            <a:pPr lvl="1"/>
            <a:r>
              <a:rPr lang="en-US" dirty="0" smtClean="0"/>
              <a:t>Drop down</a:t>
            </a:r>
          </a:p>
          <a:p>
            <a:r>
              <a:rPr lang="en-US" dirty="0" smtClean="0"/>
              <a:t>Counties (include up to 5)</a:t>
            </a:r>
          </a:p>
          <a:p>
            <a:r>
              <a:rPr lang="en-US" dirty="0" smtClean="0"/>
              <a:t>Acronym and URL</a:t>
            </a:r>
          </a:p>
          <a:p>
            <a:pPr lvl="2"/>
            <a:r>
              <a:rPr lang="en-US" dirty="0" smtClean="0"/>
              <a:t>N/A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608741" y="6173787"/>
            <a:ext cx="484441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8" name="Picture 4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866" y="2952001"/>
            <a:ext cx="2857500" cy="2143125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</a:t>
            </a:r>
          </a:p>
          <a:p>
            <a:r>
              <a:rPr lang="en-US" dirty="0" smtClean="0"/>
              <a:t>Phone number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586439" y="6173787"/>
            <a:ext cx="506743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2969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143" y="1607939"/>
            <a:ext cx="3571875" cy="2743201"/>
          </a:xfrm>
          <a:prstGeom prst="rect">
            <a:avLst/>
          </a:prstGeom>
          <a:noFill/>
        </p:spPr>
      </p:pic>
      <p:pic>
        <p:nvPicPr>
          <p:cNvPr id="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 rotWithShape="1">
          <a:blip r:embed="rId3" cstate="print"/>
          <a:srcRect b="19792"/>
          <a:stretch/>
        </p:blipFill>
        <p:spPr bwMode="auto">
          <a:xfrm>
            <a:off x="460880" y="3351029"/>
            <a:ext cx="3685142" cy="2214868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Section: Lines 10c-10f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5311 funding including ARRA </a:t>
            </a:r>
          </a:p>
          <a:p>
            <a:pPr lvl="1"/>
            <a:r>
              <a:rPr lang="en-US" dirty="0" smtClean="0"/>
              <a:t>Column a: Operating</a:t>
            </a:r>
          </a:p>
          <a:p>
            <a:pPr lvl="1"/>
            <a:r>
              <a:rPr lang="en-US" dirty="0" smtClean="0"/>
              <a:t>Column b: Capital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608741" y="6173787"/>
            <a:ext cx="484441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980" y="3547872"/>
          <a:ext cx="7174040" cy="218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0"/>
                <a:gridCol w="1827132"/>
                <a:gridCol w="4334798"/>
              </a:tblGrid>
              <a:tr h="8519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r>
                        <a:rPr lang="en-US" sz="2000" baseline="0" dirty="0" smtClean="0"/>
                        <a:t> Number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 Name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10c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FTA Other than Urbanized Area Formula funds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10d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FTA Tribal Transit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10e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</a:t>
                      </a:r>
                      <a:r>
                        <a:rPr lang="en-US" sz="1400" baseline="0" dirty="0" smtClean="0"/>
                        <a:t>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than Urbanized Area Formula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10f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Tribal Transit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0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Recipient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Recipient: RU-23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42195" y="6173787"/>
            <a:ext cx="450987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0" y="1408801"/>
            <a:ext cx="9044900" cy="40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09737" y="1599282"/>
            <a:ext cx="283464" cy="64008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RU-23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619893" y="6173787"/>
            <a:ext cx="473289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26626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578" y="3603108"/>
            <a:ext cx="3416267" cy="2266125"/>
          </a:xfrm>
          <a:prstGeom prst="rect">
            <a:avLst/>
          </a:prstGeom>
          <a:noFill/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RU-23: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Pre-load from the previous year</a:t>
            </a:r>
          </a:p>
          <a:p>
            <a:r>
              <a:rPr lang="en-US" dirty="0" smtClean="0"/>
              <a:t>Treat as a subrecipient</a:t>
            </a:r>
          </a:p>
          <a:p>
            <a:r>
              <a:rPr lang="en-US" dirty="0" smtClean="0"/>
              <a:t>Activate and deactivate yearly </a:t>
            </a:r>
          </a:p>
          <a:p>
            <a:r>
              <a:rPr lang="en-US" dirty="0" smtClean="0"/>
              <a:t>Identifies State 5311 funds not captured in your regular rural report</a:t>
            </a:r>
          </a:p>
          <a:p>
            <a:r>
              <a:rPr lang="en-US" dirty="0" smtClean="0"/>
              <a:t>Essentially only use as needed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664498" y="6173787"/>
            <a:ext cx="428684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9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98" y="4285053"/>
            <a:ext cx="2852036" cy="1894567"/>
          </a:xfrm>
          <a:prstGeom prst="rect">
            <a:avLst/>
          </a:prstGeom>
          <a:noFill/>
          <a:ln w="130175" cmpd="tri">
            <a:noFill/>
          </a:ln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RU-23: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</a:p>
          <a:p>
            <a:pPr lvl="1"/>
            <a:r>
              <a:rPr lang="en-US" dirty="0" smtClean="0"/>
              <a:t>Subrecipients report directly to the urban NTD</a:t>
            </a:r>
          </a:p>
          <a:p>
            <a:pPr lvl="1"/>
            <a:r>
              <a:rPr lang="en-US" dirty="0" smtClean="0"/>
              <a:t>Subrecipients receiving </a:t>
            </a:r>
          </a:p>
          <a:p>
            <a:pPr lvl="2"/>
            <a:r>
              <a:rPr lang="en-US" dirty="0" smtClean="0"/>
              <a:t>FTA 5307 funds and FTA 5311 funds from the State</a:t>
            </a:r>
          </a:p>
          <a:p>
            <a:r>
              <a:rPr lang="en-US" dirty="0" smtClean="0"/>
              <a:t>Creating the form for new subrecipients</a:t>
            </a:r>
          </a:p>
          <a:p>
            <a:pPr lvl="1"/>
            <a:r>
              <a:rPr lang="en-US" dirty="0" smtClean="0"/>
              <a:t>System admin tab – add recipient </a:t>
            </a:r>
          </a:p>
          <a:p>
            <a:pPr lvl="1"/>
            <a:r>
              <a:rPr lang="en-US" dirty="0" smtClean="0"/>
              <a:t>Annual tab – “add form” button</a:t>
            </a:r>
          </a:p>
          <a:p>
            <a:pPr lvl="2"/>
            <a:r>
              <a:rPr lang="en-US" dirty="0" smtClean="0"/>
              <a:t>Select RU-23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subrecipient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642195" y="6173787"/>
            <a:ext cx="450987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mailing address</a:t>
            </a:r>
          </a:p>
          <a:p>
            <a:r>
              <a:rPr lang="en-US" dirty="0" smtClean="0"/>
              <a:t>Urban NTD ID (xxxx)</a:t>
            </a:r>
          </a:p>
          <a:p>
            <a:pPr lvl="1"/>
            <a:r>
              <a:rPr lang="en-US" dirty="0" smtClean="0"/>
              <a:t>Drop Down</a:t>
            </a:r>
          </a:p>
          <a:p>
            <a:r>
              <a:rPr lang="en-US" dirty="0" smtClean="0"/>
              <a:t>Agency Type</a:t>
            </a:r>
          </a:p>
          <a:p>
            <a:pPr lvl="1"/>
            <a:r>
              <a:rPr lang="en-US" dirty="0" smtClean="0"/>
              <a:t>Drop Down</a:t>
            </a:r>
          </a:p>
          <a:p>
            <a:r>
              <a:rPr lang="en-US" dirty="0" smtClean="0"/>
              <a:t>Counties (include up to 5)</a:t>
            </a:r>
          </a:p>
          <a:p>
            <a:r>
              <a:rPr lang="en-US" dirty="0" smtClean="0"/>
              <a:t>Acronym and URL</a:t>
            </a:r>
          </a:p>
          <a:p>
            <a:pPr lvl="2"/>
            <a:r>
              <a:rPr lang="en-US" dirty="0" smtClean="0"/>
              <a:t>N/A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642195" y="6173787"/>
            <a:ext cx="450987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7" name="Picture 3" descr="S:\Photos\2011\Wilmington WAVE Transit\IMG_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247" y="2152504"/>
            <a:ext cx="3476848" cy="2317898"/>
          </a:xfrm>
          <a:prstGeom prst="rect">
            <a:avLst/>
          </a:prstGeom>
          <a:noFill/>
          <a:ln w="130175" cmpd="tri">
            <a:noFill/>
          </a:ln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</a:t>
            </a:r>
          </a:p>
          <a:p>
            <a:r>
              <a:rPr lang="en-US" dirty="0" smtClean="0"/>
              <a:t>Phone number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586439" y="6173787"/>
            <a:ext cx="506743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22530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496" y="1671783"/>
            <a:ext cx="4000500" cy="2809876"/>
          </a:xfrm>
          <a:prstGeom prst="rect">
            <a:avLst/>
          </a:prstGeom>
          <a:noFill/>
        </p:spPr>
      </p:pic>
      <p:pic>
        <p:nvPicPr>
          <p:cNvPr id="9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796" y="3532480"/>
            <a:ext cx="3028950" cy="2271713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State/Tribal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forms are completed by the </a:t>
            </a:r>
            <a:br>
              <a:rPr lang="en-US" dirty="0" smtClean="0"/>
            </a:br>
            <a:r>
              <a:rPr lang="en-US" dirty="0" smtClean="0"/>
              <a:t>State or Tribe administering the </a:t>
            </a:r>
            <a:br>
              <a:rPr lang="en-US" dirty="0" smtClean="0"/>
            </a:br>
            <a:r>
              <a:rPr lang="en-US" dirty="0" smtClean="0"/>
              <a:t>5311 funds</a:t>
            </a:r>
          </a:p>
          <a:p>
            <a:pPr lvl="1"/>
            <a:r>
              <a:rPr lang="en-US" dirty="0" smtClean="0"/>
              <a:t>RU-10: Agency Identification </a:t>
            </a:r>
          </a:p>
          <a:p>
            <a:pPr lvl="2"/>
            <a:r>
              <a:rPr lang="en-US" dirty="0" smtClean="0"/>
              <a:t>Agency information</a:t>
            </a:r>
          </a:p>
          <a:p>
            <a:pPr lvl="2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RU-30: Rural Public Transit Service Summary</a:t>
            </a:r>
          </a:p>
          <a:p>
            <a:pPr lvl="2"/>
            <a:r>
              <a:rPr lang="en-US" dirty="0" smtClean="0"/>
              <a:t>Counties </a:t>
            </a:r>
          </a:p>
          <a:p>
            <a:pPr lvl="2"/>
            <a:r>
              <a:rPr lang="en-US" dirty="0" smtClean="0"/>
              <a:t>Admin expenses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64" y="1698615"/>
            <a:ext cx="1535821" cy="20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Section: Lines 10c-10f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5311 funding including ARRA </a:t>
            </a:r>
          </a:p>
          <a:p>
            <a:pPr lvl="1"/>
            <a:r>
              <a:rPr lang="en-US" dirty="0" smtClean="0"/>
              <a:t>Column a: Operating</a:t>
            </a:r>
          </a:p>
          <a:p>
            <a:pPr lvl="1"/>
            <a:r>
              <a:rPr lang="en-US" dirty="0" smtClean="0"/>
              <a:t>Column b: Capital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53346" y="6173787"/>
            <a:ext cx="439836" cy="365125"/>
          </a:xfrm>
        </p:spPr>
        <p:txBody>
          <a:bodyPr/>
          <a:lstStyle/>
          <a:p>
            <a:fld id="{75F86CC8-C1A0-4078-AD0D-C2461C5F1CDD}" type="slidenum">
              <a:rPr lang="en-US" smtClean="0"/>
              <a:pPr/>
              <a:t>110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980" y="3547872"/>
          <a:ext cx="7174040" cy="218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0"/>
                <a:gridCol w="1827132"/>
                <a:gridCol w="4334798"/>
              </a:tblGrid>
              <a:tr h="8519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r>
                        <a:rPr lang="en-US" sz="2000" baseline="0" dirty="0" smtClean="0"/>
                        <a:t> Number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 Name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10c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FTA Other than Urbanized Area Formula funds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10d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FTA Tribal Transit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10e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than Urbanized Area Formula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3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10f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Tribal Transit funds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Lauren Tuzikow</a:t>
            </a:r>
          </a:p>
          <a:p>
            <a:pPr lvl="1"/>
            <a:r>
              <a:rPr lang="en-US" dirty="0" smtClean="0"/>
              <a:t>Phone</a:t>
            </a:r>
          </a:p>
          <a:p>
            <a:pPr lvl="2"/>
            <a:r>
              <a:rPr lang="en-US" dirty="0" smtClean="0"/>
              <a:t>202-366-2059</a:t>
            </a:r>
          </a:p>
          <a:p>
            <a:pPr lvl="1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Lauren.Tuzikow@dot.gov</a:t>
            </a:r>
          </a:p>
          <a:p>
            <a:pPr lvl="1"/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1200 New Jersey Ave, SE</a:t>
            </a:r>
          </a:p>
          <a:p>
            <a:pPr lvl="2"/>
            <a:r>
              <a:rPr lang="en-US" dirty="0" smtClean="0"/>
              <a:t>FTA (E52-208)</a:t>
            </a:r>
          </a:p>
          <a:p>
            <a:pPr lvl="2"/>
            <a:r>
              <a:rPr lang="en-US" dirty="0" smtClean="0"/>
              <a:t>Washington, DC 20590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608741" y="6173787"/>
            <a:ext cx="484441" cy="365125"/>
          </a:xfrm>
        </p:spPr>
        <p:txBody>
          <a:bodyPr/>
          <a:lstStyle/>
          <a:p>
            <a:fld id="{1F2646B2-07B8-4A55-877A-153D84ACCCD9}" type="slidenum">
              <a:rPr lang="en-US" smtClean="0"/>
              <a:pPr/>
              <a:t>111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RU-20</a:t>
            </a:r>
            <a:r>
              <a:rPr lang="en-US" sz="2800" dirty="0" smtClean="0"/>
              <a:t>: General Public Transit Service	</a:t>
            </a:r>
          </a:p>
          <a:p>
            <a:pPr lvl="1"/>
            <a:r>
              <a:rPr lang="en-US" sz="2600" dirty="0" smtClean="0"/>
              <a:t>Used to report a full subrecipient report</a:t>
            </a:r>
          </a:p>
          <a:p>
            <a:r>
              <a:rPr lang="en-US" sz="2800" b="1" u="sng" dirty="0" smtClean="0"/>
              <a:t>RU-21</a:t>
            </a:r>
            <a:r>
              <a:rPr lang="en-US" sz="2800" dirty="0" smtClean="0"/>
              <a:t>: Intercity Bus</a:t>
            </a:r>
          </a:p>
          <a:p>
            <a:pPr lvl="1"/>
            <a:r>
              <a:rPr lang="en-US" sz="2600" dirty="0" smtClean="0"/>
              <a:t>Subrecipients of 5311(f) funding</a:t>
            </a:r>
          </a:p>
          <a:p>
            <a:r>
              <a:rPr lang="en-US" sz="2800" b="1" u="sng" dirty="0" smtClean="0"/>
              <a:t>RU-22</a:t>
            </a:r>
            <a:r>
              <a:rPr lang="en-US" sz="2800" dirty="0" smtClean="0"/>
              <a:t>: Rural Recipient Reporting Separately</a:t>
            </a:r>
          </a:p>
          <a:p>
            <a:pPr lvl="1"/>
            <a:r>
              <a:rPr lang="en-US" sz="2600" dirty="0" smtClean="0"/>
              <a:t>Subrecipients reporting elsewhere in the rural NTD</a:t>
            </a:r>
          </a:p>
          <a:p>
            <a:pPr lvl="2"/>
            <a:r>
              <a:rPr lang="en-US" dirty="0" smtClean="0"/>
              <a:t>Examples: Tribes, subrecipients of 2 States</a:t>
            </a:r>
          </a:p>
          <a:p>
            <a:r>
              <a:rPr lang="en-US" sz="2800" b="1" u="sng" dirty="0" smtClean="0"/>
              <a:t>RU-23</a:t>
            </a:r>
            <a:r>
              <a:rPr lang="en-US" sz="2800" dirty="0" smtClean="0"/>
              <a:t>: Urban Recipient</a:t>
            </a:r>
          </a:p>
          <a:p>
            <a:pPr lvl="1"/>
            <a:r>
              <a:rPr lang="en-US" sz="2600" dirty="0" smtClean="0"/>
              <a:t>Subrecipients reporting directly to the urban NTD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2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53360765-080C-41EF-8F95-FE47DEDE35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679365" y="3168925"/>
            <a:ext cx="4038600" cy="1414363"/>
            <a:chOff x="4679365" y="3177699"/>
            <a:chExt cx="4038600" cy="1414363"/>
          </a:xfrm>
        </p:grpSpPr>
        <p:grpSp>
          <p:nvGrpSpPr>
            <p:cNvPr id="13" name="Group 12"/>
            <p:cNvGrpSpPr/>
            <p:nvPr/>
          </p:nvGrpSpPr>
          <p:grpSpPr>
            <a:xfrm>
              <a:off x="4679365" y="3177699"/>
              <a:ext cx="4038600" cy="1414363"/>
              <a:chOff x="0" y="0"/>
              <a:chExt cx="4038600" cy="1414363"/>
            </a:xfrm>
            <a:scene3d>
              <a:camera prst="orthographicFront"/>
              <a:lightRig rig="chilly" dir="t"/>
            </a:scene3d>
          </p:grpSpPr>
          <p:sp>
            <p:nvSpPr>
              <p:cNvPr id="23" name="Rounded Rectangle 22"/>
              <p:cNvSpPr/>
              <p:nvPr/>
            </p:nvSpPr>
            <p:spPr>
              <a:xfrm>
                <a:off x="0" y="0"/>
                <a:ext cx="4038600" cy="1414363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949156" y="0"/>
                <a:ext cx="3089443" cy="14143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Demand </a:t>
                </a:r>
                <a:br>
                  <a:rPr lang="en-US" sz="2500" kern="1200" dirty="0" smtClean="0">
                    <a:solidFill>
                      <a:schemeClr val="tx2"/>
                    </a:solidFill>
                  </a:rPr>
                </a:br>
                <a:r>
                  <a:rPr lang="en-US" sz="2500" kern="1200" dirty="0" smtClean="0">
                    <a:solidFill>
                      <a:schemeClr val="tx2"/>
                    </a:solidFill>
                  </a:rPr>
                  <a:t>Response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(DR)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833229" y="3292171"/>
              <a:ext cx="1691559" cy="1166612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Group 45"/>
          <p:cNvGrpSpPr/>
          <p:nvPr/>
        </p:nvGrpSpPr>
        <p:grpSpPr>
          <a:xfrm>
            <a:off x="4679365" y="1608412"/>
            <a:ext cx="4038600" cy="1414363"/>
            <a:chOff x="4614819" y="1656806"/>
            <a:chExt cx="4038600" cy="1414363"/>
          </a:xfrm>
        </p:grpSpPr>
        <p:grpSp>
          <p:nvGrpSpPr>
            <p:cNvPr id="15" name="Group 14"/>
            <p:cNvGrpSpPr/>
            <p:nvPr/>
          </p:nvGrpSpPr>
          <p:grpSpPr>
            <a:xfrm>
              <a:off x="4614819" y="1656806"/>
              <a:ext cx="4038600" cy="1414363"/>
              <a:chOff x="0" y="1545036"/>
              <a:chExt cx="4038600" cy="1414363"/>
            </a:xfrm>
            <a:scene3d>
              <a:camera prst="orthographicFront"/>
              <a:lightRig rig="chilly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1545036"/>
                <a:ext cx="4038600" cy="1414363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7"/>
              <p:cNvSpPr/>
              <p:nvPr/>
            </p:nvSpPr>
            <p:spPr>
              <a:xfrm>
                <a:off x="949156" y="1545036"/>
                <a:ext cx="3089443" cy="14143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Commuter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Bus (CB)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4758407" y="1744765"/>
              <a:ext cx="1714086" cy="1238495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Group 47"/>
          <p:cNvGrpSpPr/>
          <p:nvPr/>
        </p:nvGrpSpPr>
        <p:grpSpPr>
          <a:xfrm>
            <a:off x="4679365" y="4729438"/>
            <a:ext cx="4038600" cy="1414363"/>
            <a:chOff x="4675306" y="4761712"/>
            <a:chExt cx="4038600" cy="1414363"/>
          </a:xfrm>
        </p:grpSpPr>
        <p:grpSp>
          <p:nvGrpSpPr>
            <p:cNvPr id="17" name="Group 16"/>
            <p:cNvGrpSpPr/>
            <p:nvPr/>
          </p:nvGrpSpPr>
          <p:grpSpPr>
            <a:xfrm>
              <a:off x="4675306" y="4761712"/>
              <a:ext cx="4038600" cy="1414363"/>
              <a:chOff x="6699" y="3111599"/>
              <a:chExt cx="4038600" cy="1414363"/>
            </a:xfrm>
            <a:scene3d>
              <a:camera prst="orthographicFront"/>
              <a:lightRig rig="chilly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6699" y="3111599"/>
                <a:ext cx="4038600" cy="1414363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10"/>
              <p:cNvSpPr/>
              <p:nvPr/>
            </p:nvSpPr>
            <p:spPr>
              <a:xfrm>
                <a:off x="955856" y="3111599"/>
                <a:ext cx="3089443" cy="14143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Ferryboat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(FB)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4838361" y="4816097"/>
              <a:ext cx="1706219" cy="1263343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23309" y="1608412"/>
            <a:ext cx="4038600" cy="1051932"/>
            <a:chOff x="484810" y="1522348"/>
            <a:chExt cx="4038600" cy="1051932"/>
          </a:xfrm>
        </p:grpSpPr>
        <p:grpSp>
          <p:nvGrpSpPr>
            <p:cNvPr id="26" name="Group 25"/>
            <p:cNvGrpSpPr/>
            <p:nvPr/>
          </p:nvGrpSpPr>
          <p:grpSpPr>
            <a:xfrm>
              <a:off x="484810" y="1522348"/>
              <a:ext cx="4038600" cy="1051932"/>
              <a:chOff x="0" y="0"/>
              <a:chExt cx="4038600" cy="1051932"/>
            </a:xfrm>
            <a:scene3d>
              <a:camera prst="orthographicFront"/>
              <a:lightRig rig="chilly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0" y="0"/>
                <a:ext cx="4038600" cy="1051932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4"/>
              <p:cNvSpPr/>
              <p:nvPr/>
            </p:nvSpPr>
            <p:spPr>
              <a:xfrm>
                <a:off x="912913" y="0"/>
                <a:ext cx="3125686" cy="1051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    Bus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(MB)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675514" y="1583473"/>
              <a:ext cx="1666504" cy="948515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423309" y="5091869"/>
            <a:ext cx="4038600" cy="1051932"/>
            <a:chOff x="423309" y="4923941"/>
            <a:chExt cx="4038600" cy="1051932"/>
          </a:xfrm>
        </p:grpSpPr>
        <p:grpSp>
          <p:nvGrpSpPr>
            <p:cNvPr id="28" name="Group 27"/>
            <p:cNvGrpSpPr/>
            <p:nvPr/>
          </p:nvGrpSpPr>
          <p:grpSpPr>
            <a:xfrm>
              <a:off x="423309" y="4923941"/>
              <a:ext cx="4038600" cy="1051932"/>
              <a:chOff x="3045" y="1157126"/>
              <a:chExt cx="4038600" cy="1051932"/>
            </a:xfrm>
            <a:scene3d>
              <a:camera prst="orthographicFront"/>
              <a:lightRig rig="chilly" dir="t"/>
            </a:scene3d>
          </p:grpSpPr>
          <p:sp>
            <p:nvSpPr>
              <p:cNvPr id="38" name="Rounded Rectangle 37"/>
              <p:cNvSpPr/>
              <p:nvPr/>
            </p:nvSpPr>
            <p:spPr>
              <a:xfrm>
                <a:off x="3045" y="1157126"/>
                <a:ext cx="4038600" cy="1051932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7"/>
              <p:cNvSpPr/>
              <p:nvPr/>
            </p:nvSpPr>
            <p:spPr>
              <a:xfrm>
                <a:off x="915958" y="1157126"/>
                <a:ext cx="3125686" cy="1051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Vanpool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(VP)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593592" y="4983202"/>
              <a:ext cx="1658370" cy="933409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4" name="Group 43"/>
          <p:cNvGrpSpPr/>
          <p:nvPr/>
        </p:nvGrpSpPr>
        <p:grpSpPr>
          <a:xfrm>
            <a:off x="423309" y="2769564"/>
            <a:ext cx="4038600" cy="1051932"/>
            <a:chOff x="468138" y="2674774"/>
            <a:chExt cx="4038600" cy="1051932"/>
          </a:xfrm>
        </p:grpSpPr>
        <p:grpSp>
          <p:nvGrpSpPr>
            <p:cNvPr id="30" name="Group 29"/>
            <p:cNvGrpSpPr/>
            <p:nvPr/>
          </p:nvGrpSpPr>
          <p:grpSpPr>
            <a:xfrm>
              <a:off x="468138" y="2674774"/>
              <a:ext cx="4038600" cy="1051932"/>
              <a:chOff x="4844" y="2314252"/>
              <a:chExt cx="4038600" cy="1051932"/>
            </a:xfrm>
            <a:scene3d>
              <a:camera prst="orthographicFront"/>
              <a:lightRig rig="chilly" dir="t"/>
            </a:scene3d>
          </p:grpSpPr>
          <p:sp>
            <p:nvSpPr>
              <p:cNvPr id="36" name="Rounded Rectangle 35"/>
              <p:cNvSpPr/>
              <p:nvPr/>
            </p:nvSpPr>
            <p:spPr>
              <a:xfrm>
                <a:off x="4844" y="2314252"/>
                <a:ext cx="4038600" cy="1051932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ounded Rectangle 10"/>
              <p:cNvSpPr/>
              <p:nvPr/>
            </p:nvSpPr>
            <p:spPr>
              <a:xfrm>
                <a:off x="917757" y="2314252"/>
                <a:ext cx="3125686" cy="1051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Intercity Bus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(IB)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605252" y="2725927"/>
              <a:ext cx="1704822" cy="930792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Group 42"/>
          <p:cNvGrpSpPr/>
          <p:nvPr/>
        </p:nvGrpSpPr>
        <p:grpSpPr>
          <a:xfrm>
            <a:off x="423309" y="3930716"/>
            <a:ext cx="4038600" cy="1051932"/>
            <a:chOff x="441779" y="3778112"/>
            <a:chExt cx="4038600" cy="1051932"/>
          </a:xfrm>
        </p:grpSpPr>
        <p:grpSp>
          <p:nvGrpSpPr>
            <p:cNvPr id="32" name="Group 31"/>
            <p:cNvGrpSpPr/>
            <p:nvPr/>
          </p:nvGrpSpPr>
          <p:grpSpPr>
            <a:xfrm>
              <a:off x="441779" y="3778112"/>
              <a:ext cx="4038600" cy="1051932"/>
              <a:chOff x="0" y="3471378"/>
              <a:chExt cx="4038600" cy="1051932"/>
            </a:xfrm>
            <a:scene3d>
              <a:camera prst="orthographicFront"/>
              <a:lightRig rig="chilly" dir="t"/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0" y="3471378"/>
                <a:ext cx="4038600" cy="1051932"/>
              </a:xfrm>
              <a:prstGeom prst="roundRect">
                <a:avLst>
                  <a:gd name="adj" fmla="val 10000"/>
                </a:avLst>
              </a:prstGeom>
              <a:solidFill>
                <a:schemeClr val="bg2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13"/>
              <p:cNvSpPr/>
              <p:nvPr/>
            </p:nvSpPr>
            <p:spPr>
              <a:xfrm>
                <a:off x="912913" y="3471378"/>
                <a:ext cx="3125686" cy="1051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Taxi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>
                    <a:solidFill>
                      <a:schemeClr val="tx2"/>
                    </a:solidFill>
                  </a:rPr>
                  <a:t>(DT)</a:t>
                </a:r>
                <a:endParaRPr lang="en-US" sz="2500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577558" y="3821628"/>
              <a:ext cx="1729796" cy="992233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z="12700" extrusionH="12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prevalent mode in the country</a:t>
            </a:r>
          </a:p>
          <a:p>
            <a:r>
              <a:rPr lang="en-US" dirty="0" smtClean="0"/>
              <a:t>Powered by a motor and fuel contained within vehicle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Fixed-route</a:t>
            </a:r>
          </a:p>
          <a:p>
            <a:pPr lvl="1"/>
            <a:r>
              <a:rPr lang="en-US" dirty="0" smtClean="0"/>
              <a:t>Deviated-fixed-route</a:t>
            </a:r>
          </a:p>
          <a:p>
            <a:pPr lvl="1"/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Commuter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service that operates: </a:t>
            </a:r>
          </a:p>
          <a:p>
            <a:pPr lvl="1"/>
            <a:r>
              <a:rPr lang="en-US" dirty="0" smtClean="0"/>
              <a:t>At least five miles of continuous closed-door service </a:t>
            </a:r>
          </a:p>
          <a:p>
            <a:pPr lvl="1"/>
            <a:r>
              <a:rPr lang="en-US" dirty="0" smtClean="0"/>
              <a:t>Typically using motor coaches (aka over-the-road buses)</a:t>
            </a:r>
          </a:p>
          <a:p>
            <a:pPr lvl="1"/>
            <a:r>
              <a:rPr lang="en-US" dirty="0" smtClean="0"/>
              <a:t>Usually connects outlying areas to a central city</a:t>
            </a:r>
          </a:p>
          <a:p>
            <a:r>
              <a:rPr lang="en-US" dirty="0" smtClean="0"/>
              <a:t>Use this mode for publicly-operated 5311(f) services that do not qualify for the IB Mode and RU-21 reporting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Intercity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over-the-road bus</a:t>
            </a:r>
          </a:p>
          <a:p>
            <a:r>
              <a:rPr lang="en-US" dirty="0" smtClean="0"/>
              <a:t>Operates limited stops between </a:t>
            </a:r>
          </a:p>
          <a:p>
            <a:pPr lvl="1"/>
            <a:r>
              <a:rPr lang="en-US" dirty="0" smtClean="0"/>
              <a:t>2 urbanized areas or </a:t>
            </a:r>
          </a:p>
          <a:p>
            <a:pPr lvl="1"/>
            <a:r>
              <a:rPr lang="en-US" dirty="0" smtClean="0"/>
              <a:t>Connecting rural areas to an urbanized area</a:t>
            </a:r>
          </a:p>
          <a:p>
            <a:r>
              <a:rPr lang="en-US" dirty="0" smtClean="0"/>
              <a:t>Private for-profit provider</a:t>
            </a:r>
          </a:p>
          <a:p>
            <a:r>
              <a:rPr lang="en-US" dirty="0" smtClean="0"/>
              <a:t>Subrecipients of intercity bus set-aside funds </a:t>
            </a:r>
          </a:p>
          <a:p>
            <a:pPr lvl="1"/>
            <a:r>
              <a:rPr lang="en-US" dirty="0" smtClean="0"/>
              <a:t>49 USC 5311(f)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in response to passenger calls</a:t>
            </a:r>
          </a:p>
          <a:p>
            <a:r>
              <a:rPr lang="en-US" dirty="0" smtClean="0"/>
              <a:t>Passengers with similar origins/destinations scheduled to ride the same vehicle</a:t>
            </a:r>
          </a:p>
          <a:p>
            <a:r>
              <a:rPr lang="en-US" dirty="0" smtClean="0"/>
              <a:t>Includes door-to-door and curb-to-curb services provided in response to specific requests</a:t>
            </a:r>
          </a:p>
          <a:p>
            <a:r>
              <a:rPr lang="en-US" dirty="0" smtClean="0"/>
              <a:t>Characterized by being a shared ride service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Taxi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special form of demand response mode operated through taxicab providers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Uses commercial taxi companies with non-dedicated fleets for regular service</a:t>
            </a:r>
          </a:p>
          <a:p>
            <a:pPr lvl="1"/>
            <a:r>
              <a:rPr lang="en-US" dirty="0" smtClean="0"/>
              <a:t>No deadhead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1F2646B2-07B8-4A55-877A-153D84ACCCD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S:\Photos\2011\Wilmington WAVE Transit\IMG_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586" y="2413592"/>
            <a:ext cx="3555484" cy="2370322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Ferryboat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1162" cy="4525963"/>
          </a:xfrm>
        </p:spPr>
        <p:txBody>
          <a:bodyPr/>
          <a:lstStyle/>
          <a:p>
            <a:r>
              <a:rPr lang="en-US" dirty="0" smtClean="0"/>
              <a:t>Vessels carrying passengers over water</a:t>
            </a:r>
          </a:p>
          <a:p>
            <a:r>
              <a:rPr lang="en-US" dirty="0" smtClean="0"/>
              <a:t>Excludes intercity ferryboat (FB)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S:\PR Photos\DSC0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68" y="1708589"/>
            <a:ext cx="4408967" cy="33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Reporting Basics</a:t>
            </a:r>
          </a:p>
          <a:p>
            <a:pPr lvl="1"/>
            <a:r>
              <a:rPr lang="en-US" dirty="0" smtClean="0"/>
              <a:t>Introduction</a:t>
            </a:r>
          </a:p>
          <a:p>
            <a:r>
              <a:rPr lang="en-US" dirty="0" smtClean="0"/>
              <a:t>NTD System Overview</a:t>
            </a:r>
          </a:p>
          <a:p>
            <a:pPr lvl="1"/>
            <a:r>
              <a:rPr lang="en-US" dirty="0" smtClean="0"/>
              <a:t>Internet Reporting</a:t>
            </a:r>
          </a:p>
          <a:p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State / Tribe</a:t>
            </a:r>
          </a:p>
          <a:p>
            <a:pPr lvl="2"/>
            <a:r>
              <a:rPr lang="en-US" dirty="0" smtClean="0"/>
              <a:t>RU-10, 30</a:t>
            </a:r>
          </a:p>
          <a:p>
            <a:pPr lvl="1"/>
            <a:r>
              <a:rPr lang="en-US" dirty="0" smtClean="0"/>
              <a:t>Subrecipient</a:t>
            </a:r>
          </a:p>
          <a:p>
            <a:pPr lvl="2"/>
            <a:r>
              <a:rPr lang="en-US" dirty="0" smtClean="0"/>
              <a:t>RU-20, 21, 22,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625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66" y="1155028"/>
            <a:ext cx="2967655" cy="1985503"/>
          </a:xfrm>
          <a:prstGeom prst="rect">
            <a:avLst/>
          </a:prstGeom>
          <a:noFill/>
        </p:spPr>
      </p:pic>
      <p:pic>
        <p:nvPicPr>
          <p:cNvPr id="4098" name="Picture 2" descr="S:\Photos\CTAA Conference, May 25\IMG_0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88" y="3157869"/>
            <a:ext cx="2704335" cy="32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Commuting service operating under prearranged schedules for previously formed groups of riders</a:t>
            </a:r>
          </a:p>
          <a:p>
            <a:r>
              <a:rPr lang="en-US" dirty="0" smtClean="0"/>
              <a:t>Uses vans</a:t>
            </a:r>
          </a:p>
          <a:p>
            <a:r>
              <a:rPr lang="en-US" dirty="0" smtClean="0"/>
              <a:t>One rider serves as a driver</a:t>
            </a:r>
          </a:p>
          <a:p>
            <a:r>
              <a:rPr lang="en-US" dirty="0" smtClean="0"/>
              <a:t>Use bus mode if paid driver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State/Tribe Reporting Deadlines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the State/Tribe fiscal year ends between: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State’s/Tribe’s report is due: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53360765-080C-41EF-8F95-FE47DEDE351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9718441"/>
              </p:ext>
            </p:extLst>
          </p:nvPr>
        </p:nvGraphicFramePr>
        <p:xfrm>
          <a:off x="505609" y="2730639"/>
          <a:ext cx="8132782" cy="327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preference is use data collected </a:t>
            </a:r>
            <a:br>
              <a:rPr lang="en-US" dirty="0" smtClean="0"/>
            </a:br>
            <a:r>
              <a:rPr lang="en-US" dirty="0" smtClean="0"/>
              <a:t>for existing State/Tribal Reports</a:t>
            </a:r>
          </a:p>
          <a:p>
            <a:r>
              <a:rPr lang="en-US" dirty="0" smtClean="0"/>
              <a:t>May request to report according to </a:t>
            </a:r>
            <a:br>
              <a:rPr lang="en-US" dirty="0" smtClean="0"/>
            </a:br>
            <a:r>
              <a:rPr lang="en-US" dirty="0" smtClean="0"/>
              <a:t>their own schedule/reporting periods </a:t>
            </a:r>
          </a:p>
          <a:p>
            <a:pPr lvl="1"/>
            <a:r>
              <a:rPr lang="en-US" dirty="0" smtClean="0"/>
              <a:t>Must meet the following conditions:</a:t>
            </a:r>
          </a:p>
          <a:p>
            <a:pPr lvl="2"/>
            <a:r>
              <a:rPr lang="en-US" dirty="0" smtClean="0"/>
              <a:t>For current NTD Report Year (RY)</a:t>
            </a:r>
          </a:p>
          <a:p>
            <a:pPr lvl="2"/>
            <a:r>
              <a:rPr lang="en-US" dirty="0" smtClean="0"/>
              <a:t>Data for consecutive 12 month period ending in RY</a:t>
            </a:r>
          </a:p>
          <a:p>
            <a:pPr lvl="2"/>
            <a:r>
              <a:rPr lang="en-US" dirty="0" smtClean="0"/>
              <a:t>Meet overall program deadlines</a:t>
            </a:r>
          </a:p>
          <a:p>
            <a:pPr lvl="3"/>
            <a:r>
              <a:rPr lang="en-US" dirty="0" smtClean="0"/>
              <a:t>Example: If all subrecipients report by calendar year while the State’s fiscal year ends June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9" name="Picture 5" descr="C:\Users\lauren.tuzikow\AppData\Local\Microsoft\Windows\Temporary Internet Files\Content.IE5\NWL01B7H\MP9003991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29" y="1756498"/>
            <a:ext cx="1550031" cy="21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 NTD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assigned </a:t>
            </a:r>
          </a:p>
          <a:p>
            <a:r>
              <a:rPr lang="en-US" dirty="0" smtClean="0"/>
              <a:t>Remains the same for each </a:t>
            </a:r>
            <a:br>
              <a:rPr lang="en-US" dirty="0" smtClean="0"/>
            </a:br>
            <a:r>
              <a:rPr lang="en-US" dirty="0" smtClean="0"/>
              <a:t>Report Year (RY)</a:t>
            </a:r>
          </a:p>
          <a:p>
            <a:r>
              <a:rPr lang="en-US" dirty="0" smtClean="0"/>
              <a:t>4 digit Rural NTD ID</a:t>
            </a:r>
          </a:p>
          <a:p>
            <a:pPr lvl="1"/>
            <a:r>
              <a:rPr lang="en-US" dirty="0" smtClean="0"/>
              <a:t>State (54): #R##</a:t>
            </a:r>
          </a:p>
          <a:p>
            <a:pPr lvl="1"/>
            <a:r>
              <a:rPr lang="en-US" dirty="0" smtClean="0"/>
              <a:t>Tribe (81*): #T##</a:t>
            </a:r>
          </a:p>
          <a:p>
            <a:pPr lvl="2"/>
            <a:r>
              <a:rPr lang="en-US" dirty="0" smtClean="0"/>
              <a:t>1st character: Region</a:t>
            </a:r>
          </a:p>
          <a:p>
            <a:pPr lvl="2"/>
            <a:r>
              <a:rPr lang="en-US" dirty="0" smtClean="0"/>
              <a:t>2nd character: State (R) or Tribe (T)</a:t>
            </a:r>
          </a:p>
          <a:p>
            <a:pPr lvl="2"/>
            <a:r>
              <a:rPr lang="en-US" dirty="0" smtClean="0"/>
              <a:t>3rd and 4th character: ID’s State/Tribe in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8491" y="6198783"/>
            <a:ext cx="96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Estimate</a:t>
            </a:r>
            <a:endParaRPr lang="en-US" sz="1200" dirty="0"/>
          </a:p>
        </p:txBody>
      </p:sp>
      <p:pic>
        <p:nvPicPr>
          <p:cNvPr id="2051" name="Picture 3" descr="C:\Users\lauren.tuzikow\AppData\Local\Microsoft\Windows\Temporary Internet Files\Content.IE5\5BF7EYMK\MC9001895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91" y="1675204"/>
            <a:ext cx="3444878" cy="27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NTD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Rural NTD ID for each subrecipient</a:t>
            </a:r>
          </a:p>
          <a:p>
            <a:r>
              <a:rPr lang="en-US" dirty="0" smtClean="0"/>
              <a:t>Automatically assigned</a:t>
            </a:r>
          </a:p>
          <a:p>
            <a:r>
              <a:rPr lang="en-US" dirty="0" smtClean="0"/>
              <a:t>Remains the same for each RY</a:t>
            </a:r>
          </a:p>
          <a:p>
            <a:r>
              <a:rPr lang="en-US" dirty="0" smtClean="0"/>
              <a:t># R # # - # # # or # T # # - # # # </a:t>
            </a:r>
          </a:p>
          <a:p>
            <a:pPr lvl="1"/>
            <a:r>
              <a:rPr lang="en-US" dirty="0" smtClean="0"/>
              <a:t>1st set of characters: ID State or Tribe</a:t>
            </a:r>
          </a:p>
          <a:p>
            <a:pPr lvl="1"/>
            <a:r>
              <a:rPr lang="en-US" dirty="0" smtClean="0"/>
              <a:t>2nd set of characters: ID subrecipient </a:t>
            </a:r>
            <a:br>
              <a:rPr lang="en-US" dirty="0" smtClean="0"/>
            </a:br>
            <a:r>
              <a:rPr lang="en-US" dirty="0" smtClean="0"/>
              <a:t>in State/Tribe</a:t>
            </a:r>
          </a:p>
          <a:p>
            <a:pPr lvl="2"/>
            <a:r>
              <a:rPr lang="en-US" dirty="0" smtClean="0"/>
              <a:t>Example: 3R03-040</a:t>
            </a:r>
          </a:p>
          <a:p>
            <a:pPr lvl="3"/>
            <a:r>
              <a:rPr lang="en-US" dirty="0" smtClean="0"/>
              <a:t>3R03: State – Maryland</a:t>
            </a:r>
          </a:p>
          <a:p>
            <a:pPr lvl="3"/>
            <a:r>
              <a:rPr lang="en-US" dirty="0" smtClean="0"/>
              <a:t>040: Subrecipient – Howard County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 descr="C:\Users\lauren.tuzikow\AppData\Local\Microsoft\Windows\Temporary Internet Files\Content.IE5\C1DKJ0F4\MC900436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96" y="4512486"/>
            <a:ext cx="2054711" cy="18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NTD System Overview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 Reporting</a:t>
            </a:r>
          </a:p>
        </p:txBody>
      </p:sp>
      <p:pic>
        <p:nvPicPr>
          <p:cNvPr id="2050" name="Picture 2" descr="Send your stories, shout-outs, &amp;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286" y="4362396"/>
            <a:ext cx="1524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Internet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Vehicle Revenue Miles are now used to apportion </a:t>
            </a:r>
            <a:br>
              <a:rPr lang="en-US" dirty="0" smtClean="0"/>
            </a:br>
            <a:r>
              <a:rPr lang="en-US" dirty="0" smtClean="0"/>
              <a:t>Section 5311 funds (be sure they are correct)</a:t>
            </a:r>
          </a:p>
          <a:p>
            <a:pPr lvl="3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C236-AF77-4416-8345-CB4629A33B8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www.NTDprogram.gov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8621"/>
            <a:ext cx="8229600" cy="38491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C236-AF77-4416-8345-CB4629A33B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199" y="4882151"/>
            <a:ext cx="1134999" cy="67513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1798085" y="4803602"/>
            <a:ext cx="471676" cy="83223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67624" y="3107898"/>
            <a:ext cx="1019175" cy="320040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6200000">
            <a:off x="6990348" y="2848464"/>
            <a:ext cx="471676" cy="83223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322" y="1289050"/>
            <a:ext cx="6324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322" y="5278865"/>
            <a:ext cx="6323356" cy="10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58414" y="1865586"/>
            <a:ext cx="1700784" cy="34747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52123" y="1707247"/>
            <a:ext cx="3181739" cy="127101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7829" y="1659321"/>
            <a:ext cx="1673353" cy="73152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7333862" y="1991884"/>
            <a:ext cx="1673353" cy="73152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9857" y="2172978"/>
            <a:ext cx="131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Templates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Reporting Login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3472"/>
            <a:ext cx="2195322" cy="27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264" y="3577643"/>
            <a:ext cx="5952744" cy="259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0356742"/>
              </p:ext>
            </p:extLst>
          </p:nvPr>
        </p:nvGraphicFramePr>
        <p:xfrm>
          <a:off x="713507" y="3886016"/>
          <a:ext cx="3346704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val 7"/>
          <p:cNvSpPr/>
          <p:nvPr/>
        </p:nvSpPr>
        <p:spPr>
          <a:xfrm>
            <a:off x="10633" y="4136063"/>
            <a:ext cx="808074" cy="457199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Reporting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Reporting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Username and password are case sensitive</a:t>
            </a:r>
          </a:p>
          <a:p>
            <a:r>
              <a:rPr lang="en-US" dirty="0" smtClean="0"/>
              <a:t>10 minutes inactivity – automatic login out</a:t>
            </a:r>
          </a:p>
          <a:p>
            <a:pPr lvl="1"/>
            <a:r>
              <a:rPr lang="en-US" dirty="0" smtClean="0"/>
              <a:t>Save frequently</a:t>
            </a:r>
          </a:p>
          <a:p>
            <a:pPr lvl="2"/>
            <a:r>
              <a:rPr lang="en-US" dirty="0" smtClean="0"/>
              <a:t>After each data field or section</a:t>
            </a:r>
          </a:p>
          <a:p>
            <a:r>
              <a:rPr lang="en-US" dirty="0" smtClean="0"/>
              <a:t>Use Internet Reporting features to navigate the system</a:t>
            </a:r>
          </a:p>
          <a:p>
            <a:pPr lvl="1"/>
            <a:r>
              <a:rPr lang="en-US" dirty="0" smtClean="0"/>
              <a:t>Do not use your internet back and forward arrow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C236-AF77-4416-8345-CB4629A33B8E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69621" y="5497335"/>
            <a:ext cx="869093" cy="869093"/>
            <a:chOff x="4316819" y="5162035"/>
            <a:chExt cx="1398038" cy="1398038"/>
          </a:xfrm>
        </p:grpSpPr>
        <p:pic>
          <p:nvPicPr>
            <p:cNvPr id="5124" name="Picture 4" descr="C:\Users\lauren.tuzikow\AppData\Local\Microsoft\Windows\Temporary Internet Files\Content.IE5\C1DKJ0F4\MC900432671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819" y="5162035"/>
              <a:ext cx="1398038" cy="139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316819" y="5183372"/>
              <a:ext cx="1398038" cy="1376701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>
              <a:stCxn id="6" idx="1"/>
              <a:endCxn id="6" idx="5"/>
            </p:cNvCxnSpPr>
            <p:nvPr/>
          </p:nvCxnSpPr>
          <p:spPr>
            <a:xfrm>
              <a:off x="4521557" y="5384985"/>
              <a:ext cx="988562" cy="97347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12656" y="5497335"/>
            <a:ext cx="874723" cy="869093"/>
            <a:chOff x="5714857" y="5183372"/>
            <a:chExt cx="1407094" cy="1398038"/>
          </a:xfrm>
        </p:grpSpPr>
        <p:pic>
          <p:nvPicPr>
            <p:cNvPr id="5122" name="Picture 2" descr="C:\Users\lauren.tuzikow\AppData\Local\Microsoft\Windows\Temporary Internet Files\Content.IE5\XXHLVRXU\MC90043267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857" y="5183372"/>
              <a:ext cx="1398038" cy="139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723913" y="5197543"/>
              <a:ext cx="1398038" cy="1376701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960550" y="5399156"/>
              <a:ext cx="988562" cy="97347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66" y="2841812"/>
            <a:ext cx="1380349" cy="4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Reporting Tips: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all pop-up boxes</a:t>
            </a:r>
          </a:p>
          <a:p>
            <a:pPr lvl="1"/>
            <a:r>
              <a:rPr lang="en-US" dirty="0" smtClean="0"/>
              <a:t>They notify you of any errors</a:t>
            </a:r>
          </a:p>
          <a:p>
            <a:pPr lvl="1"/>
            <a:r>
              <a:rPr lang="en-US" dirty="0" smtClean="0"/>
              <a:t>Help to avoid closing without saving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Internet 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F2646B2-07B8-4A55-877A-153D84ACCCD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64" y="3333822"/>
            <a:ext cx="2165775" cy="148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71" y="3337458"/>
            <a:ext cx="2224217" cy="1437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042" name="Picture 2" descr="https://encrypted-tbn0.gstatic.com/images?q=tbn:ANd9GcQ9rcQXDPYB7o-JOIDQ27-ky8fQD-MNn4rnSkuOSmcUWEH1WY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393" y="5424254"/>
            <a:ext cx="576154" cy="576155"/>
          </a:xfrm>
          <a:prstGeom prst="rect">
            <a:avLst/>
          </a:prstGeom>
          <a:noFill/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 and Password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Basics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Contact your rural analyst to obtain your username and password</a:t>
            </a:r>
          </a:p>
          <a:p>
            <a:r>
              <a:rPr lang="en-US" dirty="0" smtClean="0"/>
              <a:t>DIR and RUR determined by RU-10</a:t>
            </a:r>
          </a:p>
          <a:p>
            <a:r>
              <a:rPr lang="en-US" dirty="0" smtClean="0"/>
              <a:t>RUR receives EDT and VRW passwords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Access levels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Director of the Transit Unit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DIR</a:t>
            </a:r>
            <a:r>
              <a:rPr lang="en-US" dirty="0" smtClean="0"/>
              <a:t>#R## 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DIR</a:t>
            </a:r>
            <a:r>
              <a:rPr lang="en-US" dirty="0" smtClean="0"/>
              <a:t>#T##</a:t>
            </a:r>
          </a:p>
          <a:p>
            <a:r>
              <a:rPr lang="en-US" dirty="0" smtClean="0"/>
              <a:t>Rural Contact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RUR</a:t>
            </a:r>
            <a:r>
              <a:rPr lang="en-US" dirty="0" smtClean="0"/>
              <a:t>#R## or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RUR</a:t>
            </a:r>
            <a:r>
              <a:rPr lang="en-US" dirty="0" smtClean="0"/>
              <a:t>#T##</a:t>
            </a:r>
          </a:p>
          <a:p>
            <a:r>
              <a:rPr lang="en-US" dirty="0" smtClean="0"/>
              <a:t>Editor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EDT</a:t>
            </a:r>
            <a:r>
              <a:rPr lang="en-US" dirty="0" smtClean="0"/>
              <a:t>#R## or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EDT</a:t>
            </a:r>
            <a:r>
              <a:rPr lang="en-US" dirty="0" smtClean="0"/>
              <a:t>#T##</a:t>
            </a:r>
          </a:p>
          <a:p>
            <a:r>
              <a:rPr lang="en-US" dirty="0" smtClean="0"/>
              <a:t>Viewer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VRW</a:t>
            </a:r>
            <a:r>
              <a:rPr lang="en-US" dirty="0" smtClean="0"/>
              <a:t>#R## 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VRW</a:t>
            </a:r>
            <a:r>
              <a:rPr lang="en-US" dirty="0" smtClean="0"/>
              <a:t>#T##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53360765-080C-41EF-8F95-FE47DEDE351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Tab: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307599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4480" y="2624328"/>
            <a:ext cx="283464" cy="24688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23757" y="1803499"/>
            <a:ext cx="8170332" cy="3491331"/>
            <a:chOff x="923757" y="1803499"/>
            <a:chExt cx="8170332" cy="3491331"/>
          </a:xfrm>
        </p:grpSpPr>
        <p:grpSp>
          <p:nvGrpSpPr>
            <p:cNvPr id="18" name="Group 17"/>
            <p:cNvGrpSpPr/>
            <p:nvPr/>
          </p:nvGrpSpPr>
          <p:grpSpPr>
            <a:xfrm>
              <a:off x="923757" y="1803499"/>
              <a:ext cx="8170332" cy="3491331"/>
              <a:chOff x="923757" y="1803499"/>
              <a:chExt cx="8170332" cy="349133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005840" y="1803499"/>
                <a:ext cx="8088249" cy="3491331"/>
                <a:chOff x="1005840" y="1803499"/>
                <a:chExt cx="8088249" cy="3491331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05840" y="1803499"/>
                  <a:ext cx="8088249" cy="34913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5262563" y="2029968"/>
                  <a:ext cx="1316736" cy="128016"/>
                </a:xfrm>
                <a:prstGeom prst="rect">
                  <a:avLst/>
                </a:prstGeom>
                <a:ln w="3175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785872" y="2048256"/>
                  <a:ext cx="1804416" cy="128016"/>
                </a:xfrm>
                <a:prstGeom prst="rect">
                  <a:avLst/>
                </a:prstGeom>
                <a:ln w="3175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490472" y="2039112"/>
                  <a:ext cx="502920" cy="118872"/>
                </a:xfrm>
                <a:prstGeom prst="rect">
                  <a:avLst/>
                </a:prstGeom>
                <a:ln w="3175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923757" y="2183502"/>
                <a:ext cx="685800" cy="347472"/>
              </a:xfrm>
              <a:prstGeom prst="ellipse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604330" y="3941064"/>
              <a:ext cx="1801368" cy="109728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Lauren.Tuzikow@dot.gov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8168196" y="2168616"/>
            <a:ext cx="621792" cy="1783079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8872" y="3941063"/>
            <a:ext cx="2071435" cy="20945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63500" sx="103000" sy="103000" algn="ctr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cs typeface="ＭＳ Ｐゴシック" charset="0"/>
              </a:rPr>
              <a:t>NTD 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Agency Name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cs typeface="ＭＳ Ｐゴシック" charset="0"/>
              </a:rPr>
              <a:t>Report drop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cs typeface="ＭＳ Ｐゴシック" charset="0"/>
              </a:rPr>
              <a:t> down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1400" baseline="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Contact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 info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Announcements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cs typeface="ＭＳ Ｐゴシック" charset="0"/>
              </a:rPr>
              <a:t>Logout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Navigate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 pitchFamily="34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93" y="3995928"/>
            <a:ext cx="3114100" cy="224215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3000" sy="103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e-File Tab: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8" y="1527888"/>
            <a:ext cx="8172450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108" y="4238260"/>
            <a:ext cx="4363421" cy="201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bg2"/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2207396"/>
              </p:ext>
            </p:extLst>
          </p:nvPr>
        </p:nvGraphicFramePr>
        <p:xfrm>
          <a:off x="3646815" y="3158121"/>
          <a:ext cx="1936546" cy="136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906154" y="1822090"/>
            <a:ext cx="348778" cy="1783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23834" y="2000398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13077" y="1853532"/>
            <a:ext cx="1972120" cy="14686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72462" y="1826840"/>
            <a:ext cx="316306" cy="14686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85915" y="4910674"/>
            <a:ext cx="1324012" cy="118872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45698" y="4453455"/>
            <a:ext cx="251460" cy="118872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28379" y="4946082"/>
            <a:ext cx="228600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9619" y="4941609"/>
            <a:ext cx="228600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16602" y="4456993"/>
            <a:ext cx="1324012" cy="118872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69699" y="4460502"/>
            <a:ext cx="228600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e-File: Attaching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              under the correct section</a:t>
            </a:r>
          </a:p>
          <a:p>
            <a:r>
              <a:rPr lang="en-US" dirty="0" smtClean="0"/>
              <a:t>Make a selection from the “Type” drop down</a:t>
            </a:r>
          </a:p>
          <a:p>
            <a:r>
              <a:rPr lang="en-US" dirty="0" smtClean="0"/>
              <a:t>Select </a:t>
            </a:r>
          </a:p>
          <a:p>
            <a:r>
              <a:rPr lang="en-US" dirty="0" smtClean="0"/>
              <a:t>Click </a:t>
            </a:r>
          </a:p>
          <a:p>
            <a:r>
              <a:rPr lang="en-US" dirty="0" smtClean="0"/>
              <a:t>Select the file </a:t>
            </a:r>
          </a:p>
          <a:p>
            <a:pPr lvl="1"/>
            <a:r>
              <a:rPr lang="en-US" dirty="0" smtClean="0"/>
              <a:t>Double click or click then open</a:t>
            </a:r>
          </a:p>
          <a:p>
            <a:r>
              <a:rPr lang="en-US" dirty="0" smtClean="0"/>
              <a:t>Click </a:t>
            </a:r>
          </a:p>
          <a:p>
            <a:pPr lvl="1"/>
            <a:r>
              <a:rPr lang="en-US" dirty="0" smtClean="0"/>
              <a:t>Returns to the e-file tab after saving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94" y="1929801"/>
            <a:ext cx="1522232" cy="4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21" y="1610384"/>
            <a:ext cx="1637381" cy="38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1" y="2876604"/>
            <a:ext cx="2733902" cy="4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03" y="3523586"/>
            <a:ext cx="1343744" cy="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20" y="5124720"/>
            <a:ext cx="1221195" cy="3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77" y="2887362"/>
            <a:ext cx="3019425" cy="16954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13865" y="2979645"/>
            <a:ext cx="292336" cy="11442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e-File: Submitting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Must login with the </a:t>
            </a:r>
            <a:br>
              <a:rPr lang="en-US" sz="2400" dirty="0" smtClean="0"/>
            </a:br>
            <a:r>
              <a:rPr lang="en-US" sz="2400" dirty="0" smtClean="0"/>
              <a:t>DIRxxxx username</a:t>
            </a:r>
          </a:p>
          <a:p>
            <a:r>
              <a:rPr lang="en-US" sz="2400" dirty="0" smtClean="0"/>
              <a:t>Click on the </a:t>
            </a:r>
            <a:br>
              <a:rPr lang="en-US" sz="2400" dirty="0" smtClean="0"/>
            </a:br>
            <a:r>
              <a:rPr lang="en-US" sz="2400" dirty="0" smtClean="0"/>
              <a:t>attached </a:t>
            </a:r>
            <a:br>
              <a:rPr lang="en-US" sz="2400" dirty="0" smtClean="0"/>
            </a:br>
            <a:r>
              <a:rPr lang="en-US" sz="2400" dirty="0" smtClean="0"/>
              <a:t>correspondence</a:t>
            </a:r>
          </a:p>
          <a:p>
            <a:pPr lvl="1"/>
            <a:r>
              <a:rPr lang="en-US" dirty="0" smtClean="0"/>
              <a:t>Below the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>
                <a:solidFill>
                  <a:srgbClr val="0000FF"/>
                </a:solidFill>
              </a:rPr>
              <a:t>bright blue</a:t>
            </a:r>
            <a:r>
              <a:rPr lang="en-US" dirty="0" smtClean="0"/>
              <a:t> font</a:t>
            </a:r>
          </a:p>
          <a:p>
            <a:r>
              <a:rPr lang="en-US" sz="2400" dirty="0" smtClean="0"/>
              <a:t>Click            in the </a:t>
            </a:r>
            <a:br>
              <a:rPr lang="en-US" sz="2400" dirty="0" smtClean="0"/>
            </a:br>
            <a:r>
              <a:rPr lang="en-US" sz="2400" dirty="0" smtClean="0"/>
              <a:t>middle of the screen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885" y="1694389"/>
            <a:ext cx="5572125" cy="2561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375710" y="3383070"/>
            <a:ext cx="1411225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63998" y="3383070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933" y="4234394"/>
            <a:ext cx="4296771" cy="2010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96900" dist="50800" dir="5400000" sx="103000" sy="103000" algn="ctr" rotWithShape="0">
              <a:schemeClr val="bg2"/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7334461" y="5864888"/>
            <a:ext cx="1076131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22690" y="4261223"/>
            <a:ext cx="348778" cy="36508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86216" y="1904701"/>
            <a:ext cx="1418256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25291" y="1924714"/>
            <a:ext cx="256032" cy="89154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2502" y="1915334"/>
            <a:ext cx="256032" cy="89154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5956" y="3512229"/>
            <a:ext cx="1394367" cy="89154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67" y="4931053"/>
            <a:ext cx="832994" cy="29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6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Tab: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displays the RU-10 at start of 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60E-C931-4EDD-B59B-220CCFCD2D3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01" y="2118219"/>
            <a:ext cx="8760598" cy="3016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289304" y="2546241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176" y="4023150"/>
            <a:ext cx="69087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24902" y="3805288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1568" y="3794655"/>
            <a:ext cx="77208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mm/dd/yy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184" y="2418483"/>
            <a:ext cx="1900896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16896" y="2397147"/>
            <a:ext cx="1900896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8672" y="2404802"/>
            <a:ext cx="276312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03279" y="4437888"/>
            <a:ext cx="73152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01958523"/>
              </p:ext>
            </p:extLst>
          </p:nvPr>
        </p:nvGraphicFramePr>
        <p:xfrm>
          <a:off x="1106424" y="4754880"/>
          <a:ext cx="2142744" cy="8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40293047"/>
              </p:ext>
            </p:extLst>
          </p:nvPr>
        </p:nvGraphicFramePr>
        <p:xfrm>
          <a:off x="2655947" y="4966611"/>
          <a:ext cx="2142744" cy="8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469455520"/>
              </p:ext>
            </p:extLst>
          </p:nvPr>
        </p:nvGraphicFramePr>
        <p:xfrm>
          <a:off x="4963633" y="4827962"/>
          <a:ext cx="2142744" cy="8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Tab: Your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the RU-10 to populate 2011 closeout subrecipient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98" y="2922677"/>
            <a:ext cx="7089204" cy="3179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57927" y="3172656"/>
            <a:ext cx="280884" cy="9144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5992" y="3125447"/>
            <a:ext cx="1543224" cy="15240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1959" y="3162023"/>
            <a:ext cx="1543224" cy="9144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7296" y="4276627"/>
            <a:ext cx="488292" cy="101955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0119" y="5385391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40122" y="5232385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9486" y="5079275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9486" y="4915533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3447" y="4767740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3449" y="4609314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3447" y="4466838"/>
            <a:ext cx="650160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5183" y="4279646"/>
            <a:ext cx="1239036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61836" y="4462154"/>
            <a:ext cx="1884600" cy="58978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7010" y="5051942"/>
            <a:ext cx="1884600" cy="15240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6607" y="5173897"/>
            <a:ext cx="2015664" cy="15240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3210" y="5745203"/>
            <a:ext cx="54864" cy="9144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Tab: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77" y="2320168"/>
            <a:ext cx="8589047" cy="2217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1097" y="2601783"/>
            <a:ext cx="396147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7561" y="2601783"/>
            <a:ext cx="1831755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18541" y="2729799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7025" y="2580517"/>
            <a:ext cx="1356267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MAP-21 </a:t>
            </a:r>
          </a:p>
          <a:p>
            <a:pPr lvl="1"/>
            <a:r>
              <a:rPr lang="en-US" dirty="0" smtClean="0"/>
              <a:t>Apportionment </a:t>
            </a:r>
          </a:p>
          <a:p>
            <a:pPr lvl="2"/>
            <a:r>
              <a:rPr lang="en-US" dirty="0" smtClean="0"/>
              <a:t>Rural</a:t>
            </a:r>
          </a:p>
          <a:p>
            <a:pPr lvl="2"/>
            <a:r>
              <a:rPr lang="en-US" dirty="0" smtClean="0"/>
              <a:t>Tribal</a:t>
            </a:r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Shared ride</a:t>
            </a:r>
          </a:p>
          <a:p>
            <a:pPr lvl="1"/>
            <a:r>
              <a:rPr lang="en-US" dirty="0" smtClean="0"/>
              <a:t>Sources of funds applied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F14-CA4B-4847-9F79-8FBCC13E0B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8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393" y="3404807"/>
            <a:ext cx="3484521" cy="2311400"/>
          </a:xfrm>
          <a:prstGeom prst="rect">
            <a:avLst/>
          </a:prstGeom>
          <a:noFill/>
        </p:spPr>
      </p:pic>
      <p:pic>
        <p:nvPicPr>
          <p:cNvPr id="1026" name="Picture 2" descr="http://dotnet.dot.gov/images/route-66-120x6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22" y="1648043"/>
            <a:ext cx="2574792" cy="14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Tab: 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automated issue checks for the 2012 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60E-C931-4EDD-B59B-220CCFCD2D3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767" y="2217793"/>
            <a:ext cx="7318466" cy="3887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73449" y="2459829"/>
            <a:ext cx="1609158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66970" y="2555946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63472" y="2459829"/>
            <a:ext cx="1609158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49689" y="2459829"/>
            <a:ext cx="396147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Tab: Overview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1442657"/>
            <a:ext cx="7917676" cy="164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95735" y="1743538"/>
            <a:ext cx="1805723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71483" y="1839655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88829" y="1711639"/>
            <a:ext cx="1956816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3382" y="1732905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577" y="2243758"/>
            <a:ext cx="5462529" cy="3963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96900" dist="50800" dir="5400000" sx="103000" sy="103000" algn="ctr" rotWithShape="0">
              <a:schemeClr val="bg2"/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 flipV="1">
            <a:off x="6725335" y="2830353"/>
            <a:ext cx="280416" cy="170684"/>
          </a:xfrm>
          <a:prstGeom prst="rect">
            <a:avLst/>
          </a:prstGeom>
          <a:solidFill>
            <a:srgbClr val="84C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 flipV="1">
            <a:off x="5736195" y="2819720"/>
            <a:ext cx="280416" cy="170684"/>
          </a:xfrm>
          <a:prstGeom prst="rect">
            <a:avLst/>
          </a:prstGeom>
          <a:solidFill>
            <a:srgbClr val="84C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96696" y="3544309"/>
            <a:ext cx="744343" cy="266295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Tab: Overview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819275"/>
            <a:ext cx="8210550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39375" y="2160811"/>
            <a:ext cx="1956816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61635" y="2256201"/>
            <a:ext cx="1143000" cy="41148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8032" y="2149451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2140307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12555" y="358288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2555" y="3911434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71920" y="422760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71920" y="457270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77565" y="358288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03192" y="3911292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1345" y="422760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03192" y="4572709"/>
            <a:ext cx="34442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 Admin Tab: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779045"/>
            <a:ext cx="7829550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166360" y="2395728"/>
            <a:ext cx="850392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543" y="2077551"/>
            <a:ext cx="1956816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3584" y="2057587"/>
            <a:ext cx="283464" cy="12801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872" y="3362202"/>
            <a:ext cx="2895600" cy="101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bg2"/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379" y="3992831"/>
            <a:ext cx="1982609" cy="927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035" y="4986859"/>
            <a:ext cx="4259585" cy="962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96900" dist="50800" dir="5400000" sx="103000" sy="103000" algn="ctr" rotWithShape="0">
              <a:schemeClr val="bg2"/>
            </a:outerShdw>
          </a:effectLst>
        </p:spPr>
      </p:pic>
      <p:sp>
        <p:nvSpPr>
          <p:cNvPr id="11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Tab: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49" y="1509413"/>
            <a:ext cx="8794703" cy="3839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73331" y="1825772"/>
            <a:ext cx="1764792" cy="10972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93427" y="1833053"/>
            <a:ext cx="1635252" cy="13716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7206" y="1833053"/>
            <a:ext cx="377952" cy="137160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55727" y="1970213"/>
            <a:ext cx="685800" cy="34747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Internet Reporting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 (state / Tribe)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Agency Identification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92133" y="1923692"/>
            <a:ext cx="6013148" cy="4471906"/>
            <a:chOff x="1541051" y="2149439"/>
            <a:chExt cx="6524101" cy="4633255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1051" y="2149439"/>
              <a:ext cx="6524101" cy="417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051" y="6183612"/>
              <a:ext cx="6524101" cy="59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Identification Form: RU-10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4818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Pre-loaded with 2011 closeout data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8B4-405A-4031-9008-A2C8AB36D3E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041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611" y="1816760"/>
            <a:ext cx="3470275" cy="2602706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RU-10: Data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944"/>
            <a:ext cx="8229600" cy="4525963"/>
          </a:xfrm>
        </p:spPr>
        <p:txBody>
          <a:bodyPr/>
          <a:lstStyle/>
          <a:p>
            <a:r>
              <a:rPr lang="en-US" sz="2400" dirty="0" smtClean="0"/>
              <a:t>Update information as needed</a:t>
            </a:r>
          </a:p>
          <a:p>
            <a:r>
              <a:rPr lang="en-US" sz="2400" dirty="0" smtClean="0"/>
              <a:t>3 sections requiring basic information</a:t>
            </a:r>
          </a:p>
          <a:p>
            <a:pPr lvl="1"/>
            <a:r>
              <a:rPr lang="en-US" sz="2400" dirty="0" smtClean="0"/>
              <a:t>Agency Identification Information</a:t>
            </a:r>
          </a:p>
          <a:p>
            <a:pPr lvl="2"/>
            <a:r>
              <a:rPr lang="en-US" sz="2000" dirty="0" smtClean="0"/>
              <a:t>Name and address</a:t>
            </a:r>
          </a:p>
          <a:p>
            <a:pPr lvl="2"/>
            <a:r>
              <a:rPr lang="en-US" sz="2000" dirty="0" smtClean="0"/>
              <a:t>Agency acronym, URL, FTA Recipient ID (TEAM)</a:t>
            </a:r>
          </a:p>
          <a:p>
            <a:pPr lvl="1"/>
            <a:r>
              <a:rPr lang="en-US" sz="2400" dirty="0" smtClean="0"/>
              <a:t>Director of the Transit Unit</a:t>
            </a:r>
          </a:p>
          <a:p>
            <a:pPr lvl="2"/>
            <a:r>
              <a:rPr lang="en-US" sz="2000" dirty="0" smtClean="0"/>
              <a:t>Name and title           </a:t>
            </a:r>
          </a:p>
          <a:p>
            <a:pPr lvl="2"/>
            <a:r>
              <a:rPr lang="en-US" sz="2000" dirty="0" smtClean="0"/>
              <a:t>Mailing address and email</a:t>
            </a:r>
          </a:p>
          <a:p>
            <a:pPr lvl="2"/>
            <a:r>
              <a:rPr lang="en-US" sz="2000" dirty="0" smtClean="0"/>
              <a:t>Phone and fax number</a:t>
            </a:r>
          </a:p>
          <a:p>
            <a:pPr lvl="1"/>
            <a:r>
              <a:rPr lang="en-US" sz="2400" dirty="0" smtClean="0"/>
              <a:t>Rural Contact</a:t>
            </a:r>
          </a:p>
          <a:p>
            <a:pPr lvl="2"/>
            <a:r>
              <a:rPr lang="en-US" sz="2000" dirty="0" smtClean="0"/>
              <a:t>Name and title</a:t>
            </a:r>
          </a:p>
          <a:p>
            <a:pPr lvl="2"/>
            <a:r>
              <a:rPr lang="en-US" sz="2000" dirty="0" smtClean="0"/>
              <a:t>Mailing address and email</a:t>
            </a:r>
          </a:p>
          <a:p>
            <a:pPr lvl="2"/>
            <a:r>
              <a:rPr lang="en-US" sz="2000" dirty="0" smtClean="0"/>
              <a:t>Phone and fax number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5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SAFETEA-LU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5335 (a) National Transit Database</a:t>
            </a:r>
          </a:p>
          <a:p>
            <a:pPr lvl="1"/>
            <a:r>
              <a:rPr lang="en-US" dirty="0" smtClean="0"/>
              <a:t>Amended by MAP-21</a:t>
            </a:r>
          </a:p>
          <a:p>
            <a:endParaRPr lang="en-US" dirty="0" smtClean="0"/>
          </a:p>
          <a:p>
            <a:r>
              <a:rPr lang="en-US" dirty="0" smtClean="0"/>
              <a:t>5335 (b) Reporting and Uniform Systems</a:t>
            </a:r>
          </a:p>
          <a:p>
            <a:pPr lvl="1"/>
            <a:r>
              <a:rPr lang="en-US" dirty="0" smtClean="0"/>
              <a:t>The Secretary may award a grant under Section 5307 or 5311 only if the applicant, and any person that will receive benefits directly from the grant, are subject to the reporting and uniform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RU-30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Public Transit Service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607" y="436562"/>
            <a:ext cx="8853544" cy="981075"/>
          </a:xfrm>
        </p:spPr>
        <p:txBody>
          <a:bodyPr/>
          <a:lstStyle/>
          <a:p>
            <a:r>
              <a:rPr lang="en-US" sz="3700" dirty="0" smtClean="0"/>
              <a:t>Rural Public Transit Service Summary: RU-30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5F86CC8-C1A0-4078-AD0D-C2461C5F1CDD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223" y="1280160"/>
            <a:ext cx="4775422" cy="4885201"/>
            <a:chOff x="0" y="1469562"/>
            <a:chExt cx="4800601" cy="4910959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469562"/>
              <a:ext cx="4800600" cy="300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70767"/>
              <a:ext cx="4797865" cy="190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048" y="2185530"/>
            <a:ext cx="4800908" cy="23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092" y="4530002"/>
            <a:ext cx="4800908" cy="16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62675" y="1382431"/>
            <a:ext cx="283464" cy="4571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RU-30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 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945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752" y="1752834"/>
            <a:ext cx="4000500" cy="3000376"/>
          </a:xfrm>
          <a:prstGeom prst="rect">
            <a:avLst/>
          </a:prstGeom>
          <a:noFill/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Summary: Lines a-c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5F86CC8-C1A0-4078-AD0D-C2461C5F1CDD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4" y="2512961"/>
            <a:ext cx="9027952" cy="18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38206" y="2705202"/>
            <a:ext cx="389909" cy="126774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Counties: Guidelines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 County is “served” if system </a:t>
            </a:r>
            <a:br>
              <a:rPr lang="en-US" sz="3000" dirty="0" smtClean="0"/>
            </a:br>
            <a:r>
              <a:rPr lang="en-US" sz="3000" dirty="0" smtClean="0"/>
              <a:t>picks up riders from their </a:t>
            </a:r>
            <a:br>
              <a:rPr lang="en-US" sz="3000" dirty="0" smtClean="0"/>
            </a:br>
            <a:r>
              <a:rPr lang="en-US" sz="3000" dirty="0" smtClean="0"/>
              <a:t>residence in the County</a:t>
            </a:r>
          </a:p>
          <a:p>
            <a:r>
              <a:rPr lang="en-US" dirty="0" smtClean="0"/>
              <a:t>States </a:t>
            </a:r>
          </a:p>
          <a:p>
            <a:pPr lvl="1"/>
            <a:r>
              <a:rPr lang="en-US" dirty="0" smtClean="0"/>
              <a:t>Include counties served by </a:t>
            </a:r>
            <a:br>
              <a:rPr lang="en-US" dirty="0" smtClean="0"/>
            </a:br>
            <a:r>
              <a:rPr lang="en-US" dirty="0" smtClean="0"/>
              <a:t>directly-reporting Tribes in your County count</a:t>
            </a:r>
          </a:p>
          <a:p>
            <a:r>
              <a:rPr lang="en-US" dirty="0" smtClean="0"/>
              <a:t>Directly-reporting Tribes </a:t>
            </a:r>
          </a:p>
          <a:p>
            <a:pPr lvl="1"/>
            <a:r>
              <a:rPr lang="en-US" dirty="0" smtClean="0"/>
              <a:t>Do not complete these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60E-C931-4EDD-B59B-220CCFCD2D3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7410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115" y="1684045"/>
            <a:ext cx="3037806" cy="2278355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Counties and Admin Costs: Lines a-c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a: Number of Counties statewide, </a:t>
            </a:r>
          </a:p>
          <a:p>
            <a:pPr lvl="1"/>
            <a:r>
              <a:rPr lang="en-US" dirty="0" smtClean="0"/>
              <a:t>Report total Counties based on Counties/equivalents</a:t>
            </a:r>
          </a:p>
          <a:p>
            <a:pPr lvl="1"/>
            <a:r>
              <a:rPr lang="en-US" dirty="0" smtClean="0"/>
              <a:t>Can not be edited</a:t>
            </a:r>
          </a:p>
          <a:p>
            <a:r>
              <a:rPr lang="en-US" dirty="0" smtClean="0"/>
              <a:t>Line b: Number of Counties with 5311 service</a:t>
            </a:r>
          </a:p>
          <a:p>
            <a:pPr lvl="1"/>
            <a:r>
              <a:rPr lang="en-US" dirty="0" smtClean="0"/>
              <a:t>Equivalents with 5311 service</a:t>
            </a:r>
          </a:p>
          <a:p>
            <a:pPr lvl="1"/>
            <a:r>
              <a:rPr lang="en-US" dirty="0" smtClean="0"/>
              <a:t>Tribes can not enter a value</a:t>
            </a:r>
          </a:p>
          <a:p>
            <a:r>
              <a:rPr lang="en-US" dirty="0" smtClean="0"/>
              <a:t>Line c: 5311 expended on State Admin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RU-20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5F86CC8-C1A0-4078-AD0D-C2461C5F1CD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" y="1328998"/>
            <a:ext cx="5785883" cy="31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722" y="3327146"/>
            <a:ext cx="5485355" cy="28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RU-21, RU-22, &amp; RU-23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5F86CC8-C1A0-4078-AD0D-C2461C5F1CDD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37" y="1340059"/>
            <a:ext cx="7667726" cy="46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Public Transit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pPr lvl="1"/>
            <a:r>
              <a:rPr lang="en-US" sz="2400" dirty="0" smtClean="0"/>
              <a:t>Each recipient under this section shall submit an annual report to the Secretary containing information on capital investment, operations, and service provided with funds received under this section, including:</a:t>
            </a:r>
          </a:p>
          <a:p>
            <a:pPr lvl="2"/>
            <a:r>
              <a:rPr lang="en-US" sz="2000" dirty="0" smtClean="0"/>
              <a:t>Total annual revenue</a:t>
            </a:r>
          </a:p>
          <a:p>
            <a:pPr lvl="2"/>
            <a:r>
              <a:rPr lang="en-US" sz="2000" dirty="0" smtClean="0"/>
              <a:t>Sources of revenue</a:t>
            </a:r>
          </a:p>
          <a:p>
            <a:pPr lvl="2"/>
            <a:r>
              <a:rPr lang="en-US" sz="2000" dirty="0" smtClean="0"/>
              <a:t>Total annual operating costs</a:t>
            </a:r>
          </a:p>
          <a:p>
            <a:pPr lvl="2"/>
            <a:r>
              <a:rPr lang="en-US" sz="2000" dirty="0" smtClean="0"/>
              <a:t>Total annual capital costs</a:t>
            </a:r>
          </a:p>
          <a:p>
            <a:pPr lvl="2"/>
            <a:r>
              <a:rPr lang="en-US" sz="2000" dirty="0" smtClean="0"/>
              <a:t>Fleet size and type, and related facilities</a:t>
            </a:r>
          </a:p>
          <a:p>
            <a:pPr lvl="2"/>
            <a:r>
              <a:rPr lang="en-US" sz="2000" dirty="0" smtClean="0"/>
              <a:t>Revenue vehicle miles</a:t>
            </a:r>
          </a:p>
          <a:p>
            <a:pPr lvl="2"/>
            <a:r>
              <a:rPr lang="en-US" sz="2000" dirty="0" smtClean="0"/>
              <a:t>Ridership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090" y="3865671"/>
            <a:ext cx="2463001" cy="1847251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5911" y="436562"/>
            <a:ext cx="8606117" cy="981075"/>
          </a:xfrm>
        </p:spPr>
        <p:txBody>
          <a:bodyPr/>
          <a:lstStyle/>
          <a:p>
            <a:r>
              <a:rPr lang="en-US" dirty="0" smtClean="0"/>
              <a:t>General Public Transit Service: RU-20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0691" y="1553029"/>
            <a:ext cx="4537537" cy="4412564"/>
            <a:chOff x="18288" y="1757779"/>
            <a:chExt cx="4425696" cy="4207814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9" y="1757779"/>
              <a:ext cx="4425695" cy="279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" y="4536691"/>
              <a:ext cx="4425696" cy="142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410823" y="2872725"/>
            <a:ext cx="4569887" cy="3191217"/>
            <a:chOff x="4555825" y="3340370"/>
            <a:chExt cx="4569887" cy="3191217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5825" y="3340370"/>
              <a:ext cx="4569887" cy="269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5825" y="5994616"/>
              <a:ext cx="4569887" cy="53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RU-20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0765-080C-41EF-8F95-FE47DEDE351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sz="2000" dirty="0" smtClean="0"/>
          </a:p>
          <a:p>
            <a:endParaRPr lang="en-US" sz="3200" dirty="0"/>
          </a:p>
        </p:txBody>
      </p:sp>
      <p:pic>
        <p:nvPicPr>
          <p:cNvPr id="7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281" y="1658909"/>
            <a:ext cx="2321442" cy="3520854"/>
          </a:xfrm>
          <a:prstGeom prst="rect">
            <a:avLst/>
          </a:prstGeom>
          <a:noFill/>
          <a:ln w="130175" cmpd="tri">
            <a:noFill/>
          </a:ln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Lines 1-4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2575" y="1771758"/>
            <a:ext cx="8578850" cy="4175125"/>
          </a:xfrm>
        </p:spPr>
      </p:pic>
      <p:sp>
        <p:nvSpPr>
          <p:cNvPr id="5" name="Rectangle 4"/>
          <p:cNvSpPr/>
          <p:nvPr/>
        </p:nvSpPr>
        <p:spPr>
          <a:xfrm>
            <a:off x="3445246" y="1956993"/>
            <a:ext cx="283464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mailing address</a:t>
            </a:r>
          </a:p>
          <a:p>
            <a:r>
              <a:rPr lang="en-US" dirty="0" smtClean="0"/>
              <a:t>Report Year End Date</a:t>
            </a:r>
          </a:p>
          <a:p>
            <a:r>
              <a:rPr lang="en-US" dirty="0" smtClean="0"/>
              <a:t>Agency Type</a:t>
            </a:r>
          </a:p>
          <a:p>
            <a:pPr lvl="1"/>
            <a:r>
              <a:rPr lang="en-US" dirty="0" smtClean="0"/>
              <a:t>Drop down </a:t>
            </a:r>
          </a:p>
          <a:p>
            <a:r>
              <a:rPr lang="en-US" dirty="0" smtClean="0"/>
              <a:t>Counties </a:t>
            </a:r>
          </a:p>
          <a:p>
            <a:pPr lvl="1"/>
            <a:r>
              <a:rPr lang="en-US" dirty="0" smtClean="0"/>
              <a:t>Include up to 5</a:t>
            </a:r>
          </a:p>
          <a:p>
            <a:r>
              <a:rPr lang="en-US" dirty="0" smtClean="0"/>
              <a:t>Acronym and URL</a:t>
            </a:r>
          </a:p>
          <a:p>
            <a:r>
              <a:rPr lang="en-US" dirty="0" smtClean="0"/>
              <a:t>Indian Tribe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6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273" y="1853375"/>
            <a:ext cx="2327833" cy="3530547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total Counties based on Counties or County equivalents</a:t>
            </a:r>
          </a:p>
          <a:p>
            <a:pPr lvl="1"/>
            <a:r>
              <a:rPr lang="en-US" dirty="0" smtClean="0"/>
              <a:t>Boroughs (Alaska)</a:t>
            </a:r>
          </a:p>
          <a:p>
            <a:pPr lvl="1"/>
            <a:r>
              <a:rPr lang="en-US" dirty="0" smtClean="0"/>
              <a:t>Parishes (Louisiana)</a:t>
            </a:r>
          </a:p>
          <a:p>
            <a:pPr lvl="1"/>
            <a:r>
              <a:rPr lang="en-US" dirty="0" smtClean="0"/>
              <a:t>Independent Cities (Virginia, Nevada, etc.)</a:t>
            </a:r>
          </a:p>
          <a:p>
            <a:pPr lvl="1"/>
            <a:r>
              <a:rPr lang="en-US" dirty="0" smtClean="0"/>
              <a:t>Census Areas (Alaska)</a:t>
            </a:r>
          </a:p>
          <a:p>
            <a:r>
              <a:rPr lang="en-US" dirty="0" smtClean="0"/>
              <a:t>Example with multi-State Counties</a:t>
            </a:r>
          </a:p>
          <a:p>
            <a:pPr lvl="1"/>
            <a:r>
              <a:rPr lang="en-US" dirty="0" smtClean="0"/>
              <a:t>Green (VA) and 5(VA) 2(WV)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Lines 2-3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Line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Subrecipient Contact Information </a:t>
            </a:r>
          </a:p>
          <a:p>
            <a:pPr lvl="1"/>
            <a:r>
              <a:rPr lang="en-US" dirty="0" smtClean="0"/>
              <a:t>Name </a:t>
            </a:r>
          </a:p>
          <a:p>
            <a:pPr lvl="1"/>
            <a:r>
              <a:rPr lang="en-US" dirty="0" smtClean="0"/>
              <a:t>Phone number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Line 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Service Area</a:t>
            </a:r>
          </a:p>
          <a:p>
            <a:pPr lvl="1"/>
            <a:r>
              <a:rPr lang="en-US" dirty="0" smtClean="0"/>
              <a:t>County/Independent City</a:t>
            </a:r>
          </a:p>
          <a:p>
            <a:pPr lvl="1"/>
            <a:r>
              <a:rPr lang="en-US" dirty="0" smtClean="0"/>
              <a:t>Multi-county/Independent City</a:t>
            </a:r>
          </a:p>
          <a:p>
            <a:pPr lvl="1"/>
            <a:r>
              <a:rPr lang="en-US" dirty="0" smtClean="0"/>
              <a:t>Multi-State</a:t>
            </a:r>
          </a:p>
          <a:p>
            <a:pPr lvl="1"/>
            <a:r>
              <a:rPr lang="en-US" dirty="0" smtClean="0"/>
              <a:t>Municipality</a:t>
            </a:r>
          </a:p>
          <a:p>
            <a:pPr lvl="1"/>
            <a:r>
              <a:rPr lang="en-US" dirty="0" smtClean="0"/>
              <a:t>Reservation</a:t>
            </a:r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7F3054E-A31A-4146-BB09-2DCF969F1C61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2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48" y="3883003"/>
            <a:ext cx="2998381" cy="2248786"/>
          </a:xfrm>
          <a:prstGeom prst="rect">
            <a:avLst/>
          </a:prstGeom>
          <a:noFill/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1937666"/>
            <a:ext cx="4114800" cy="4525963"/>
          </a:xfrm>
        </p:spPr>
        <p:txBody>
          <a:bodyPr/>
          <a:lstStyle/>
          <a:p>
            <a:r>
              <a:rPr lang="en-US" sz="2400" dirty="0" smtClean="0"/>
              <a:t>Bus</a:t>
            </a:r>
          </a:p>
          <a:p>
            <a:pPr lvl="1"/>
            <a:r>
              <a:rPr lang="en-US" sz="2200" dirty="0" smtClean="0"/>
              <a:t>Deviated fixed route</a:t>
            </a:r>
          </a:p>
          <a:p>
            <a:pPr lvl="1"/>
            <a:r>
              <a:rPr lang="en-US" sz="2200" dirty="0" smtClean="0"/>
              <a:t>Fixed route</a:t>
            </a:r>
          </a:p>
          <a:p>
            <a:pPr lvl="1"/>
            <a:r>
              <a:rPr lang="en-US" sz="2200" dirty="0" smtClean="0"/>
              <a:t>Both</a:t>
            </a:r>
          </a:p>
          <a:p>
            <a:r>
              <a:rPr lang="en-US" sz="2400" dirty="0" smtClean="0"/>
              <a:t>Commuter Bus</a:t>
            </a:r>
          </a:p>
          <a:p>
            <a:r>
              <a:rPr lang="en-US" sz="2400" dirty="0" smtClean="0"/>
              <a:t>Demand Response</a:t>
            </a:r>
          </a:p>
          <a:p>
            <a:r>
              <a:rPr lang="en-US" sz="2400" dirty="0" smtClean="0"/>
              <a:t>Taxi </a:t>
            </a:r>
          </a:p>
          <a:p>
            <a:r>
              <a:rPr lang="en-US" sz="2400" dirty="0" smtClean="0"/>
              <a:t>Vanpool</a:t>
            </a:r>
          </a:p>
          <a:p>
            <a:r>
              <a:rPr lang="en-US" sz="2400" dirty="0" smtClean="0"/>
              <a:t>Ferryboat</a:t>
            </a:r>
          </a:p>
          <a:p>
            <a:r>
              <a:rPr lang="en-US" sz="2400" dirty="0" smtClean="0"/>
              <a:t>Other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7F3054E-A31A-4146-BB09-2DCF969F1C61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Picture 4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15" y="1459452"/>
            <a:ext cx="2781511" cy="1851241"/>
          </a:xfrm>
          <a:prstGeom prst="rect">
            <a:avLst/>
          </a:prstGeom>
          <a:noFill/>
        </p:spPr>
      </p:pic>
      <p:pic>
        <p:nvPicPr>
          <p:cNvPr id="9" name="Picture 8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8" y="4210619"/>
            <a:ext cx="2191927" cy="2045799"/>
          </a:xfrm>
          <a:prstGeom prst="rect">
            <a:avLst/>
          </a:prstGeom>
          <a:noFill/>
        </p:spPr>
      </p:pic>
      <p:pic>
        <p:nvPicPr>
          <p:cNvPr id="10" name="Picture 6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656" y="2919587"/>
            <a:ext cx="2509285" cy="1881964"/>
          </a:xfrm>
          <a:prstGeom prst="rect">
            <a:avLst/>
          </a:prstGeom>
          <a:noFill/>
        </p:spPr>
      </p:pic>
      <p:sp>
        <p:nvSpPr>
          <p:cNvPr id="19" name="Text Placeholder 6"/>
          <p:cNvSpPr txBox="1">
            <a:spLocks/>
          </p:cNvSpPr>
          <p:nvPr/>
        </p:nvSpPr>
        <p:spPr>
          <a:xfrm>
            <a:off x="4572000" y="1295621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charset="-128"/>
                <a:cs typeface="+mn-cs"/>
              </a:rPr>
              <a:t>Mode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charset="-128"/>
              <a:cs typeface="+mn-cs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3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Section: Lines 5-12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11" y="1602636"/>
            <a:ext cx="8591778" cy="421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Expended: Financial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Accrual based accounting</a:t>
            </a:r>
          </a:p>
          <a:p>
            <a:pPr lvl="1"/>
            <a:r>
              <a:rPr lang="en-US" dirty="0" smtClean="0"/>
              <a:t>Report grant funds as earned</a:t>
            </a:r>
          </a:p>
          <a:p>
            <a:pPr lvl="1"/>
            <a:r>
              <a:rPr lang="en-US" dirty="0" smtClean="0"/>
              <a:t>Report expenditure when resulting in liabilities</a:t>
            </a:r>
          </a:p>
          <a:p>
            <a:endParaRPr lang="en-US" dirty="0" smtClean="0"/>
          </a:p>
          <a:p>
            <a:r>
              <a:rPr lang="en-US" dirty="0" smtClean="0"/>
              <a:t>Total Expenses should match annual audit</a:t>
            </a:r>
          </a:p>
          <a:p>
            <a:pPr lvl="1"/>
            <a:r>
              <a:rPr lang="en-US" dirty="0" smtClean="0"/>
              <a:t>Line 5 = Line 12</a:t>
            </a:r>
          </a:p>
          <a:p>
            <a:pPr lvl="2"/>
            <a:r>
              <a:rPr lang="en-US" dirty="0" smtClean="0"/>
              <a:t>Total expenses = total revenues expended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Section: Reporting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based on ALL general public transit operations with a shared ride</a:t>
            </a:r>
          </a:p>
          <a:p>
            <a:r>
              <a:rPr lang="en-US" dirty="0" smtClean="0"/>
              <a:t>Column a: Operating</a:t>
            </a:r>
          </a:p>
          <a:p>
            <a:r>
              <a:rPr lang="en-US" dirty="0" smtClean="0"/>
              <a:t>Column b: Capital</a:t>
            </a:r>
          </a:p>
          <a:p>
            <a:r>
              <a:rPr lang="en-US" dirty="0" smtClean="0"/>
              <a:t>Report Federal assistance by program</a:t>
            </a:r>
          </a:p>
          <a:p>
            <a:r>
              <a:rPr lang="en-US" dirty="0" smtClean="0"/>
              <a:t>Gray fields are auto-calculated</a:t>
            </a:r>
          </a:p>
          <a:p>
            <a:r>
              <a:rPr lang="en-US" dirty="0" smtClean="0"/>
              <a:t>Description boxes are for “other” fields</a:t>
            </a:r>
          </a:p>
          <a:p>
            <a:pPr lvl="1"/>
            <a:r>
              <a:rPr lang="en-US" dirty="0" smtClean="0"/>
              <a:t>Spell program out and then acronym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3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Reports: Full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State/Tribe completes a full report on behalf of all subrecipients each year</a:t>
            </a:r>
          </a:p>
          <a:p>
            <a:pPr lvl="1"/>
            <a:r>
              <a:rPr lang="en-US" dirty="0" smtClean="0"/>
              <a:t>Receives 5311 funds from the State/Tribe in the current year</a:t>
            </a:r>
          </a:p>
          <a:p>
            <a:pPr lvl="1"/>
            <a:r>
              <a:rPr lang="en-US" dirty="0" smtClean="0"/>
              <a:t>Benefits from Capital Assets purchased with 5311 funds</a:t>
            </a:r>
          </a:p>
          <a:p>
            <a:pPr lvl="2"/>
            <a:r>
              <a:rPr lang="en-US" dirty="0" smtClean="0"/>
              <a:t>Vehicles: up until the FTA minimum useful life</a:t>
            </a:r>
          </a:p>
          <a:p>
            <a:pPr lvl="2"/>
            <a:r>
              <a:rPr lang="en-US" dirty="0" smtClean="0"/>
              <a:t>Facilities: until replaced</a:t>
            </a:r>
          </a:p>
          <a:p>
            <a:r>
              <a:rPr lang="en-US" dirty="0" smtClean="0"/>
              <a:t>“No Yo-Yo”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Expenses: Lines 5-9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5: Total Annual Expenses</a:t>
            </a:r>
          </a:p>
          <a:p>
            <a:pPr lvl="1"/>
            <a:r>
              <a:rPr lang="en-US" dirty="0" smtClean="0"/>
              <a:t>Annual operating expenses</a:t>
            </a:r>
          </a:p>
          <a:p>
            <a:pPr lvl="1"/>
            <a:r>
              <a:rPr lang="en-US" dirty="0" smtClean="0"/>
              <a:t>Annual capital costs</a:t>
            </a:r>
          </a:p>
          <a:p>
            <a:r>
              <a:rPr lang="en-US" dirty="0" smtClean="0"/>
              <a:t>General sources of revenues</a:t>
            </a:r>
          </a:p>
          <a:p>
            <a:pPr lvl="1"/>
            <a:r>
              <a:rPr lang="en-US" dirty="0" smtClean="0"/>
              <a:t>Line 6: Fares (Operating only)</a:t>
            </a:r>
          </a:p>
          <a:p>
            <a:pPr lvl="1"/>
            <a:r>
              <a:rPr lang="en-US" dirty="0" smtClean="0"/>
              <a:t>Line 7: Contract Revenues (Operating only)</a:t>
            </a:r>
          </a:p>
          <a:p>
            <a:pPr lvl="1"/>
            <a:r>
              <a:rPr lang="en-US" dirty="0" smtClean="0"/>
              <a:t>Line 8: Local Assistance </a:t>
            </a:r>
          </a:p>
          <a:p>
            <a:pPr lvl="1"/>
            <a:r>
              <a:rPr lang="en-US" dirty="0" smtClean="0"/>
              <a:t>Line 9: State Assistance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Assistance: Lines 10-11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69084"/>
              </p:ext>
            </p:extLst>
          </p:nvPr>
        </p:nvGraphicFramePr>
        <p:xfrm>
          <a:off x="457200" y="1600200"/>
          <a:ext cx="8274205" cy="428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472"/>
                <a:gridCol w="1537458"/>
                <a:gridCol w="5895275"/>
              </a:tblGrid>
              <a:tr h="6343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Line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757" marR="79757" marT="41371" marB="4137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</a:t>
                      </a:r>
                      <a:r>
                        <a:rPr lang="en-US" sz="1800" baseline="0" dirty="0" smtClean="0"/>
                        <a:t> Number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757" marR="79757" marT="41371" marB="4137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 Name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757" marR="79757" marT="41371" marB="4137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10a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5309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Capital Program funds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10b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5310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Special Needs of Elderly Individuals and Individuals with Disabilities funds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10c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5311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Other than Urbanized Area (Rural) funds (</a:t>
                      </a:r>
                      <a:r>
                        <a:rPr lang="en-US" sz="1300" b="1" dirty="0" smtClean="0"/>
                        <a:t>State</a:t>
                      </a:r>
                      <a:r>
                        <a:rPr lang="en-US" sz="1300" dirty="0" smtClean="0"/>
                        <a:t>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10d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5311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</a:t>
                      </a:r>
                      <a:r>
                        <a:rPr lang="en-US" sz="1300" b="1" dirty="0" smtClean="0"/>
                        <a:t>Tribal</a:t>
                      </a:r>
                      <a:r>
                        <a:rPr lang="en-US" sz="1300" dirty="0" smtClean="0"/>
                        <a:t> Transit funds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10e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ARRA 5311 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ARRA Other than Urbanized Area Formula funds (</a:t>
                      </a:r>
                      <a:r>
                        <a:rPr lang="en-US" sz="1300" b="1" dirty="0" smtClean="0"/>
                        <a:t>State</a:t>
                      </a:r>
                      <a:r>
                        <a:rPr lang="en-US" sz="1300" dirty="0" smtClean="0"/>
                        <a:t>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10f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ARRA 5311 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ARRA </a:t>
                      </a:r>
                      <a:r>
                        <a:rPr lang="en-US" sz="1300" b="1" dirty="0" smtClean="0"/>
                        <a:t>Tribal</a:t>
                      </a:r>
                      <a:r>
                        <a:rPr lang="en-US" sz="1300" dirty="0" smtClean="0"/>
                        <a:t> Transit funds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10g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5316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Job Access and Reverse Commute Program funds (</a:t>
                      </a:r>
                      <a:r>
                        <a:rPr lang="en-US" sz="1300" b="1" dirty="0" smtClean="0"/>
                        <a:t>JARC</a:t>
                      </a:r>
                      <a:r>
                        <a:rPr lang="en-US" sz="1300" dirty="0" smtClean="0"/>
                        <a:t>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10h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5317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New Freedom Program</a:t>
                      </a:r>
                      <a:r>
                        <a:rPr lang="en-US" sz="1300" baseline="0" dirty="0" smtClean="0"/>
                        <a:t> funds</a:t>
                      </a:r>
                      <a:endParaRPr lang="en-US" sz="13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10i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5320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FTA Alternative Transportation</a:t>
                      </a:r>
                      <a:r>
                        <a:rPr lang="en-US" sz="1300" baseline="0" dirty="0" smtClean="0"/>
                        <a:t> in Parks and Public Lands Program funds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10j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ARRA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ARRA TIGGER (Greenhouse</a:t>
                      </a:r>
                      <a:r>
                        <a:rPr lang="en-US" sz="1300" baseline="0" dirty="0" smtClean="0"/>
                        <a:t> Gas and Energy Reduction) (Capital Only)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10k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Other FTA funds (describe)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10l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Other Federal funds (describe)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  <a:tr h="27580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Federal Assistance </a:t>
                      </a:r>
                      <a:r>
                        <a:rPr lang="en-US" sz="1300" b="0" baseline="0" dirty="0" smtClean="0">
                          <a:solidFill>
                            <a:schemeClr val="tx2"/>
                          </a:solidFill>
                        </a:rPr>
                        <a:t>(Auto calculating  lines 10a – 10l)</a:t>
                      </a:r>
                      <a:endParaRPr lang="en-US" sz="1300" b="0" dirty="0">
                        <a:solidFill>
                          <a:schemeClr val="tx2"/>
                        </a:solidFill>
                      </a:endParaRPr>
                    </a:p>
                  </a:txBody>
                  <a:tcPr marL="79757" marR="79757" marT="41371" marB="4137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436562"/>
            <a:ext cx="8850086" cy="981075"/>
          </a:xfrm>
        </p:spPr>
        <p:txBody>
          <a:bodyPr/>
          <a:lstStyle/>
          <a:p>
            <a:r>
              <a:rPr lang="en-US" sz="3600" dirty="0" smtClean="0"/>
              <a:t>Other Funds and Total Expended: Lines 11a-12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11a: Other Funds</a:t>
            </a:r>
          </a:p>
          <a:p>
            <a:r>
              <a:rPr lang="en-US" dirty="0" smtClean="0"/>
              <a:t>Line 12: Total Annual Revenues Expended</a:t>
            </a:r>
          </a:p>
          <a:p>
            <a:pPr lvl="1"/>
            <a:r>
              <a:rPr lang="en-US" dirty="0" smtClean="0"/>
              <a:t>Auto calculating</a:t>
            </a:r>
          </a:p>
          <a:p>
            <a:pPr lvl="2"/>
            <a:r>
              <a:rPr lang="en-US" dirty="0" smtClean="0"/>
              <a:t>Line 6 (Fares)</a:t>
            </a:r>
          </a:p>
          <a:p>
            <a:pPr lvl="2"/>
            <a:r>
              <a:rPr lang="en-US" dirty="0" smtClean="0"/>
              <a:t>Line 7 (Contract revenues)</a:t>
            </a:r>
          </a:p>
          <a:p>
            <a:pPr lvl="2"/>
            <a:r>
              <a:rPr lang="en-US" dirty="0" smtClean="0"/>
              <a:t>Line 8 (Local)</a:t>
            </a:r>
          </a:p>
          <a:p>
            <a:pPr lvl="2"/>
            <a:r>
              <a:rPr lang="en-US" dirty="0" smtClean="0"/>
              <a:t>Line 9 (State)</a:t>
            </a:r>
          </a:p>
          <a:p>
            <a:pPr lvl="2"/>
            <a:r>
              <a:rPr lang="en-US" dirty="0" smtClean="0"/>
              <a:t>Line11 (Total Federal Assistance)</a:t>
            </a:r>
          </a:p>
          <a:p>
            <a:pPr lvl="2"/>
            <a:r>
              <a:rPr lang="en-US" dirty="0" smtClean="0"/>
              <a:t>Line 11a (Other)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1027" name="Picture 3" descr="C:\Users\lauren.tuzikow\AppData\Local\Microsoft\Windows\Temporary Internet Files\Content.IE5\5BF7EYMK\MP9003994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53" y="2825354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436562"/>
            <a:ext cx="8795658" cy="981075"/>
          </a:xfrm>
        </p:spPr>
        <p:txBody>
          <a:bodyPr/>
          <a:lstStyle/>
          <a:p>
            <a:r>
              <a:rPr lang="en-US" sz="4000" dirty="0" smtClean="0"/>
              <a:t>Asset and Resource Section: Lines 13-17</a:t>
            </a:r>
            <a:endParaRPr lang="en-US" sz="4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5262"/>
            <a:ext cx="8229600" cy="3035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Vehicles: Lines 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Line 13:  Vehicle data</a:t>
            </a:r>
          </a:p>
          <a:p>
            <a:pPr lvl="1"/>
            <a:r>
              <a:rPr lang="en-US" dirty="0" smtClean="0"/>
              <a:t>Required by SAFETEA-LU</a:t>
            </a:r>
          </a:p>
          <a:p>
            <a:pPr lvl="1"/>
            <a:r>
              <a:rPr lang="en-US" dirty="0" smtClean="0"/>
              <a:t>Vehicle data is pre-filled from prior year</a:t>
            </a:r>
          </a:p>
          <a:p>
            <a:pPr lvl="1"/>
            <a:r>
              <a:rPr lang="en-US" dirty="0" smtClean="0"/>
              <a:t>Report vehicles at the end of fiscal year</a:t>
            </a:r>
          </a:p>
          <a:p>
            <a:pPr lvl="1"/>
            <a:r>
              <a:rPr lang="en-US" dirty="0" smtClean="0"/>
              <a:t>Report identical vehicles together on same line</a:t>
            </a:r>
          </a:p>
          <a:p>
            <a:pPr lvl="1"/>
            <a:r>
              <a:rPr lang="en-US" dirty="0" smtClean="0"/>
              <a:t>Report revenue service vehicles</a:t>
            </a:r>
          </a:p>
          <a:p>
            <a:pPr lvl="2"/>
            <a:r>
              <a:rPr lang="en-US" dirty="0" smtClean="0"/>
              <a:t>Exclude taxis</a:t>
            </a:r>
          </a:p>
          <a:p>
            <a:pPr lvl="2"/>
            <a:r>
              <a:rPr lang="en-US" dirty="0" smtClean="0"/>
              <a:t>Exclude maintenance vehicles</a:t>
            </a:r>
          </a:p>
          <a:p>
            <a:r>
              <a:rPr lang="en-US" sz="3000" dirty="0" smtClean="0"/>
              <a:t>Line 14: Total (vehicles and ADA accessible)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7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Vehicles: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9395"/>
              </p:ext>
            </p:extLst>
          </p:nvPr>
        </p:nvGraphicFramePr>
        <p:xfrm>
          <a:off x="210529" y="2068696"/>
          <a:ext cx="8731452" cy="3327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80318"/>
                <a:gridCol w="3221665"/>
                <a:gridCol w="4529469"/>
              </a:tblGrid>
              <a:tr h="224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Column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4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vehicles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total fleet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vehicles for this group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from drop 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length to the nearest</a:t>
                      </a:r>
                      <a:r>
                        <a:rPr lang="en-US" baseline="0" dirty="0" smtClean="0"/>
                        <a:t> w</a:t>
                      </a:r>
                      <a:r>
                        <a:rPr lang="en-US" dirty="0" smtClean="0"/>
                        <a:t>hole foot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Seating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max</a:t>
                      </a:r>
                      <a:r>
                        <a:rPr lang="en-US" baseline="0" dirty="0" smtClean="0"/>
                        <a:t> seating capacity, exclude driver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of Manufacture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year of vehicle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Largest</a:t>
                      </a:r>
                      <a:r>
                        <a:rPr lang="en-US" baseline="0" dirty="0" smtClean="0"/>
                        <a:t> source of funding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from drop down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ADA 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number,</a:t>
                      </a:r>
                      <a:r>
                        <a:rPr lang="en-US" baseline="0" dirty="0" smtClean="0"/>
                        <a:t> less than or equal to column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Ownership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from drop down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Vehicles: Drop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1F2646B2-07B8-4A55-877A-153D84ACCCD9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61277"/>
              </p:ext>
            </p:extLst>
          </p:nvPr>
        </p:nvGraphicFramePr>
        <p:xfrm>
          <a:off x="139241" y="1822345"/>
          <a:ext cx="50367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58"/>
                <a:gridCol w="29123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Vehicle Type (column b)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Automobile</a:t>
                      </a:r>
                      <a:r>
                        <a:rPr lang="en-US" baseline="0" dirty="0" smtClean="0">
                          <a:latin typeface="+mj-lt"/>
                        </a:rPr>
                        <a:t> (AO)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Over-</a:t>
                      </a:r>
                      <a:r>
                        <a:rPr lang="en-US" baseline="0" dirty="0" smtClean="0">
                          <a:latin typeface="+mj-lt"/>
                        </a:rPr>
                        <a:t>the-road-bus (BR) 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Bus</a:t>
                      </a:r>
                      <a:r>
                        <a:rPr lang="en-US" baseline="0" dirty="0" smtClean="0">
                          <a:latin typeface="+mj-lt"/>
                        </a:rPr>
                        <a:t> (BU)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School Bus (SB)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Cutaway</a:t>
                      </a:r>
                      <a:r>
                        <a:rPr lang="en-US" baseline="0" dirty="0" smtClean="0">
                          <a:latin typeface="+mj-lt"/>
                        </a:rPr>
                        <a:t> (CU)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Sports Utility Vehicle (SV)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Ferry (FB)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Van(VN)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Minivan (MV)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Other (OR)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00273"/>
              </p:ext>
            </p:extLst>
          </p:nvPr>
        </p:nvGraphicFramePr>
        <p:xfrm>
          <a:off x="5296215" y="1822345"/>
          <a:ext cx="37520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044"/>
                <a:gridCol w="18760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Largest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Source of Funding (column f)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FTA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State or Local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Other</a:t>
                      </a:r>
                      <a:r>
                        <a:rPr lang="en-US" baseline="0" dirty="0" smtClean="0">
                          <a:latin typeface="+mj-lt"/>
                        </a:rPr>
                        <a:t> Federal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Private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55387"/>
              </p:ext>
            </p:extLst>
          </p:nvPr>
        </p:nvGraphicFramePr>
        <p:xfrm>
          <a:off x="139241" y="4719858"/>
          <a:ext cx="8761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707"/>
                <a:gridCol w="438070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Ownership Code (column h)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Owned by service provider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Leased by service provider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Owned</a:t>
                      </a:r>
                      <a:r>
                        <a:rPr lang="en-US" baseline="0" dirty="0" smtClean="0">
                          <a:latin typeface="+mj-lt"/>
                        </a:rPr>
                        <a:t> by public agency for service provider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Leased </a:t>
                      </a:r>
                      <a:r>
                        <a:rPr lang="en-US" baseline="0" dirty="0" smtClean="0">
                          <a:latin typeface="+mj-lt"/>
                        </a:rPr>
                        <a:t>by public agency for service provider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Facilities: Line 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number of general purpose maintenance facilities</a:t>
            </a:r>
          </a:p>
          <a:p>
            <a:pPr lvl="1"/>
            <a:r>
              <a:rPr lang="en-US" dirty="0" smtClean="0"/>
              <a:t>Report the number of facilities                                          by ownership type at the end                                            of the subrecipient’s fiscal year</a:t>
            </a:r>
          </a:p>
          <a:p>
            <a:pPr lvl="1"/>
            <a:r>
              <a:rPr lang="en-US" dirty="0" smtClean="0"/>
              <a:t>Garages and buildings where                                         routine maintenance and minor                                   repairs are performed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3077" name="Picture 5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142" y="3119971"/>
            <a:ext cx="2612572" cy="1959430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Resources: Lines 16-17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16: Number of volunteer drivers</a:t>
            </a:r>
          </a:p>
          <a:p>
            <a:pPr lvl="1"/>
            <a:r>
              <a:rPr lang="en-US" dirty="0" smtClean="0"/>
              <a:t>Vanpool drivers:</a:t>
            </a:r>
          </a:p>
          <a:p>
            <a:pPr lvl="2"/>
            <a:r>
              <a:rPr lang="en-US" dirty="0" smtClean="0"/>
              <a:t>Not volunteer drivers </a:t>
            </a:r>
          </a:p>
          <a:p>
            <a:pPr lvl="2"/>
            <a:r>
              <a:rPr lang="en-US" dirty="0" smtClean="0"/>
              <a:t>Count as regular unlinked passenger trip (UPT)</a:t>
            </a:r>
          </a:p>
          <a:p>
            <a:r>
              <a:rPr lang="en-US" dirty="0" smtClean="0"/>
              <a:t>Line 17: Number of personal vehicles in service</a:t>
            </a:r>
          </a:p>
          <a:p>
            <a:pPr lvl="1"/>
            <a:r>
              <a:rPr lang="en-US" dirty="0" smtClean="0"/>
              <a:t>Vehicles routinely used by the agency</a:t>
            </a:r>
          </a:p>
          <a:p>
            <a:pPr lvl="1"/>
            <a:r>
              <a:rPr lang="en-US" dirty="0" smtClean="0"/>
              <a:t>Do not include taxis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Data: Lines 18-19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4DD9C236-AF77-4416-8345-CB4629A33B8E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8238"/>
            <a:ext cx="8229600" cy="2041525"/>
          </a:xfrm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Reports: Limited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State/Tribe completes a limited report on behalf of</a:t>
            </a:r>
          </a:p>
          <a:p>
            <a:pPr lvl="1"/>
            <a:r>
              <a:rPr lang="en-US" dirty="0" smtClean="0"/>
              <a:t>Intercity Bus providers – 5311(f) set aside</a:t>
            </a:r>
          </a:p>
          <a:p>
            <a:pPr lvl="2"/>
            <a:r>
              <a:rPr lang="en-US" dirty="0" smtClean="0"/>
              <a:t>Private for profit providers</a:t>
            </a:r>
          </a:p>
          <a:p>
            <a:pPr lvl="1"/>
            <a:r>
              <a:rPr lang="en-US" dirty="0" smtClean="0"/>
              <a:t>Subrecipients providing NTD with a full report</a:t>
            </a:r>
          </a:p>
          <a:p>
            <a:pPr lvl="2"/>
            <a:r>
              <a:rPr lang="en-US" dirty="0" smtClean="0"/>
              <a:t>A directly reporting Indian Tribe</a:t>
            </a:r>
          </a:p>
          <a:p>
            <a:pPr lvl="2"/>
            <a:r>
              <a:rPr lang="en-US" dirty="0" smtClean="0"/>
              <a:t>A subrecipient submitting an urban NTD report 	</a:t>
            </a:r>
          </a:p>
          <a:p>
            <a:pPr lvl="3"/>
            <a:r>
              <a:rPr lang="en-US" dirty="0" smtClean="0"/>
              <a:t> including those receiving a Small Systems Waiver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Data: Rows vs. Columns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Placed in ( ) on validation attachments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77F3054E-A31A-4146-BB09-2DCF969F1C61}" type="slidenum">
              <a:rPr lang="en-US" smtClean="0"/>
              <a:pPr/>
              <a:t>80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119678"/>
              </p:ext>
            </p:extLst>
          </p:nvPr>
        </p:nvGraphicFramePr>
        <p:xfrm>
          <a:off x="294397" y="2392226"/>
          <a:ext cx="307219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62"/>
                <a:gridCol w="2292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Line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 Mode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Bus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18b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Commuter</a:t>
                      </a:r>
                      <a:r>
                        <a:rPr lang="en-US" baseline="0" dirty="0" smtClean="0">
                          <a:latin typeface="+mj-lt"/>
                        </a:rPr>
                        <a:t> Bus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18c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Demand</a:t>
                      </a:r>
                      <a:r>
                        <a:rPr lang="en-US" baseline="0" dirty="0" smtClean="0">
                          <a:latin typeface="+mj-lt"/>
                        </a:rPr>
                        <a:t> Response 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18d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Ferryboat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Taxi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18f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Vanpool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18g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Other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23867"/>
              </p:ext>
            </p:extLst>
          </p:nvPr>
        </p:nvGraphicFramePr>
        <p:xfrm>
          <a:off x="3471951" y="3736914"/>
          <a:ext cx="55046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15"/>
                <a:gridCol w="4205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Column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 Service Data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Annual Vehicle Revenue Miles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Annual Vehicle Revenue Hours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d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Regular Unlinked Passenger Trips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Sponsored Unlinked Passenger Trips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f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Total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436562"/>
            <a:ext cx="8686800" cy="981075"/>
          </a:xfrm>
        </p:spPr>
        <p:txBody>
          <a:bodyPr/>
          <a:lstStyle/>
          <a:p>
            <a:r>
              <a:rPr lang="en-US" sz="4200" dirty="0" smtClean="0"/>
              <a:t>Annual Vehicle Revenue: Miles/Hours</a:t>
            </a:r>
            <a:endParaRPr lang="en-US" sz="4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amount of miles/hours all vehicles travel in revenue service</a:t>
            </a:r>
          </a:p>
          <a:p>
            <a:pPr lvl="1"/>
            <a:r>
              <a:rPr lang="en-US" dirty="0" smtClean="0"/>
              <a:t>Revenue service does not mean you charge fares</a:t>
            </a:r>
          </a:p>
          <a:p>
            <a:r>
              <a:rPr lang="en-US" dirty="0" smtClean="0"/>
              <a:t>Exclude</a:t>
            </a:r>
          </a:p>
          <a:p>
            <a:pPr lvl="1"/>
            <a:r>
              <a:rPr lang="en-US" dirty="0" smtClean="0"/>
              <a:t>Deadhead</a:t>
            </a:r>
          </a:p>
          <a:p>
            <a:pPr lvl="1"/>
            <a:r>
              <a:rPr lang="en-US" dirty="0" smtClean="0"/>
              <a:t>Operator training</a:t>
            </a:r>
          </a:p>
          <a:p>
            <a:pPr lvl="1"/>
            <a:r>
              <a:rPr lang="en-US" dirty="0" smtClean="0"/>
              <a:t>Vehicle maintenance testing</a:t>
            </a:r>
          </a:p>
          <a:p>
            <a:pPr lvl="1"/>
            <a:r>
              <a:rPr lang="en-US" dirty="0" smtClean="0"/>
              <a:t>School bus and charter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054E-A31A-4146-BB09-2DCF969F1C6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Unlinked Passenger Trips (UPT)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393595"/>
            <a:ext cx="4040188" cy="639762"/>
          </a:xfrm>
        </p:spPr>
        <p:txBody>
          <a:bodyPr/>
          <a:lstStyle/>
          <a:p>
            <a:r>
              <a:rPr lang="en-US" sz="3000" dirty="0" smtClean="0"/>
              <a:t>Column d –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33357"/>
            <a:ext cx="4040188" cy="3951288"/>
          </a:xfrm>
        </p:spPr>
        <p:txBody>
          <a:bodyPr/>
          <a:lstStyle/>
          <a:p>
            <a:r>
              <a:rPr lang="en-US" sz="2000" dirty="0" smtClean="0"/>
              <a:t>Normal public transit service</a:t>
            </a:r>
          </a:p>
          <a:p>
            <a:r>
              <a:rPr lang="en-US" sz="2000" dirty="0" smtClean="0"/>
              <a:t>Open to general public </a:t>
            </a:r>
          </a:p>
          <a:p>
            <a:pPr lvl="1"/>
            <a:r>
              <a:rPr lang="en-US" dirty="0" smtClean="0"/>
              <a:t>Example: bus trip</a:t>
            </a:r>
          </a:p>
          <a:p>
            <a:r>
              <a:rPr lang="en-US" sz="2000" dirty="0" smtClean="0"/>
              <a:t>For demand response</a:t>
            </a:r>
          </a:p>
          <a:p>
            <a:pPr lvl="1"/>
            <a:r>
              <a:rPr lang="en-US" dirty="0" smtClean="0"/>
              <a:t>Eligible ADA transit trips are public by law</a:t>
            </a:r>
          </a:p>
          <a:p>
            <a:r>
              <a:rPr lang="en-US" sz="2000" dirty="0" smtClean="0"/>
              <a:t>Unlinked means – transfers (If any) create a new trip</a:t>
            </a:r>
          </a:p>
          <a:p>
            <a:r>
              <a:rPr lang="en-US" sz="2000" dirty="0" smtClean="0"/>
              <a:t>Unlinked = Boardings</a:t>
            </a:r>
          </a:p>
          <a:p>
            <a:r>
              <a:rPr lang="en-US" sz="2000" dirty="0" smtClean="0"/>
              <a:t>Excludes sponsored trips</a:t>
            </a:r>
            <a:endParaRPr lang="en-US" sz="2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546705" y="1393595"/>
            <a:ext cx="4270375" cy="639762"/>
          </a:xfrm>
        </p:spPr>
        <p:txBody>
          <a:bodyPr/>
          <a:lstStyle/>
          <a:p>
            <a:r>
              <a:rPr lang="en-US" sz="3000" dirty="0" smtClean="0"/>
              <a:t>Column e – Sponsored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46705" y="2033357"/>
            <a:ext cx="4041775" cy="3951288"/>
          </a:xfrm>
        </p:spPr>
        <p:txBody>
          <a:bodyPr/>
          <a:lstStyle/>
          <a:p>
            <a:r>
              <a:rPr lang="en-US" sz="2000" dirty="0" smtClean="0"/>
              <a:t>Public transportation paid in whole or part directly to the transit provider by a third party</a:t>
            </a:r>
          </a:p>
          <a:p>
            <a:r>
              <a:rPr lang="en-US" sz="2000" dirty="0" smtClean="0"/>
              <a:t>Sponsored by an outside organization like: </a:t>
            </a:r>
          </a:p>
          <a:p>
            <a:pPr lvl="1"/>
            <a:r>
              <a:rPr lang="en-US" dirty="0" smtClean="0"/>
              <a:t>Veteran Administration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Assisted Living Centers</a:t>
            </a:r>
          </a:p>
          <a:p>
            <a:pPr lvl="1"/>
            <a:r>
              <a:rPr lang="en-US" dirty="0" smtClean="0"/>
              <a:t>Head Start Programs</a:t>
            </a:r>
          </a:p>
          <a:p>
            <a:pPr lvl="1"/>
            <a:r>
              <a:rPr lang="en-US" dirty="0" smtClean="0"/>
              <a:t>Sheltered workshops</a:t>
            </a:r>
          </a:p>
          <a:p>
            <a:r>
              <a:rPr lang="en-US" sz="2000" dirty="0" smtClean="0"/>
              <a:t>Only relevant to demand responses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3360765-080C-41EF-8F95-FE47DEDE351C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6" name="Picture 9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0512" y="3826965"/>
            <a:ext cx="992700" cy="7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healthcare.zdnet.com/images/v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512" y="3043194"/>
            <a:ext cx="1113670" cy="7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512" y="5699314"/>
            <a:ext cx="1028700" cy="7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0512" y="4610738"/>
            <a:ext cx="815762" cy="10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Data: Lines 20-22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49" cy="4525963"/>
          </a:xfrm>
        </p:spPr>
        <p:txBody>
          <a:bodyPr/>
          <a:lstStyle/>
          <a:p>
            <a:r>
              <a:rPr lang="en-US" sz="2400" dirty="0" smtClean="0"/>
              <a:t>Line 21: Fatalities</a:t>
            </a:r>
          </a:p>
          <a:p>
            <a:pPr lvl="1"/>
            <a:r>
              <a:rPr lang="en-US" sz="2000" dirty="0" smtClean="0"/>
              <a:t>Death associated with transit revenue </a:t>
            </a:r>
            <a:br>
              <a:rPr lang="en-US" sz="2000" dirty="0" smtClean="0"/>
            </a:br>
            <a:r>
              <a:rPr lang="en-US" sz="2000" dirty="0" smtClean="0"/>
              <a:t>operations</a:t>
            </a:r>
          </a:p>
          <a:p>
            <a:r>
              <a:rPr lang="en-US" sz="2400" dirty="0" smtClean="0"/>
              <a:t>Line 22: Injuries</a:t>
            </a:r>
          </a:p>
          <a:p>
            <a:pPr lvl="1"/>
            <a:r>
              <a:rPr lang="en-US" sz="2000" dirty="0" smtClean="0"/>
              <a:t>A reportable injury requires immediate </a:t>
            </a:r>
            <a:br>
              <a:rPr lang="en-US" sz="2000" dirty="0" smtClean="0"/>
            </a:br>
            <a:r>
              <a:rPr lang="en-US" sz="2000" dirty="0" smtClean="0"/>
              <a:t>medical transportation away from the scene</a:t>
            </a:r>
          </a:p>
          <a:p>
            <a:pPr lvl="1"/>
            <a:r>
              <a:rPr lang="en-US" sz="2000" dirty="0" smtClean="0"/>
              <a:t>Only include injuries associated with transit </a:t>
            </a:r>
            <a:br>
              <a:rPr lang="en-US" sz="2000" dirty="0" smtClean="0"/>
            </a:br>
            <a:r>
              <a:rPr lang="en-US" sz="2000" dirty="0" smtClean="0"/>
              <a:t>revenue operations</a:t>
            </a:r>
          </a:p>
          <a:p>
            <a:r>
              <a:rPr lang="en-US" sz="2400" dirty="0" smtClean="0"/>
              <a:t>Line 20: Incidents (at least 1 of the 3)</a:t>
            </a:r>
          </a:p>
          <a:p>
            <a:pPr lvl="1"/>
            <a:r>
              <a:rPr lang="en-US" sz="2000" dirty="0" smtClean="0"/>
              <a:t>Any event resulting in 1 or more fatalities</a:t>
            </a:r>
          </a:p>
          <a:p>
            <a:pPr lvl="1"/>
            <a:r>
              <a:rPr lang="en-US" sz="2000" dirty="0" smtClean="0"/>
              <a:t>Any event resulting in 1 or more injuries</a:t>
            </a:r>
          </a:p>
          <a:p>
            <a:pPr lvl="1"/>
            <a:r>
              <a:rPr lang="en-US" sz="2000" dirty="0" smtClean="0"/>
              <a:t>Any event resulting in total property damage of $25,000 or more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8" name="Picture 4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3364" y="1638829"/>
            <a:ext cx="2588229" cy="38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Intercity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Intercity Bus: RU–21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76" y="1290428"/>
            <a:ext cx="7013448" cy="48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24640" y="1462330"/>
            <a:ext cx="283464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RU-21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39938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220" y="2121196"/>
            <a:ext cx="4641055" cy="3094038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RU-21: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as a subrecipient</a:t>
            </a:r>
          </a:p>
          <a:p>
            <a:r>
              <a:rPr lang="en-US" dirty="0" smtClean="0"/>
              <a:t>Identifies State 5311 funds not captured in your regular rural report</a:t>
            </a:r>
          </a:p>
          <a:p>
            <a:r>
              <a:rPr lang="en-US" dirty="0" smtClean="0"/>
              <a:t>Private for profit providers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6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30" y="4333276"/>
            <a:ext cx="4565650" cy="1491446"/>
          </a:xfrm>
          <a:prstGeom prst="rect">
            <a:avLst/>
          </a:prstGeom>
          <a:noFill/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RU-21: Guidelines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RU-21 form</a:t>
            </a:r>
          </a:p>
          <a:p>
            <a:pPr lvl="1"/>
            <a:r>
              <a:rPr lang="en-US" dirty="0" smtClean="0"/>
              <a:t>Receives 5311(f) funding</a:t>
            </a:r>
          </a:p>
          <a:p>
            <a:pPr lvl="1"/>
            <a:r>
              <a:rPr lang="en-US" dirty="0" smtClean="0"/>
              <a:t>Private for-profit provider</a:t>
            </a:r>
          </a:p>
          <a:p>
            <a:pPr lvl="1"/>
            <a:r>
              <a:rPr lang="en-US" dirty="0" smtClean="0"/>
              <a:t>Examples: Greyhound and Peter Pan</a:t>
            </a:r>
          </a:p>
          <a:p>
            <a:r>
              <a:rPr lang="en-US" dirty="0" smtClean="0"/>
              <a:t>Use the RU-20 form</a:t>
            </a:r>
          </a:p>
          <a:p>
            <a:pPr lvl="1"/>
            <a:r>
              <a:rPr lang="en-US" dirty="0" smtClean="0"/>
              <a:t>Receives 5311 and 5311(f) funding</a:t>
            </a:r>
          </a:p>
          <a:p>
            <a:pPr lvl="1"/>
            <a:r>
              <a:rPr lang="en-US" dirty="0" smtClean="0"/>
              <a:t>Not a private for-profit provider</a:t>
            </a:r>
          </a:p>
          <a:p>
            <a:pPr lvl="1"/>
            <a:r>
              <a:rPr lang="en-US" dirty="0" smtClean="0"/>
              <a:t>Possible Mode: commuter bus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RU-21: Form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subrecipient for the Report Year (RY)</a:t>
            </a:r>
          </a:p>
          <a:p>
            <a:pPr lvl="1"/>
            <a:r>
              <a:rPr lang="en-US" sz="2400" dirty="0" smtClean="0"/>
              <a:t>System admin tab – add subrecipient</a:t>
            </a:r>
          </a:p>
          <a:p>
            <a:pPr lvl="1"/>
            <a:r>
              <a:rPr lang="en-US" sz="2400" dirty="0" smtClean="0"/>
              <a:t>Annual tab – add form</a:t>
            </a:r>
          </a:p>
          <a:p>
            <a:pPr lvl="2"/>
            <a:r>
              <a:rPr lang="en-US" sz="2000" dirty="0" smtClean="0"/>
              <a:t>Select RU-21</a:t>
            </a:r>
          </a:p>
          <a:p>
            <a:pPr lvl="2"/>
            <a:r>
              <a:rPr lang="en-US" sz="2000" dirty="0" smtClean="0"/>
              <a:t>Select subrecipient</a:t>
            </a:r>
          </a:p>
          <a:p>
            <a:r>
              <a:rPr lang="en-US" sz="2800" dirty="0" smtClean="0"/>
              <a:t>Subrecipient with an RU-20 in prior RY</a:t>
            </a:r>
          </a:p>
          <a:p>
            <a:pPr lvl="1"/>
            <a:r>
              <a:rPr lang="en-US" sz="2400" dirty="0" smtClean="0"/>
              <a:t>System admin tab – deactivate subrecipient</a:t>
            </a:r>
          </a:p>
          <a:p>
            <a:pPr lvl="1"/>
            <a:r>
              <a:rPr lang="en-US" sz="2400" dirty="0" smtClean="0"/>
              <a:t>System admin tab – activate subrecipient</a:t>
            </a:r>
          </a:p>
          <a:p>
            <a:pPr lvl="1"/>
            <a:r>
              <a:rPr lang="en-US" sz="2400" dirty="0" smtClean="0"/>
              <a:t>Annual tab – “add form” button</a:t>
            </a:r>
          </a:p>
          <a:p>
            <a:pPr lvl="2"/>
            <a:r>
              <a:rPr lang="en-US" sz="2000" dirty="0" smtClean="0"/>
              <a:t>Select RU-21</a:t>
            </a:r>
          </a:p>
          <a:p>
            <a:pPr lvl="2"/>
            <a:r>
              <a:rPr lang="en-US" sz="2000" dirty="0" smtClean="0"/>
              <a:t>Select subrecipient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Report: Full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subrecipient not reporting directly to the NTD</a:t>
            </a:r>
          </a:p>
          <a:p>
            <a:pPr lvl="1"/>
            <a:r>
              <a:rPr lang="en-US" dirty="0" smtClean="0"/>
              <a:t>A complete report of all transit operations </a:t>
            </a:r>
          </a:p>
          <a:p>
            <a:pPr lvl="1"/>
            <a:r>
              <a:rPr lang="en-US" dirty="0" smtClean="0"/>
              <a:t>Data including</a:t>
            </a:r>
          </a:p>
          <a:p>
            <a:pPr lvl="2"/>
            <a:r>
              <a:rPr lang="en-US" dirty="0" smtClean="0"/>
              <a:t>Basic identification information</a:t>
            </a:r>
          </a:p>
          <a:p>
            <a:pPr lvl="2"/>
            <a:r>
              <a:rPr lang="en-US" dirty="0" smtClean="0"/>
              <a:t>Financial information</a:t>
            </a:r>
          </a:p>
          <a:p>
            <a:pPr lvl="2"/>
            <a:r>
              <a:rPr lang="en-US" dirty="0" smtClean="0"/>
              <a:t>Non-financial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Name and mailing address</a:t>
            </a:r>
          </a:p>
          <a:p>
            <a:r>
              <a:rPr lang="en-US" sz="3000" dirty="0" smtClean="0"/>
              <a:t>Report Year End Date</a:t>
            </a:r>
          </a:p>
          <a:p>
            <a:r>
              <a:rPr lang="en-US" sz="3000" dirty="0" smtClean="0"/>
              <a:t>Agency Type</a:t>
            </a:r>
          </a:p>
          <a:p>
            <a:pPr lvl="1"/>
            <a:r>
              <a:rPr lang="en-US" sz="2400" dirty="0" smtClean="0"/>
              <a:t>Drop down </a:t>
            </a:r>
            <a:br>
              <a:rPr lang="en-US" sz="2400" dirty="0" smtClean="0"/>
            </a:br>
            <a:r>
              <a:rPr lang="en-US" sz="2400" dirty="0" smtClean="0"/>
              <a:t>(Private for Profit)</a:t>
            </a:r>
          </a:p>
          <a:p>
            <a:r>
              <a:rPr lang="en-US" sz="3000" dirty="0" smtClean="0"/>
              <a:t>Counties (include up to 5)</a:t>
            </a:r>
          </a:p>
          <a:p>
            <a:r>
              <a:rPr lang="en-US" sz="3000" dirty="0" smtClean="0"/>
              <a:t>Acronym and URL</a:t>
            </a:r>
          </a:p>
          <a:p>
            <a:pPr lvl="1"/>
            <a:r>
              <a:rPr lang="en-US" sz="2400" dirty="0" smtClean="0"/>
              <a:t>N/A</a:t>
            </a:r>
          </a:p>
          <a:p>
            <a:r>
              <a:rPr lang="en-US" sz="3000" dirty="0" smtClean="0"/>
              <a:t>Indian Tribe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38914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725" y="1795503"/>
            <a:ext cx="3391612" cy="2419350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4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Subrecipient Description: Lines 2-4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2: Subrecipient Contact Information</a:t>
            </a:r>
          </a:p>
          <a:p>
            <a:pPr lvl="1"/>
            <a:r>
              <a:rPr lang="en-US" dirty="0" smtClean="0"/>
              <a:t>Name </a:t>
            </a:r>
          </a:p>
          <a:p>
            <a:pPr lvl="1"/>
            <a:r>
              <a:rPr lang="en-US" dirty="0" smtClean="0"/>
              <a:t>Phone number</a:t>
            </a:r>
          </a:p>
          <a:p>
            <a:r>
              <a:rPr lang="en-US" dirty="0" smtClean="0"/>
              <a:t>Line 3: Service Area</a:t>
            </a:r>
          </a:p>
          <a:p>
            <a:pPr lvl="1"/>
            <a:r>
              <a:rPr lang="en-US" dirty="0" smtClean="0"/>
              <a:t>Multi-county/Independent city</a:t>
            </a:r>
          </a:p>
          <a:p>
            <a:pPr lvl="1"/>
            <a:r>
              <a:rPr lang="en-US" dirty="0" smtClean="0"/>
              <a:t>Multi-State</a:t>
            </a:r>
          </a:p>
          <a:p>
            <a:r>
              <a:rPr lang="en-US" dirty="0" smtClean="0"/>
              <a:t>Line 4: Mode</a:t>
            </a:r>
          </a:p>
          <a:p>
            <a:pPr lvl="1"/>
            <a:r>
              <a:rPr lang="en-US" dirty="0" smtClean="0"/>
              <a:t>Intercity Bus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7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9" y="4412510"/>
            <a:ext cx="4197719" cy="1848996"/>
          </a:xfrm>
          <a:prstGeom prst="rect">
            <a:avLst/>
          </a:prstGeom>
          <a:noFill/>
          <a:ln w="130175" cmpd="tri">
            <a:noFill/>
          </a:ln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6562"/>
            <a:ext cx="8610600" cy="981075"/>
          </a:xfrm>
        </p:spPr>
        <p:txBody>
          <a:bodyPr/>
          <a:lstStyle/>
          <a:p>
            <a:r>
              <a:rPr lang="en-US" dirty="0" smtClean="0"/>
              <a:t>Financial Section: Lines 10.c.1-10.c.4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0" y="1600200"/>
            <a:ext cx="7728859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5311 funding including ARRA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58343"/>
              </p:ext>
            </p:extLst>
          </p:nvPr>
        </p:nvGraphicFramePr>
        <p:xfrm>
          <a:off x="704851" y="2391184"/>
          <a:ext cx="7734299" cy="271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151"/>
                <a:gridCol w="1969822"/>
                <a:gridCol w="4673326"/>
              </a:tblGrid>
              <a:tr h="10582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r>
                        <a:rPr lang="en-US" sz="2000" baseline="0" dirty="0" smtClean="0"/>
                        <a:t> Number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 Name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10.c.1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</a:t>
                      </a:r>
                      <a:r>
                        <a:rPr lang="en-US" sz="1400" baseline="0" dirty="0" smtClean="0"/>
                        <a:t> for planning and capital expenses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10.c.2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</a:t>
                      </a:r>
                      <a:r>
                        <a:rPr lang="en-US" sz="1400" baseline="0" dirty="0" smtClean="0"/>
                        <a:t> for operating expenses and provision of trips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10.c.3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</a:t>
                      </a:r>
                      <a:r>
                        <a:rPr lang="en-US" sz="1400" baseline="0" dirty="0" smtClean="0"/>
                        <a:t> for planning and capital expenses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10.c.4</a:t>
                      </a:r>
                      <a:endParaRPr lang="en-US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ARRA 5311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</a:t>
                      </a:r>
                      <a:r>
                        <a:rPr lang="en-US" sz="1400" baseline="0" dirty="0" smtClean="0"/>
                        <a:t> for operating expenses and provision of trips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Data: Line 18h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Placed in ( ) on validation attachments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3853A79A-AC3D-46AF-92A0-59B81B8B6454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04983"/>
              </p:ext>
            </p:extLst>
          </p:nvPr>
        </p:nvGraphicFramePr>
        <p:xfrm>
          <a:off x="478018" y="2493300"/>
          <a:ext cx="30721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58"/>
                <a:gridCol w="23374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Mode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Intercity</a:t>
                      </a:r>
                      <a:r>
                        <a:rPr lang="en-US" baseline="0" dirty="0" smtClean="0"/>
                        <a:t> Bus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876432"/>
              </p:ext>
            </p:extLst>
          </p:nvPr>
        </p:nvGraphicFramePr>
        <p:xfrm>
          <a:off x="4099277" y="3202740"/>
          <a:ext cx="48852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83"/>
                <a:gridCol w="38702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Service Data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Intercity</a:t>
                      </a:r>
                      <a:r>
                        <a:rPr lang="en-US" baseline="0" dirty="0" smtClean="0"/>
                        <a:t> Bus </a:t>
                      </a:r>
                      <a:r>
                        <a:rPr lang="en-US" dirty="0" smtClean="0"/>
                        <a:t>Vehicle Revenue Miles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Intercity</a:t>
                      </a:r>
                      <a:r>
                        <a:rPr lang="en-US" sz="1800" baseline="0" dirty="0" smtClean="0"/>
                        <a:t> Bus </a:t>
                      </a:r>
                      <a:r>
                        <a:rPr lang="en-US" sz="1800" dirty="0" smtClean="0"/>
                        <a:t>Unlinked Passenger Trips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Recipient Reporting Separately</a:t>
            </a:r>
          </a:p>
        </p:txBody>
      </p:sp>
    </p:spTree>
    <p:extLst>
      <p:ext uri="{BB962C8B-B14F-4D97-AF65-F5344CB8AC3E}">
        <p14:creationId xmlns:p14="http://schemas.microsoft.com/office/powerpoint/2010/main" val="1180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436562"/>
            <a:ext cx="8850086" cy="981075"/>
          </a:xfrm>
        </p:spPr>
        <p:txBody>
          <a:bodyPr/>
          <a:lstStyle/>
          <a:p>
            <a:r>
              <a:rPr lang="en-US" sz="3800" dirty="0" smtClean="0"/>
              <a:t>Rural Recipient Reporting Separately: RU-22</a:t>
            </a:r>
            <a:endParaRPr lang="en-US" sz="3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702936" y="6173787"/>
            <a:ext cx="390246" cy="365125"/>
          </a:xfrm>
          <a:prstGeom prst="rect">
            <a:avLst/>
          </a:prstGeom>
        </p:spPr>
        <p:txBody>
          <a:bodyPr/>
          <a:lstStyle/>
          <a:p>
            <a:fld id="{C319B60E-C931-4EDD-B59B-220CCFCD2D35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02" y="1644696"/>
            <a:ext cx="8918597" cy="43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17661" y="1848820"/>
            <a:ext cx="283464" cy="6400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8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Changes: RU-22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None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Clarifications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RU-22: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Pre-load from the previous </a:t>
            </a:r>
            <a:br>
              <a:rPr lang="en-US" dirty="0" smtClean="0"/>
            </a:br>
            <a:r>
              <a:rPr lang="en-US" dirty="0" smtClean="0"/>
              <a:t>year</a:t>
            </a:r>
          </a:p>
          <a:p>
            <a:r>
              <a:rPr lang="en-US" dirty="0" smtClean="0"/>
              <a:t>Treat as a subrecipient</a:t>
            </a:r>
          </a:p>
          <a:p>
            <a:r>
              <a:rPr lang="en-US" dirty="0" smtClean="0"/>
              <a:t>Activate and deactivate </a:t>
            </a:r>
            <a:br>
              <a:rPr lang="en-US" dirty="0" smtClean="0"/>
            </a:br>
            <a:r>
              <a:rPr lang="en-US" dirty="0" smtClean="0"/>
              <a:t>yearly </a:t>
            </a:r>
          </a:p>
          <a:p>
            <a:r>
              <a:rPr lang="en-US" dirty="0" smtClean="0"/>
              <a:t>Identifies State 5311 funds not captured in your regular rural report</a:t>
            </a:r>
          </a:p>
          <a:p>
            <a:r>
              <a:rPr lang="en-US" dirty="0" smtClean="0"/>
              <a:t>Essentially only use as needed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32770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86" y="1822134"/>
            <a:ext cx="2857500" cy="2038350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RU-22: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When to use</a:t>
            </a:r>
          </a:p>
          <a:p>
            <a:r>
              <a:rPr lang="en-US" sz="2600" dirty="0" smtClean="0"/>
              <a:t>States use for Tribes who are subrecipients of State 5311 funds, but report directly to the NTD</a:t>
            </a:r>
          </a:p>
          <a:p>
            <a:r>
              <a:rPr lang="en-US" sz="2600" dirty="0" smtClean="0"/>
              <a:t>For Tribes who contract their service out with a service provider who completes a full RU-20 under a different direct report in the rural NTD</a:t>
            </a:r>
          </a:p>
          <a:p>
            <a:r>
              <a:rPr lang="en-US" sz="2600" dirty="0" smtClean="0"/>
              <a:t>Subrecipients who receive 5311 funds from more than one State</a:t>
            </a:r>
          </a:p>
          <a:p>
            <a:pPr lvl="1"/>
            <a:r>
              <a:rPr lang="en-US" sz="2400" dirty="0" smtClean="0"/>
              <a:t>One State has an RU-20 and the other(s) an RU-22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6CC8-C1A0-4078-AD0D-C2461C5F1CDD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RU-22: Form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one form per rural recipient</a:t>
            </a:r>
          </a:p>
          <a:p>
            <a:r>
              <a:rPr lang="en-US" dirty="0" smtClean="0"/>
              <a:t>Preloaded from prior year</a:t>
            </a:r>
          </a:p>
          <a:p>
            <a:r>
              <a:rPr lang="en-US" dirty="0" smtClean="0"/>
              <a:t>Creating the form for new subrecipients</a:t>
            </a:r>
          </a:p>
          <a:p>
            <a:pPr lvl="1"/>
            <a:r>
              <a:rPr lang="en-US" dirty="0" smtClean="0"/>
              <a:t>System admin tab – add subrecipient </a:t>
            </a:r>
          </a:p>
          <a:p>
            <a:pPr lvl="1"/>
            <a:r>
              <a:rPr lang="en-US" dirty="0" smtClean="0"/>
              <a:t>Annual tab – “add form</a:t>
            </a:r>
            <a:r>
              <a:rPr lang="en-US" dirty="0"/>
              <a:t>” </a:t>
            </a:r>
            <a:r>
              <a:rPr lang="en-US" dirty="0" smtClean="0"/>
              <a:t>button</a:t>
            </a:r>
          </a:p>
          <a:p>
            <a:pPr lvl="2"/>
            <a:r>
              <a:rPr lang="en-US" dirty="0" smtClean="0"/>
              <a:t>Select RU-22</a:t>
            </a:r>
          </a:p>
          <a:p>
            <a:pPr lvl="2"/>
            <a:r>
              <a:rPr lang="en-US" dirty="0" smtClean="0"/>
              <a:t>Select subrecipient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5" name="Picture 2" descr="This image is described in the title.  If more information is available it appears as a text caption and is followed by the FTA image use policy, navigation to other regions, and a request to provide transit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085" y="4456999"/>
            <a:ext cx="2857500" cy="1819276"/>
          </a:xfrm>
          <a:prstGeom prst="rect">
            <a:avLst/>
          </a:prstGeom>
          <a:noFill/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6682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RU-22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 Theme_3_2_12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RU_Template_Arial_B</Template>
  <TotalTime>9844</TotalTime>
  <Words>3164</Words>
  <Application>Microsoft Office PowerPoint</Application>
  <PresentationFormat>On-screen Show (4:3)</PresentationFormat>
  <Paragraphs>1007</Paragraphs>
  <Slides>111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FTA Theme_3_2_12</vt:lpstr>
      <vt:lpstr>PowerPoint Presentation</vt:lpstr>
      <vt:lpstr>Agenda</vt:lpstr>
      <vt:lpstr>Introduction</vt:lpstr>
      <vt:lpstr>2012 Changes: Introduction</vt:lpstr>
      <vt:lpstr>SAFETEA-LU Law</vt:lpstr>
      <vt:lpstr>Requirements</vt:lpstr>
      <vt:lpstr>Who Reports: Full Report</vt:lpstr>
      <vt:lpstr>Who Reports: Limited Report</vt:lpstr>
      <vt:lpstr>What to Report: Full Report</vt:lpstr>
      <vt:lpstr>What to Report: Limited Report</vt:lpstr>
      <vt:lpstr>State/Tribal Forms</vt:lpstr>
      <vt:lpstr>Subrecipient Forms</vt:lpstr>
      <vt:lpstr>Modes</vt:lpstr>
      <vt:lpstr>Bus</vt:lpstr>
      <vt:lpstr>Commuter Bus</vt:lpstr>
      <vt:lpstr>Intercity Bus</vt:lpstr>
      <vt:lpstr>Demand Response</vt:lpstr>
      <vt:lpstr>Demand Response Taxi</vt:lpstr>
      <vt:lpstr>Ferryboat</vt:lpstr>
      <vt:lpstr>Vanpool</vt:lpstr>
      <vt:lpstr>State/Tribe Reporting Deadlines</vt:lpstr>
      <vt:lpstr>Fiscal Years</vt:lpstr>
      <vt:lpstr>Recipient NTD ID</vt:lpstr>
      <vt:lpstr>Subrecipient NTD ID</vt:lpstr>
      <vt:lpstr>NTD System Overview</vt:lpstr>
      <vt:lpstr>2012 Changes: Internet Reporting</vt:lpstr>
      <vt:lpstr>www.NTDprogram.gov</vt:lpstr>
      <vt:lpstr>Rural Reporting</vt:lpstr>
      <vt:lpstr>Internet Reporting Login</vt:lpstr>
      <vt:lpstr>Internet Reporting Tips</vt:lpstr>
      <vt:lpstr>Internet Reporting Tips: Continued</vt:lpstr>
      <vt:lpstr>Username and Password</vt:lpstr>
      <vt:lpstr>Home Tab: Overview</vt:lpstr>
      <vt:lpstr>e-File Tab: Overview</vt:lpstr>
      <vt:lpstr>e-File: Attaching</vt:lpstr>
      <vt:lpstr>e-File: Submitting</vt:lpstr>
      <vt:lpstr>Annual Tab: Overview</vt:lpstr>
      <vt:lpstr>Annual Tab: Your Report</vt:lpstr>
      <vt:lpstr>Notes Tab: Overview</vt:lpstr>
      <vt:lpstr>Issues Tab: Overview</vt:lpstr>
      <vt:lpstr>Reports Tab: Overview</vt:lpstr>
      <vt:lpstr>Communications Tab: Overview </vt:lpstr>
      <vt:lpstr>Sys Admin Tab: Overview</vt:lpstr>
      <vt:lpstr>Help Tab: Overview</vt:lpstr>
      <vt:lpstr>Recipient (state / Tribe)</vt:lpstr>
      <vt:lpstr>RU-10</vt:lpstr>
      <vt:lpstr>Agency Identification Form: RU-10</vt:lpstr>
      <vt:lpstr>2012 Changes: RU-10</vt:lpstr>
      <vt:lpstr>RU-10: Data Fields</vt:lpstr>
      <vt:lpstr>RU-30</vt:lpstr>
      <vt:lpstr>Rural Public Transit Service Summary: RU-30</vt:lpstr>
      <vt:lpstr>2012 Changes: RU-30</vt:lpstr>
      <vt:lpstr>Service Summary: Lines a-c </vt:lpstr>
      <vt:lpstr>Counties: Guidelines</vt:lpstr>
      <vt:lpstr>Counties and Admin Costs: Lines a-c </vt:lpstr>
      <vt:lpstr>Summary: RU-20</vt:lpstr>
      <vt:lpstr>Summary: RU-21, RU-22, &amp; RU-23</vt:lpstr>
      <vt:lpstr>Subrecipient</vt:lpstr>
      <vt:lpstr>RU-20</vt:lpstr>
      <vt:lpstr>General Public Transit Service: RU-20</vt:lpstr>
      <vt:lpstr>2012 Changes: RU-20 </vt:lpstr>
      <vt:lpstr>Subrecipient Description: Lines 1-4</vt:lpstr>
      <vt:lpstr>Subrecipient Description: Line 1</vt:lpstr>
      <vt:lpstr>Counties</vt:lpstr>
      <vt:lpstr>Subrecipient Description: Lines 2-3</vt:lpstr>
      <vt:lpstr>Subrecipient Description: Line 4</vt:lpstr>
      <vt:lpstr>Financial Section: Lines 5-12</vt:lpstr>
      <vt:lpstr>Funds Expended: Financial Tips</vt:lpstr>
      <vt:lpstr>Financial Section: Reporting Tips</vt:lpstr>
      <vt:lpstr>Expenses: Lines 5-9 </vt:lpstr>
      <vt:lpstr>Federal Assistance: Lines 10-11</vt:lpstr>
      <vt:lpstr>Other Funds and Total Expended: Lines 11a-12</vt:lpstr>
      <vt:lpstr>Asset and Resource Section: Lines 13-17</vt:lpstr>
      <vt:lpstr>Vehicles: Lines 13-14</vt:lpstr>
      <vt:lpstr>Vehicles: Columns</vt:lpstr>
      <vt:lpstr>Vehicles: Drop Down</vt:lpstr>
      <vt:lpstr>Facilities: Line 15</vt:lpstr>
      <vt:lpstr>Other Resources: Lines 16-17 </vt:lpstr>
      <vt:lpstr>Service Data: Lines 18-19 </vt:lpstr>
      <vt:lpstr>Service Data: Rows vs. Columns</vt:lpstr>
      <vt:lpstr>Annual Vehicle Revenue: Miles/Hours</vt:lpstr>
      <vt:lpstr>Unlinked Passenger Trips (UPT)</vt:lpstr>
      <vt:lpstr>Safety Data: Lines 20-22 </vt:lpstr>
      <vt:lpstr>RU-21</vt:lpstr>
      <vt:lpstr>Intercity Bus: RU–21 </vt:lpstr>
      <vt:lpstr>2012 Changes: RU-21</vt:lpstr>
      <vt:lpstr>RU-21: Basics</vt:lpstr>
      <vt:lpstr>RU-21: Guidelines </vt:lpstr>
      <vt:lpstr>RU-21: Form Creation</vt:lpstr>
      <vt:lpstr>Subrecipient Description: Line 1</vt:lpstr>
      <vt:lpstr>Subrecipient Description: Lines 2-4</vt:lpstr>
      <vt:lpstr>Financial Section: Lines 10.c.1-10.c.4</vt:lpstr>
      <vt:lpstr>Service Data: Line 18h</vt:lpstr>
      <vt:lpstr>RU-22</vt:lpstr>
      <vt:lpstr>Rural Recipient Reporting Separately: RU-22</vt:lpstr>
      <vt:lpstr>2012 Changes: RU-22</vt:lpstr>
      <vt:lpstr>RU-22: Basics</vt:lpstr>
      <vt:lpstr>RU-22: Guidelines</vt:lpstr>
      <vt:lpstr>RU-22: Form Creation</vt:lpstr>
      <vt:lpstr>Subrecipient Description: Line 1</vt:lpstr>
      <vt:lpstr>Subrecipient Description: Line 2  </vt:lpstr>
      <vt:lpstr>Financial Section: Lines 10c-10f</vt:lpstr>
      <vt:lpstr>RU-23</vt:lpstr>
      <vt:lpstr>Urban Recipient: RU-23</vt:lpstr>
      <vt:lpstr>2012 Changes: RU-23</vt:lpstr>
      <vt:lpstr>RU-23: Basics</vt:lpstr>
      <vt:lpstr>RU-23: Guidelines</vt:lpstr>
      <vt:lpstr>Subrecipient Description: Line 1</vt:lpstr>
      <vt:lpstr>Subrecipient Description: Line 2  </vt:lpstr>
      <vt:lpstr>Financial Section: Lines 10c-10f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Rural NTD</dc:title>
  <dc:creator>Lauren Tuzikow</dc:creator>
  <cp:lastModifiedBy>USDOT_User</cp:lastModifiedBy>
  <cp:revision>311</cp:revision>
  <cp:lastPrinted>2012-10-17T12:14:46Z</cp:lastPrinted>
  <dcterms:created xsi:type="dcterms:W3CDTF">2008-10-21T14:27:26Z</dcterms:created>
  <dcterms:modified xsi:type="dcterms:W3CDTF">2012-10-24T13:19:25Z</dcterms:modified>
</cp:coreProperties>
</file>