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6" r:id="rId3"/>
    <p:sldId id="279" r:id="rId4"/>
    <p:sldId id="268" r:id="rId5"/>
    <p:sldId id="261" r:id="rId6"/>
    <p:sldId id="285" r:id="rId7"/>
    <p:sldId id="281" r:id="rId8"/>
    <p:sldId id="277" r:id="rId9"/>
    <p:sldId id="278" r:id="rId10"/>
    <p:sldId id="258" r:id="rId11"/>
    <p:sldId id="259" r:id="rId12"/>
    <p:sldId id="270" r:id="rId13"/>
    <p:sldId id="283" r:id="rId14"/>
    <p:sldId id="263" r:id="rId15"/>
    <p:sldId id="273" r:id="rId16"/>
    <p:sldId id="271" r:id="rId17"/>
    <p:sldId id="27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que Paukowits" initials="D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66F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752" autoAdjust="0"/>
  </p:normalViewPr>
  <p:slideViewPr>
    <p:cSldViewPr snapToGrid="0">
      <p:cViewPr varScale="1">
        <p:scale>
          <a:sx n="97" d="100"/>
          <a:sy n="97" d="100"/>
        </p:scale>
        <p:origin x="-1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tanas\share\User\Dominique.Paukowits\Transit%20Trends\Special%20Analysis%20Q4%20201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minique.paukowits\AppData\Local\Microsoft\Windows\Temporary%20Internet%20Files\Content.Outlook\A9U1GCJQ\Under%20200k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anas.ad.dot.gov\share\Openarea\TBP\D%20Paukowits\NTD%202010%20Data%20Highlights\Graphs%20for%20Presentation\Slide%209%20-%20Transit%20Active%20Fleet%20by%20Vehicle%20Typ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ftanas.ad.dot.gov\share\Openarea\TBP\D%20Paukowits\NTD%202010%20Data%20Highlights\Transit%20Active%20Fleet%20by%20Vehicle%20Type_Without%20Tota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minique.paukowits\Desktop\Revenue%20Vehicles%20by%20Fuel%20Type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anas.ad.dot.gov\share\Openarea\TBP\D%20Paukowits\NTD%202010%20Data%20Highlights\Graphs%20for%20Presentation\Slide%2012%20-%20Operating%20Cost%20by%20Mod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minique.paukowits\AppData\Local\Microsoft\Windows\Temporary%20Internet%20Files\Content.Outlook\A9U1GCJQ\Book3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minique.paukowits\AppData\Local\Microsoft\Windows\Temporary%20Internet%20Files\Content.Outlook\A9U1GCJQ\ScatterPlot%20(2).xls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dominique.paukowits\AppData\Local\Microsoft\Windows\Temporary%20Internet%20Files\Content.Outlook\A9U1GCJQ\Bus%20ScatterPlot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anas\share\User\Dominique.Paukowits\Transit%20Trends\Special%20Analysis%20Q4%20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anas.ad.dot.gov\share\Openarea\TBP\D%20Paukowits\NTD\April%202012%20Ridership%20-%20Gas%20-%20Employment%20Graph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anas.ad.dot.gov\share\Openarea\TBP\D%20Paukowits\NTD\April%202012%20Ridership%20-%20Gas%20-%20Employment%20Graphs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ominique.paukowits\AppData\Local\Microsoft\Windows\Temporary%20Internet%20Files\Content.Outlook\A9U1GCJQ\05XT_A%20(5-14)_Revised_DMP_ETH_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anas.ad.dot.gov\share\Openarea\TBP\D%20Paukowits\NTD%202010%20Data%20Highlights\Graphs%20for%20Presentation\Copy%20of%20Slide%206%20-%20Funding%20for%20Transit%20By%20Funding%20Source%20-%20with%20System%20Generated%20Funds%20(2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tanas.ad.dot.gov\share\Openarea\TBP\D%20Paukowits\NTD%202010%20Data%20Highlights\Tax_Fund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minique.paukowits\AppData\Local\Microsoft\Windows\Temporary%20Internet%20Files\Content.Outlook\A9U1GCJQ\Over%20200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anas.ad.dot.gov\share\Openarea\TBP\D%20Paukowits\NTD%202010%20Data%20Highlights\Graphs%20for%20Presentation\Slide%208%20-%20Under%20200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2265293761357"/>
          <c:y val="0.19770766330265049"/>
          <c:w val="0.58859253453046867"/>
          <c:h val="0.69809812235009749"/>
        </c:manualLayout>
      </c:layout>
      <c:pieChart>
        <c:varyColors val="1"/>
        <c:ser>
          <c:idx val="0"/>
          <c:order val="0"/>
          <c:tx>
            <c:strRef>
              <c:f>Sheet3!$B$1</c:f>
              <c:strCache>
                <c:ptCount val="1"/>
                <c:pt idx="0">
                  <c:v>Number of NTD Reports
(729 Total)</c:v>
                </c:pt>
              </c:strCache>
            </c:strRef>
          </c:tx>
          <c:dLbls>
            <c:dLbl>
              <c:idx val="0"/>
              <c:layout>
                <c:manualLayout>
                  <c:x val="0.11092125984252017"/>
                  <c:y val="0.1759413230125899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Transit Agency, </a:t>
                    </a:r>
                    <a:r>
                      <a:rPr lang="en-US" dirty="0" smtClean="0"/>
                      <a:t>248, 34%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0484352917424257E-2"/>
                  <c:y val="-1.63319285793501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Subsidiaries Reporting </a:t>
                    </a:r>
                    <a:r>
                      <a:rPr lang="en-US" dirty="0" smtClean="0"/>
                      <a:t>Separately, 14 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1761720169594204"/>
                  <c:y val="-0.133882666075191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City or County, </a:t>
                    </a:r>
                    <a:r>
                      <a:rPr lang="en-US" dirty="0" smtClean="0"/>
                      <a:t>351, 48%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4958610942865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C</a:t>
                    </a:r>
                    <a:r>
                      <a:rPr lang="en-US" dirty="0"/>
                      <a:t>onsolidated </a:t>
                    </a:r>
                    <a:endParaRPr lang="en-US" dirty="0" smtClean="0"/>
                  </a:p>
                  <a:p>
                    <a:r>
                      <a:rPr lang="en-US" dirty="0" smtClean="0"/>
                      <a:t>Reports </a:t>
                    </a:r>
                  </a:p>
                  <a:p>
                    <a:r>
                      <a:rPr lang="en-US" dirty="0" smtClean="0"/>
                      <a:t>(</a:t>
                    </a:r>
                    <a:r>
                      <a:rPr lang="en-US" dirty="0"/>
                      <a:t>81 Total), </a:t>
                    </a:r>
                    <a:r>
                      <a:rPr lang="en-US" dirty="0" smtClean="0"/>
                      <a:t>5</a:t>
                    </a:r>
                  </a:p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504138905713796E-2"/>
                  <c:y val="3.4529222579571979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S</a:t>
                    </a:r>
                    <a:r>
                      <a:rPr lang="en-US" dirty="0"/>
                      <a:t>tate DOT </a:t>
                    </a:r>
                    <a:r>
                      <a:rPr lang="en-US" dirty="0" smtClean="0"/>
                      <a:t>or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MPO, </a:t>
                    </a:r>
                    <a:r>
                      <a:rPr lang="en-US" dirty="0" smtClean="0"/>
                      <a:t>39,</a:t>
                    </a:r>
                    <a:r>
                      <a:rPr lang="en-US" baseline="0" dirty="0" smtClean="0"/>
                      <a:t> 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222895215021246E-2"/>
                  <c:y val="6.362056855569198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University, </a:t>
                    </a:r>
                    <a:r>
                      <a:rPr lang="en-US" dirty="0" smtClean="0"/>
                      <a:t>10 1%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666464768826994E-2"/>
                  <c:y val="-2.28368637018963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Non-Profit, 22</a:t>
                    </a:r>
                    <a:r>
                      <a:rPr lang="en-US" baseline="0" dirty="0" smtClean="0"/>
                      <a:t> 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357157278417194E-4"/>
                  <c:y val="-4.26592362574397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Private For-Profit, </a:t>
                    </a:r>
                    <a:r>
                      <a:rPr lang="en-US" dirty="0" smtClean="0"/>
                      <a:t>28 4%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726630325055542E-2"/>
                  <c:y val="-8.78834423866032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Other, </a:t>
                    </a:r>
                    <a:r>
                      <a:rPr lang="en-US" dirty="0" smtClean="0"/>
                      <a:t>12</a:t>
                    </a:r>
                  </a:p>
                  <a:p>
                    <a:r>
                      <a:rPr lang="en-US" dirty="0" smtClean="0"/>
                      <a:t>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Sheet3!$A$2:$A$10</c:f>
              <c:strCache>
                <c:ptCount val="9"/>
                <c:pt idx="0">
                  <c:v>Transit Agency</c:v>
                </c:pt>
                <c:pt idx="1">
                  <c:v>Subsidiaries Reporting Separately (4 Parent Agencies)</c:v>
                </c:pt>
                <c:pt idx="2">
                  <c:v>City or County</c:v>
                </c:pt>
                <c:pt idx="3">
                  <c:v>Consolidated Reports (81 Total)</c:v>
                </c:pt>
                <c:pt idx="4">
                  <c:v>State DOT or MPO</c:v>
                </c:pt>
                <c:pt idx="5">
                  <c:v>University</c:v>
                </c:pt>
                <c:pt idx="6">
                  <c:v>Non-Profit</c:v>
                </c:pt>
                <c:pt idx="7">
                  <c:v>Private For-Profit</c:v>
                </c:pt>
                <c:pt idx="8">
                  <c:v>Other</c:v>
                </c:pt>
              </c:strCache>
            </c:strRef>
          </c:cat>
          <c:val>
            <c:numRef>
              <c:f>Sheet3!$B$2:$B$10</c:f>
              <c:numCache>
                <c:formatCode>General</c:formatCode>
                <c:ptCount val="9"/>
                <c:pt idx="0">
                  <c:v>248</c:v>
                </c:pt>
                <c:pt idx="1">
                  <c:v>14</c:v>
                </c:pt>
                <c:pt idx="2">
                  <c:v>351</c:v>
                </c:pt>
                <c:pt idx="3">
                  <c:v>5</c:v>
                </c:pt>
                <c:pt idx="4">
                  <c:v>39</c:v>
                </c:pt>
                <c:pt idx="5">
                  <c:v>10</c:v>
                </c:pt>
                <c:pt idx="6">
                  <c:v>22</c:v>
                </c:pt>
                <c:pt idx="7">
                  <c:v>28</c:v>
                </c:pt>
                <c:pt idx="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UAFP</c:v>
                </c:pt>
              </c:strCache>
            </c:strRef>
          </c:tx>
          <c:invertIfNegative val="0"/>
          <c:cat>
            <c:strRef>
              <c:f>Sheet2!$A$2:$A$3</c:f>
              <c:strCache>
                <c:ptCount val="2"/>
                <c:pt idx="0">
                  <c:v>Capital Expenditures</c:v>
                </c:pt>
                <c:pt idx="1">
                  <c:v>Operating Expenditures</c:v>
                </c:pt>
              </c:strCache>
            </c:strRef>
          </c:cat>
          <c:val>
            <c:numRef>
              <c:f>Sheet2!$B$2:$B$3</c:f>
              <c:numCache>
                <c:formatCode>_("$"* #,##0_);_("$"* \(#,##0\);_("$"* "-"??_);_(@_)</c:formatCode>
                <c:ptCount val="2"/>
                <c:pt idx="0">
                  <c:v>80401299</c:v>
                </c:pt>
                <c:pt idx="1">
                  <c:v>240653318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UAFP Preventative Maintenance</c:v>
                </c:pt>
              </c:strCache>
            </c:strRef>
          </c:tx>
          <c:invertIfNegative val="0"/>
          <c:cat>
            <c:strRef>
              <c:f>Sheet2!$A$2:$A$3</c:f>
              <c:strCache>
                <c:ptCount val="2"/>
                <c:pt idx="0">
                  <c:v>Capital Expenditures</c:v>
                </c:pt>
                <c:pt idx="1">
                  <c:v>Operating Expenditures</c:v>
                </c:pt>
              </c:strCache>
            </c:strRef>
          </c:cat>
          <c:val>
            <c:numRef>
              <c:f>Sheet2!$C$2:$C$3</c:f>
              <c:numCache>
                <c:formatCode>_("$"* #,##0_);_("$"* \(#,##0\);_("$"* "-"??_);_(@_)</c:formatCode>
                <c:ptCount val="2"/>
                <c:pt idx="1">
                  <c:v>29175866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5309 Funds</c:v>
                </c:pt>
              </c:strCache>
            </c:strRef>
          </c:tx>
          <c:invertIfNegative val="0"/>
          <c:cat>
            <c:strRef>
              <c:f>Sheet2!$A$2:$A$3</c:f>
              <c:strCache>
                <c:ptCount val="2"/>
                <c:pt idx="0">
                  <c:v>Capital Expenditures</c:v>
                </c:pt>
                <c:pt idx="1">
                  <c:v>Operating Expenditures</c:v>
                </c:pt>
              </c:strCache>
            </c:strRef>
          </c:cat>
          <c:val>
            <c:numRef>
              <c:f>Sheet2!$D$2:$D$3</c:f>
              <c:numCache>
                <c:formatCode>_("$"* #,##0_);_("$"* \(#,##0\);_("$"* "-"??_);_(@_)</c:formatCode>
                <c:ptCount val="2"/>
                <c:pt idx="0">
                  <c:v>67906284</c:v>
                </c:pt>
                <c:pt idx="1">
                  <c:v>1779262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Other Federal</c:v>
                </c:pt>
              </c:strCache>
            </c:strRef>
          </c:tx>
          <c:invertIfNegative val="0"/>
          <c:cat>
            <c:strRef>
              <c:f>Sheet2!$A$2:$A$3</c:f>
              <c:strCache>
                <c:ptCount val="2"/>
                <c:pt idx="0">
                  <c:v>Capital Expenditures</c:v>
                </c:pt>
                <c:pt idx="1">
                  <c:v>Operating Expenditures</c:v>
                </c:pt>
              </c:strCache>
            </c:strRef>
          </c:cat>
          <c:val>
            <c:numRef>
              <c:f>Sheet2!$E$2:$E$3</c:f>
              <c:numCache>
                <c:formatCode>_("$"* #,##0_);_("$"* \(#,##0\);_("$"* "-"??_);_(@_)</c:formatCode>
                <c:ptCount val="2"/>
                <c:pt idx="0">
                  <c:v>20923538</c:v>
                </c:pt>
                <c:pt idx="1">
                  <c:v>50617905</c:v>
                </c:pt>
              </c:numCache>
            </c:numRef>
          </c:val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ARRA 5307 Formula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Sheet2!$A$2:$A$3</c:f>
              <c:strCache>
                <c:ptCount val="2"/>
                <c:pt idx="0">
                  <c:v>Capital Expenditures</c:v>
                </c:pt>
                <c:pt idx="1">
                  <c:v>Operating Expenditures</c:v>
                </c:pt>
              </c:strCache>
            </c:strRef>
          </c:cat>
          <c:val>
            <c:numRef>
              <c:f>Sheet2!$F$2:$F$3</c:f>
              <c:numCache>
                <c:formatCode>_("$"* #,##0_);_("$"* \(#,##0\);_("$"* "-"??_);_(@_)</c:formatCode>
                <c:ptCount val="2"/>
                <c:pt idx="0">
                  <c:v>136766659</c:v>
                </c:pt>
                <c:pt idx="1">
                  <c:v>6516583</c:v>
                </c:pt>
              </c:numCache>
            </c:numRef>
          </c:val>
        </c:ser>
        <c:ser>
          <c:idx val="5"/>
          <c:order val="5"/>
          <c:tx>
            <c:strRef>
              <c:f>Sheet2!$G$1</c:f>
              <c:strCache>
                <c:ptCount val="1"/>
                <c:pt idx="0">
                  <c:v>Other ARRA</c:v>
                </c:pt>
              </c:strCache>
            </c:strRef>
          </c:tx>
          <c:invertIfNegative val="0"/>
          <c:cat>
            <c:strRef>
              <c:f>Sheet2!$A$2:$A$3</c:f>
              <c:strCache>
                <c:ptCount val="2"/>
                <c:pt idx="0">
                  <c:v>Capital Expenditures</c:v>
                </c:pt>
                <c:pt idx="1">
                  <c:v>Operating Expenditures</c:v>
                </c:pt>
              </c:strCache>
            </c:strRef>
          </c:cat>
          <c:val>
            <c:numRef>
              <c:f>Sheet2!$G$2:$G$3</c:f>
              <c:numCache>
                <c:formatCode>_("$"* #,##0_);_("$"* \(#,##0\);_("$"* "-"??_);_(@_)</c:formatCode>
                <c:ptCount val="2"/>
                <c:pt idx="0">
                  <c:v>43834812</c:v>
                </c:pt>
                <c:pt idx="1">
                  <c:v>15197622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9714432"/>
        <c:axId val="109724416"/>
      </c:barChart>
      <c:catAx>
        <c:axId val="109714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9724416"/>
        <c:crosses val="autoZero"/>
        <c:auto val="1"/>
        <c:lblAlgn val="ctr"/>
        <c:lblOffset val="100"/>
        <c:noMultiLvlLbl val="0"/>
      </c:catAx>
      <c:valAx>
        <c:axId val="109724416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097144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5804597701149427E-2"/>
                <c:y val="0.27482843048595973"/>
              </c:manualLayout>
            </c:layout>
            <c:tx>
              <c:rich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000" b="0" i="0" baseline="0" dirty="0" smtClean="0"/>
                    <a:t>Federal Funds Expended (Millions)</a:t>
                  </a:r>
                </a:p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sz="1000" dirty="0"/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5773255104733"/>
          <c:y val="1.6617652444607261E-2"/>
          <c:w val="0.6806437762001466"/>
          <c:h val="0.87290785148256178"/>
        </c:manualLayout>
      </c:layout>
      <c:barChart>
        <c:barDir val="bar"/>
        <c:grouping val="clustered"/>
        <c:varyColors val="0"/>
        <c:ser>
          <c:idx val="1"/>
          <c:order val="0"/>
          <c:tx>
            <c:v>Areas with Population Under 1 Million</c:v>
          </c:tx>
          <c:invertIfNegative val="0"/>
          <c:dLbls>
            <c:dLbl>
              <c:idx val="6"/>
              <c:layout>
                <c:manualLayout>
                  <c:x val="1.07139263553276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2.8524512326295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Input!$H$3:$H$12</c:f>
              <c:strCache>
                <c:ptCount val="10"/>
                <c:pt idx="0">
                  <c:v>Commuter Rail Locomotives</c:v>
                </c:pt>
                <c:pt idx="1">
                  <c:v>Light Rail Vehicles</c:v>
                </c:pt>
                <c:pt idx="2">
                  <c:v>Self-Propelled Commuter Rail</c:v>
                </c:pt>
                <c:pt idx="3">
                  <c:v>Commuter Rail Passenger Cars</c:v>
                </c:pt>
                <c:pt idx="4">
                  <c:v>Other Regular Vehicles**</c:v>
                </c:pt>
                <c:pt idx="5">
                  <c:v>Heavy Rail Vehicles</c:v>
                </c:pt>
                <c:pt idx="6">
                  <c:v>Rural Service Regular Vehicles </c:v>
                </c:pt>
                <c:pt idx="7">
                  <c:v>Vans</c:v>
                </c:pt>
                <c:pt idx="8">
                  <c:v>Special Service Vehicles*</c:v>
                </c:pt>
                <c:pt idx="9">
                  <c:v>Buses</c:v>
                </c:pt>
              </c:strCache>
            </c:strRef>
          </c:cat>
          <c:val>
            <c:numRef>
              <c:f>Input!$J$3:$J$12</c:f>
              <c:numCache>
                <c:formatCode>_(* #,##0_);_(* \(#,##0\);_(* "-"_);_(@_)</c:formatCode>
                <c:ptCount val="10"/>
                <c:pt idx="0">
                  <c:v>87</c:v>
                </c:pt>
                <c:pt idx="1">
                  <c:v>125</c:v>
                </c:pt>
                <c:pt idx="3">
                  <c:v>136</c:v>
                </c:pt>
                <c:pt idx="4">
                  <c:v>2386</c:v>
                </c:pt>
                <c:pt idx="6">
                  <c:v>23136</c:v>
                </c:pt>
                <c:pt idx="7">
                  <c:v>8735</c:v>
                </c:pt>
                <c:pt idx="8">
                  <c:v>27612.760000000009</c:v>
                </c:pt>
                <c:pt idx="9">
                  <c:v>21929</c:v>
                </c:pt>
              </c:numCache>
            </c:numRef>
          </c:val>
        </c:ser>
        <c:ser>
          <c:idx val="0"/>
          <c:order val="1"/>
          <c:tx>
            <c:v>Areas with Population Over 1 Million</c:v>
          </c:tx>
          <c:invertIfNegative val="0"/>
          <c:dLbls>
            <c:dLbl>
              <c:idx val="5"/>
              <c:layout>
                <c:manualLayout>
                  <c:x val="-8.6504109655003727E-4"/>
                  <c:y val="-2.3373506835752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779719339799743E-3"/>
                  <c:y val="2.8524512326295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12067101840901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9559438679599452E-3"/>
                  <c:y val="2.852226630170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7472728127913533E-2"/>
                  <c:y val="3.7081866024184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Input!$H$3:$H$12</c:f>
              <c:strCache>
                <c:ptCount val="10"/>
                <c:pt idx="0">
                  <c:v>Commuter Rail Locomotives</c:v>
                </c:pt>
                <c:pt idx="1">
                  <c:v>Light Rail Vehicles</c:v>
                </c:pt>
                <c:pt idx="2">
                  <c:v>Self-Propelled Commuter Rail</c:v>
                </c:pt>
                <c:pt idx="3">
                  <c:v>Commuter Rail Passenger Cars</c:v>
                </c:pt>
                <c:pt idx="4">
                  <c:v>Other Regular Vehicles**</c:v>
                </c:pt>
                <c:pt idx="5">
                  <c:v>Heavy Rail Vehicles</c:v>
                </c:pt>
                <c:pt idx="6">
                  <c:v>Rural Service Regular Vehicles </c:v>
                </c:pt>
                <c:pt idx="7">
                  <c:v>Vans</c:v>
                </c:pt>
                <c:pt idx="8">
                  <c:v>Special Service Vehicles*</c:v>
                </c:pt>
                <c:pt idx="9">
                  <c:v>Buses</c:v>
                </c:pt>
              </c:strCache>
            </c:strRef>
          </c:cat>
          <c:val>
            <c:numRef>
              <c:f>Input!$I$3:$I$12</c:f>
              <c:numCache>
                <c:formatCode>_(* #,##0_);_(* \(#,##0\);_(* "-"_);_(@_)</c:formatCode>
                <c:ptCount val="10"/>
                <c:pt idx="0">
                  <c:v>719</c:v>
                </c:pt>
                <c:pt idx="1">
                  <c:v>1993</c:v>
                </c:pt>
                <c:pt idx="2">
                  <c:v>2626</c:v>
                </c:pt>
                <c:pt idx="3">
                  <c:v>3504</c:v>
                </c:pt>
                <c:pt idx="4">
                  <c:v>8609</c:v>
                </c:pt>
                <c:pt idx="5">
                  <c:v>11434</c:v>
                </c:pt>
                <c:pt idx="7">
                  <c:v>24723</c:v>
                </c:pt>
                <c:pt idx="8">
                  <c:v>10107.240000000014</c:v>
                </c:pt>
                <c:pt idx="9">
                  <c:v>52573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-20"/>
        <c:axId val="107380096"/>
        <c:axId val="107422848"/>
      </c:barChart>
      <c:catAx>
        <c:axId val="107380096"/>
        <c:scaling>
          <c:orientation val="minMax"/>
        </c:scaling>
        <c:delete val="0"/>
        <c:axPos val="l"/>
        <c:majorTickMark val="out"/>
        <c:minorTickMark val="none"/>
        <c:tickLblPos val="nextTo"/>
        <c:crossAx val="107422848"/>
        <c:crosses val="autoZero"/>
        <c:auto val="1"/>
        <c:lblAlgn val="ctr"/>
        <c:lblOffset val="100"/>
        <c:noMultiLvlLbl val="0"/>
      </c:catAx>
      <c:valAx>
        <c:axId val="107422848"/>
        <c:scaling>
          <c:orientation val="minMax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Active Vehicles</a:t>
                </a:r>
              </a:p>
            </c:rich>
          </c:tx>
          <c:layout>
            <c:manualLayout>
              <c:xMode val="edge"/>
              <c:yMode val="edge"/>
              <c:x val="0.53419620898212306"/>
              <c:y val="0.9497856781435872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07380096"/>
        <c:crosses val="autoZero"/>
        <c:crossBetween val="between"/>
        <c:majorUnit val="2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Input!$H$28:$H$29</c:f>
              <c:strCache>
                <c:ptCount val="2"/>
                <c:pt idx="0">
                  <c:v>Total Vehicles</c:v>
                </c:pt>
                <c:pt idx="1">
                  <c:v>Vehicles in UZAs Over 1M</c:v>
                </c:pt>
              </c:strCache>
            </c:strRef>
          </c:cat>
          <c:val>
            <c:numRef>
              <c:f>Input!$I$28:$I$29</c:f>
              <c:numCache>
                <c:formatCode>_(* #,##0_);_(* \(#,##0\);_(* "-"_);_(@_)</c:formatCode>
                <c:ptCount val="2"/>
                <c:pt idx="0">
                  <c:v>200435</c:v>
                </c:pt>
                <c:pt idx="1">
                  <c:v>116288.23999999999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16117843426446E-2"/>
          <c:y val="3.2041911134270094E-2"/>
          <c:w val="0.85417592660730723"/>
          <c:h val="0.904037549741761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'Sorted Data Set'!$A$2</c:f>
              <c:strCache>
                <c:ptCount val="1"/>
                <c:pt idx="0">
                  <c:v>Diesel fuel**                                                                           </c:v>
                </c:pt>
              </c:strCache>
            </c:strRef>
          </c:tx>
          <c:invertIfNegative val="0"/>
          <c:cat>
            <c:strRef>
              <c:f>'Sorted Data Set'!$B$1:$J$1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'Sorted Data Set'!$B$2:$J$2</c:f>
              <c:numCache>
                <c:formatCode>General</c:formatCode>
                <c:ptCount val="9"/>
                <c:pt idx="0">
                  <c:v>54783</c:v>
                </c:pt>
                <c:pt idx="1">
                  <c:v>54045</c:v>
                </c:pt>
                <c:pt idx="2">
                  <c:v>53106</c:v>
                </c:pt>
                <c:pt idx="3">
                  <c:v>50441</c:v>
                </c:pt>
                <c:pt idx="4">
                  <c:v>51857</c:v>
                </c:pt>
                <c:pt idx="5">
                  <c:v>50508</c:v>
                </c:pt>
                <c:pt idx="6">
                  <c:v>49461</c:v>
                </c:pt>
                <c:pt idx="7">
                  <c:v>48403</c:v>
                </c:pt>
                <c:pt idx="8">
                  <c:v>46826</c:v>
                </c:pt>
              </c:numCache>
            </c:numRef>
          </c:val>
        </c:ser>
        <c:ser>
          <c:idx val="1"/>
          <c:order val="1"/>
          <c:tx>
            <c:strRef>
              <c:f>'Sorted Data Set'!$A$3</c:f>
              <c:strCache>
                <c:ptCount val="1"/>
                <c:pt idx="0">
                  <c:v>CNG</c:v>
                </c:pt>
              </c:strCache>
            </c:strRef>
          </c:tx>
          <c:invertIfNegative val="0"/>
          <c:cat>
            <c:strRef>
              <c:f>'Sorted Data Set'!$B$1:$J$1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'Sorted Data Set'!$B$3:$J$3</c:f>
              <c:numCache>
                <c:formatCode>General</c:formatCode>
                <c:ptCount val="9"/>
                <c:pt idx="0">
                  <c:v>5384</c:v>
                </c:pt>
                <c:pt idx="1">
                  <c:v>5998</c:v>
                </c:pt>
                <c:pt idx="2">
                  <c:v>6863</c:v>
                </c:pt>
                <c:pt idx="3">
                  <c:v>8003</c:v>
                </c:pt>
                <c:pt idx="4">
                  <c:v>7403</c:v>
                </c:pt>
                <c:pt idx="5">
                  <c:v>8532</c:v>
                </c:pt>
                <c:pt idx="6">
                  <c:v>8930</c:v>
                </c:pt>
                <c:pt idx="7">
                  <c:v>9183</c:v>
                </c:pt>
                <c:pt idx="8">
                  <c:v>9277</c:v>
                </c:pt>
              </c:numCache>
            </c:numRef>
          </c:val>
        </c:ser>
        <c:ser>
          <c:idx val="2"/>
          <c:order val="2"/>
          <c:tx>
            <c:strRef>
              <c:f>'Sorted Data Set'!$A$4</c:f>
              <c:strCache>
                <c:ptCount val="1"/>
                <c:pt idx="0">
                  <c:v>Dual fuel                                                                                           </c:v>
                </c:pt>
              </c:strCache>
            </c:strRef>
          </c:tx>
          <c:invertIfNegative val="0"/>
          <c:cat>
            <c:strRef>
              <c:f>'Sorted Data Set'!$B$1:$J$1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'Sorted Data Set'!$B$4:$J$4</c:f>
              <c:numCache>
                <c:formatCode>General</c:formatCode>
                <c:ptCount val="9"/>
                <c:pt idx="0">
                  <c:v>286</c:v>
                </c:pt>
                <c:pt idx="1">
                  <c:v>329</c:v>
                </c:pt>
                <c:pt idx="2">
                  <c:v>455</c:v>
                </c:pt>
                <c:pt idx="3">
                  <c:v>2462</c:v>
                </c:pt>
                <c:pt idx="4">
                  <c:v>1384</c:v>
                </c:pt>
                <c:pt idx="5">
                  <c:v>2820</c:v>
                </c:pt>
                <c:pt idx="6">
                  <c:v>3280</c:v>
                </c:pt>
                <c:pt idx="7">
                  <c:v>3493</c:v>
                </c:pt>
                <c:pt idx="8">
                  <c:v>3279</c:v>
                </c:pt>
              </c:numCache>
            </c:numRef>
          </c:val>
        </c:ser>
        <c:ser>
          <c:idx val="3"/>
          <c:order val="3"/>
          <c:tx>
            <c:strRef>
              <c:f>'Sorted Data Set'!$A$5</c:f>
              <c:strCache>
                <c:ptCount val="1"/>
                <c:pt idx="0">
                  <c:v>Gasoline                                                                                            </c:v>
                </c:pt>
              </c:strCache>
            </c:strRef>
          </c:tx>
          <c:invertIfNegative val="0"/>
          <c:cat>
            <c:strRef>
              <c:f>'Sorted Data Set'!$B$1:$J$1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'Sorted Data Set'!$B$5:$J$5</c:f>
              <c:numCache>
                <c:formatCode>General</c:formatCode>
                <c:ptCount val="9"/>
                <c:pt idx="0">
                  <c:v>567</c:v>
                </c:pt>
                <c:pt idx="1">
                  <c:v>583</c:v>
                </c:pt>
                <c:pt idx="2">
                  <c:v>552</c:v>
                </c:pt>
                <c:pt idx="3">
                  <c:v>733</c:v>
                </c:pt>
                <c:pt idx="4">
                  <c:v>663</c:v>
                </c:pt>
                <c:pt idx="5">
                  <c:v>800</c:v>
                </c:pt>
                <c:pt idx="6">
                  <c:v>1010</c:v>
                </c:pt>
                <c:pt idx="7">
                  <c:v>1177</c:v>
                </c:pt>
                <c:pt idx="8">
                  <c:v>1286</c:v>
                </c:pt>
              </c:numCache>
            </c:numRef>
          </c:val>
        </c:ser>
        <c:ser>
          <c:idx val="5"/>
          <c:order val="4"/>
          <c:tx>
            <c:strRef>
              <c:f>'Sorted Data Set'!$A$7</c:f>
              <c:strCache>
                <c:ptCount val="1"/>
                <c:pt idx="0">
                  <c:v>Other*</c:v>
                </c:pt>
              </c:strCache>
            </c:strRef>
          </c:tx>
          <c:invertIfNegative val="0"/>
          <c:cat>
            <c:strRef>
              <c:f>'Sorted Data Set'!$B$1:$J$1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'Sorted Data Set'!$B$7:$J$7</c:f>
              <c:numCache>
                <c:formatCode>General</c:formatCode>
                <c:ptCount val="9"/>
                <c:pt idx="0">
                  <c:v>1201</c:v>
                </c:pt>
                <c:pt idx="1">
                  <c:v>1370</c:v>
                </c:pt>
                <c:pt idx="2">
                  <c:v>1411</c:v>
                </c:pt>
                <c:pt idx="3">
                  <c:v>1397</c:v>
                </c:pt>
                <c:pt idx="4">
                  <c:v>1553</c:v>
                </c:pt>
                <c:pt idx="5">
                  <c:v>1338</c:v>
                </c:pt>
                <c:pt idx="6">
                  <c:v>1286</c:v>
                </c:pt>
                <c:pt idx="7">
                  <c:v>1419</c:v>
                </c:pt>
                <c:pt idx="8">
                  <c:v>1449</c:v>
                </c:pt>
              </c:numCache>
            </c:numRef>
          </c:val>
        </c:ser>
        <c:ser>
          <c:idx val="4"/>
          <c:order val="5"/>
          <c:tx>
            <c:strRef>
              <c:f>'Sorted Data Set'!$A$6</c:f>
              <c:strCache>
                <c:ptCount val="1"/>
                <c:pt idx="0">
                  <c:v>Hybrid</c:v>
                </c:pt>
              </c:strCache>
            </c:strRef>
          </c:tx>
          <c:invertIfNegative val="0"/>
          <c:cat>
            <c:strRef>
              <c:f>'Sorted Data Set'!$B$1:$J$1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'Sorted Data Set'!$B$6:$J$6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130</c:v>
                </c:pt>
                <c:pt idx="4">
                  <c:v>0</c:v>
                </c:pt>
                <c:pt idx="5">
                  <c:v>342</c:v>
                </c:pt>
                <c:pt idx="6">
                  <c:v>699</c:v>
                </c:pt>
                <c:pt idx="7">
                  <c:v>1468</c:v>
                </c:pt>
                <c:pt idx="8">
                  <c:v>2435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7512576"/>
        <c:axId val="107514112"/>
      </c:barChart>
      <c:catAx>
        <c:axId val="107512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07514112"/>
        <c:crosses val="autoZero"/>
        <c:auto val="1"/>
        <c:lblAlgn val="ctr"/>
        <c:lblOffset val="100"/>
        <c:noMultiLvlLbl val="0"/>
      </c:catAx>
      <c:valAx>
        <c:axId val="10751411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7512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90714452355741E-2"/>
          <c:y val="1.5764352004217858E-2"/>
          <c:w val="0.92940715781267058"/>
          <c:h val="0.837851449530356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Chart!$B$1</c:f>
              <c:strCache>
                <c:ptCount val="1"/>
                <c:pt idx="0">
                  <c:v>Operating Cost per Vehicle Hour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Chart!$A$2:$A$13</c:f>
              <c:strCache>
                <c:ptCount val="12"/>
                <c:pt idx="0">
                  <c:v>Automated Guideway</c:v>
                </c:pt>
                <c:pt idx="1">
                  <c:v>Cable Car</c:v>
                </c:pt>
                <c:pt idx="2">
                  <c:v>Inclined Plane</c:v>
                </c:pt>
                <c:pt idx="3">
                  <c:v>Heavy Rail</c:v>
                </c:pt>
                <c:pt idx="4">
                  <c:v>Light Rail</c:v>
                </c:pt>
                <c:pt idx="5">
                  <c:v>Commuter Rail</c:v>
                </c:pt>
                <c:pt idx="6">
                  <c:v>Fixed-Route Bus</c:v>
                </c:pt>
                <c:pt idx="7">
                  <c:v>Demand Response</c:v>
                </c:pt>
                <c:pt idx="8">
                  <c:v>Demand Response Taxi</c:v>
                </c:pt>
                <c:pt idx="9">
                  <c:v>Vanpool</c:v>
                </c:pt>
                <c:pt idx="10">
                  <c:v>Rural Bus-Only Systems</c:v>
                </c:pt>
                <c:pt idx="11">
                  <c:v>Rural DR-Only Systems</c:v>
                </c:pt>
              </c:strCache>
            </c:strRef>
          </c:cat>
          <c:val>
            <c:numRef>
              <c:f>Chart!$B$2:$B$13</c:f>
              <c:numCache>
                <c:formatCode>"$"#,##0</c:formatCode>
                <c:ptCount val="12"/>
                <c:pt idx="0">
                  <c:v>246.02418270002099</c:v>
                </c:pt>
                <c:pt idx="1">
                  <c:v>392.67176928106835</c:v>
                </c:pt>
                <c:pt idx="2">
                  <c:v>160</c:v>
                </c:pt>
                <c:pt idx="3">
                  <c:v>198.84612005217565</c:v>
                </c:pt>
                <c:pt idx="4">
                  <c:v>244.61855675823981</c:v>
                </c:pt>
                <c:pt idx="5">
                  <c:v>479.94843815784373</c:v>
                </c:pt>
                <c:pt idx="6">
                  <c:v>119.83733941314044</c:v>
                </c:pt>
                <c:pt idx="7">
                  <c:v>64.215677020943531</c:v>
                </c:pt>
                <c:pt idx="8">
                  <c:v>61.161387279994344</c:v>
                </c:pt>
                <c:pt idx="9">
                  <c:v>32.563511542088321</c:v>
                </c:pt>
                <c:pt idx="10">
                  <c:v>54</c:v>
                </c:pt>
                <c:pt idx="1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107588224"/>
        <c:axId val="107590016"/>
      </c:barChart>
      <c:catAx>
        <c:axId val="107588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07590016"/>
        <c:crosses val="autoZero"/>
        <c:auto val="1"/>
        <c:lblAlgn val="ctr"/>
        <c:lblOffset val="100"/>
        <c:noMultiLvlLbl val="0"/>
      </c:catAx>
      <c:valAx>
        <c:axId val="107590016"/>
        <c:scaling>
          <c:orientation val="minMax"/>
          <c:max val="50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107588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638881346728299E-2"/>
          <c:y val="2.1027499403483654E-2"/>
          <c:w val="0.92608009774640243"/>
          <c:h val="0.931526187067524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Salaries &amp; Wages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CR 2000</c:v>
                </c:pt>
                <c:pt idx="1">
                  <c:v>CR 2010</c:v>
                </c:pt>
                <c:pt idx="2">
                  <c:v>HR 2000</c:v>
                </c:pt>
                <c:pt idx="3">
                  <c:v>HR 2010</c:v>
                </c:pt>
                <c:pt idx="4">
                  <c:v>LR 2000</c:v>
                </c:pt>
                <c:pt idx="5">
                  <c:v>LR 2010</c:v>
                </c:pt>
                <c:pt idx="6">
                  <c:v>Bus 2000</c:v>
                </c:pt>
                <c:pt idx="7">
                  <c:v>Bus 2010</c:v>
                </c:pt>
                <c:pt idx="8">
                  <c:v>DR 2000</c:v>
                </c:pt>
                <c:pt idx="9">
                  <c:v>DR 2010</c:v>
                </c:pt>
              </c:strCache>
            </c:strRef>
          </c:cat>
          <c:val>
            <c:numRef>
              <c:f>Sheet1!$B$2:$B$11</c:f>
              <c:numCache>
                <c:formatCode>_("$"* #,##0_);_("$"* \(#,##0\);_("$"* "-"??_);_(@_)</c:formatCode>
                <c:ptCount val="10"/>
                <c:pt idx="0">
                  <c:v>175.60550738993757</c:v>
                </c:pt>
                <c:pt idx="1">
                  <c:v>201.33521568836298</c:v>
                </c:pt>
                <c:pt idx="2">
                  <c:v>106.47351233806015</c:v>
                </c:pt>
                <c:pt idx="3">
                  <c:v>98.686978461273711</c:v>
                </c:pt>
                <c:pt idx="4">
                  <c:v>105.67925926000032</c:v>
                </c:pt>
                <c:pt idx="5">
                  <c:v>97.112154758177525</c:v>
                </c:pt>
                <c:pt idx="6">
                  <c:v>54.111235145342235</c:v>
                </c:pt>
                <c:pt idx="7">
                  <c:v>55.811061113850407</c:v>
                </c:pt>
                <c:pt idx="8">
                  <c:v>30.364724205551294</c:v>
                </c:pt>
                <c:pt idx="9">
                  <c:v>41.420122729176363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Fringe Benefits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CR 2000</c:v>
                </c:pt>
                <c:pt idx="1">
                  <c:v>CR 2010</c:v>
                </c:pt>
                <c:pt idx="2">
                  <c:v>HR 2000</c:v>
                </c:pt>
                <c:pt idx="3">
                  <c:v>HR 2010</c:v>
                </c:pt>
                <c:pt idx="4">
                  <c:v>LR 2000</c:v>
                </c:pt>
                <c:pt idx="5">
                  <c:v>LR 2010</c:v>
                </c:pt>
                <c:pt idx="6">
                  <c:v>Bus 2000</c:v>
                </c:pt>
                <c:pt idx="7">
                  <c:v>Bus 2010</c:v>
                </c:pt>
                <c:pt idx="8">
                  <c:v>DR 2000</c:v>
                </c:pt>
                <c:pt idx="9">
                  <c:v>DR 2010</c:v>
                </c:pt>
              </c:strCache>
            </c:strRef>
          </c:cat>
          <c:val>
            <c:numRef>
              <c:f>Sheet1!$C$2:$C$11</c:f>
              <c:numCache>
                <c:formatCode>_("$"* #,##0_);_("$"* \(#,##0\);_("$"* "-"??_);_(@_)</c:formatCode>
                <c:ptCount val="10"/>
                <c:pt idx="0">
                  <c:v>116.38025928796959</c:v>
                </c:pt>
                <c:pt idx="1">
                  <c:v>162.60094211250941</c:v>
                </c:pt>
                <c:pt idx="2">
                  <c:v>54.514783522600339</c:v>
                </c:pt>
                <c:pt idx="3">
                  <c:v>80.021539384773376</c:v>
                </c:pt>
                <c:pt idx="4">
                  <c:v>60.450829821431213</c:v>
                </c:pt>
                <c:pt idx="5">
                  <c:v>69.699733572909338</c:v>
                </c:pt>
                <c:pt idx="6">
                  <c:v>27.416962947948356</c:v>
                </c:pt>
                <c:pt idx="7">
                  <c:v>40.165151050990012</c:v>
                </c:pt>
                <c:pt idx="8">
                  <c:v>11.128482255049624</c:v>
                </c:pt>
                <c:pt idx="9">
                  <c:v>23.262026913182407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Fuel &amp; Lube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CR 2000</c:v>
                </c:pt>
                <c:pt idx="1">
                  <c:v>CR 2010</c:v>
                </c:pt>
                <c:pt idx="2">
                  <c:v>HR 2000</c:v>
                </c:pt>
                <c:pt idx="3">
                  <c:v>HR 2010</c:v>
                </c:pt>
                <c:pt idx="4">
                  <c:v>LR 2000</c:v>
                </c:pt>
                <c:pt idx="5">
                  <c:v>LR 2010</c:v>
                </c:pt>
                <c:pt idx="6">
                  <c:v>Bus 2000</c:v>
                </c:pt>
                <c:pt idx="7">
                  <c:v>Bus 2010</c:v>
                </c:pt>
                <c:pt idx="8">
                  <c:v>DR 2000</c:v>
                </c:pt>
                <c:pt idx="9">
                  <c:v>DR 2010</c:v>
                </c:pt>
              </c:strCache>
            </c:strRef>
          </c:cat>
          <c:val>
            <c:numRef>
              <c:f>Sheet1!$D$2:$D$11</c:f>
              <c:numCache>
                <c:formatCode>_("$"* #,##0_);_("$"* \(#,##0\);_("$"* "-"??_);_(@_)</c:formatCode>
                <c:ptCount val="10"/>
                <c:pt idx="0">
                  <c:v>8.6295977503603716</c:v>
                </c:pt>
                <c:pt idx="1">
                  <c:v>26.219660452227966</c:v>
                </c:pt>
                <c:pt idx="2">
                  <c:v>0.18369683012590188</c:v>
                </c:pt>
                <c:pt idx="3">
                  <c:v>0.34077285501383331</c:v>
                </c:pt>
                <c:pt idx="4">
                  <c:v>0.27582261878281156</c:v>
                </c:pt>
                <c:pt idx="5">
                  <c:v>0.69901140032415365</c:v>
                </c:pt>
                <c:pt idx="6">
                  <c:v>4.7287687478862495</c:v>
                </c:pt>
                <c:pt idx="7">
                  <c:v>9.8768207242789572</c:v>
                </c:pt>
                <c:pt idx="8">
                  <c:v>2.7570944007612082</c:v>
                </c:pt>
                <c:pt idx="9">
                  <c:v>10.972549155671702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Tires &amp; Tubes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CR 2000</c:v>
                </c:pt>
                <c:pt idx="1">
                  <c:v>CR 2010</c:v>
                </c:pt>
                <c:pt idx="2">
                  <c:v>HR 2000</c:v>
                </c:pt>
                <c:pt idx="3">
                  <c:v>HR 2010</c:v>
                </c:pt>
                <c:pt idx="4">
                  <c:v>LR 2000</c:v>
                </c:pt>
                <c:pt idx="5">
                  <c:v>LR 2010</c:v>
                </c:pt>
                <c:pt idx="6">
                  <c:v>Bus 2000</c:v>
                </c:pt>
                <c:pt idx="7">
                  <c:v>Bus 2010</c:v>
                </c:pt>
                <c:pt idx="8">
                  <c:v>DR 2000</c:v>
                </c:pt>
                <c:pt idx="9">
                  <c:v>DR 2010</c:v>
                </c:pt>
              </c:strCache>
            </c:strRef>
          </c:cat>
          <c:val>
            <c:numRef>
              <c:f>Sheet1!$E$2:$E$11</c:f>
              <c:numCache>
                <c:formatCode>_("$"* #,##0_);_("$"* \(#,##0\);_("$"* "-"??_);_(@_)</c:formatCode>
                <c:ptCount val="10"/>
                <c:pt idx="0">
                  <c:v>32.036252474810595</c:v>
                </c:pt>
                <c:pt idx="1">
                  <c:v>39.124027061756472</c:v>
                </c:pt>
                <c:pt idx="2">
                  <c:v>15.669707113569388</c:v>
                </c:pt>
                <c:pt idx="3">
                  <c:v>12.416037015593774</c:v>
                </c:pt>
                <c:pt idx="4">
                  <c:v>17.604104885469113</c:v>
                </c:pt>
                <c:pt idx="5">
                  <c:v>19.03289402694389</c:v>
                </c:pt>
                <c:pt idx="6">
                  <c:v>8.4191099899351176</c:v>
                </c:pt>
                <c:pt idx="7">
                  <c:v>8.2075878805497027</c:v>
                </c:pt>
                <c:pt idx="8">
                  <c:v>2.8894045961455861</c:v>
                </c:pt>
                <c:pt idx="9">
                  <c:v>4.4074495434352201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CR 2000</c:v>
                </c:pt>
                <c:pt idx="1">
                  <c:v>CR 2010</c:v>
                </c:pt>
                <c:pt idx="2">
                  <c:v>HR 2000</c:v>
                </c:pt>
                <c:pt idx="3">
                  <c:v>HR 2010</c:v>
                </c:pt>
                <c:pt idx="4">
                  <c:v>LR 2000</c:v>
                </c:pt>
                <c:pt idx="5">
                  <c:v>LR 2010</c:v>
                </c:pt>
                <c:pt idx="6">
                  <c:v>Bus 2000</c:v>
                </c:pt>
                <c:pt idx="7">
                  <c:v>Bus 2010</c:v>
                </c:pt>
                <c:pt idx="8">
                  <c:v>DR 2000</c:v>
                </c:pt>
                <c:pt idx="9">
                  <c:v>DR 2010</c:v>
                </c:pt>
              </c:strCache>
            </c:strRef>
          </c:cat>
          <c:val>
            <c:numRef>
              <c:f>Sheet1!$F$2:$F$11</c:f>
              <c:numCache>
                <c:formatCode>_("$"* #,##0_);_("$"* \(#,##0\);_("$"* "-"??_);_(@_)</c:formatCode>
                <c:ptCount val="10"/>
                <c:pt idx="0">
                  <c:v>55.708187721996858</c:v>
                </c:pt>
                <c:pt idx="1">
                  <c:v>90.532494052982557</c:v>
                </c:pt>
                <c:pt idx="2">
                  <c:v>1.9581898896723013</c:v>
                </c:pt>
                <c:pt idx="3">
                  <c:v>6.4715991630044361</c:v>
                </c:pt>
                <c:pt idx="4">
                  <c:v>43.358801447012191</c:v>
                </c:pt>
                <c:pt idx="5">
                  <c:v>64.034880825951419</c:v>
                </c:pt>
                <c:pt idx="6">
                  <c:v>10.151641904974131</c:v>
                </c:pt>
                <c:pt idx="7">
                  <c:v>13.81020771588415</c:v>
                </c:pt>
                <c:pt idx="8">
                  <c:v>8.4416008375996512</c:v>
                </c:pt>
                <c:pt idx="9">
                  <c:v>25.073930989360502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100"/>
        <c:axId val="109819392"/>
        <c:axId val="109820928"/>
      </c:barChart>
      <c:catAx>
        <c:axId val="109819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9820928"/>
        <c:crosses val="autoZero"/>
        <c:auto val="1"/>
        <c:lblAlgn val="ctr"/>
        <c:lblOffset val="100"/>
        <c:noMultiLvlLbl val="0"/>
      </c:catAx>
      <c:valAx>
        <c:axId val="10982092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0981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4316227712916"/>
          <c:y val="0.20415279766165587"/>
          <c:w val="0.19153271789302198"/>
          <c:h val="0.2857082140300644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290661070304299E-2"/>
          <c:y val="6.0215180223412774E-2"/>
          <c:w val="0.86673662119622241"/>
          <c:h val="0.7806468007535326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3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4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5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6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7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8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9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0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1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2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3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4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5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6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7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8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9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0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1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2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3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4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5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6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7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8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9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30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31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32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M</a:t>
                    </a:r>
                    <a:r>
                      <a:rPr lang="en-US"/>
                      <a:t>TA NYCT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W</a:t>
                    </a:r>
                    <a:r>
                      <a:rPr lang="en-US"/>
                      <a:t>MATA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540470347817224E-2"/>
                  <c:y val="9.4235781084021648E-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C</a:t>
                    </a:r>
                    <a:r>
                      <a:rPr lang="en-US"/>
                      <a:t>TA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B</a:t>
                    </a:r>
                    <a:r>
                      <a:rPr lang="en-US"/>
                      <a:t>ART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M</a:t>
                    </a:r>
                    <a:r>
                      <a:rPr lang="en-US"/>
                      <a:t>BTA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2285612776891994E-3"/>
                  <c:y val="-1.8338834735965725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M</a:t>
                    </a:r>
                    <a:r>
                      <a:rPr lang="en-US"/>
                      <a:t>ARTA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S</a:t>
                    </a:r>
                    <a:r>
                      <a:rPr lang="en-US"/>
                      <a:t>EPTA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L</a:t>
                    </a:r>
                    <a:r>
                      <a:rPr lang="en-US"/>
                      <a:t>A Metro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P</a:t>
                    </a:r>
                    <a:r>
                      <a:rPr lang="en-US"/>
                      <a:t>ATH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0092400569551124E-2"/>
                  <c:y val="-1.701841315708931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T</a:t>
                    </a:r>
                    <a:r>
                      <a:rPr lang="en-US"/>
                      <a:t>ri-Met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8.3156546669862719E-2"/>
                  <c:y val="1.049031150316422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D</a:t>
                    </a:r>
                    <a:r>
                      <a:rPr lang="en-US"/>
                      <a:t>enver RTD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S</a:t>
                    </a:r>
                    <a:r>
                      <a:rPr lang="en-US"/>
                      <a:t>an Diego MTS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9.2184426579416764E-2"/>
                  <c:y val="1.695187675734006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M</a:t>
                    </a:r>
                    <a:r>
                      <a:rPr lang="en-US"/>
                      <a:t>TA (Maryland)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4797228258325744E-2"/>
                  <c:y val="-1.973384787814312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M</a:t>
                    </a:r>
                    <a:r>
                      <a:rPr lang="en-US"/>
                      <a:t>iami-Dade Transit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9.0398878524235605E-3"/>
                  <c:y val="-2.190126472577038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S</a:t>
                    </a:r>
                    <a:r>
                      <a:rPr lang="en-US"/>
                      <a:t>t. Louis Metro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6.9293541874947181E-3"/>
                  <c:y val="-2.6313185871732008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M</a:t>
                    </a:r>
                    <a:r>
                      <a:rPr lang="en-US"/>
                      <a:t>UNI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6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D</a:t>
                    </a:r>
                    <a:r>
                      <a:rPr lang="en-US"/>
                      <a:t>ART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7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P</a:t>
                    </a:r>
                    <a:r>
                      <a:rPr lang="en-US"/>
                      <a:t>ATCO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5.1452382722883515E-3"/>
                  <c:y val="-2.7784582894347285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S</a:t>
                    </a:r>
                    <a:r>
                      <a:rPr lang="en-US"/>
                      <a:t>acramento RTD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9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N</a:t>
                    </a:r>
                    <a:r>
                      <a:rPr lang="en-US"/>
                      <a:t>J Transit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0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U</a:t>
                    </a:r>
                    <a:r>
                      <a:rPr lang="en-US"/>
                      <a:t>TA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3.8683422704376011E-2"/>
                  <c:y val="1.414057657422147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V</a:t>
                    </a:r>
                    <a:r>
                      <a:rPr lang="en-US"/>
                      <a:t>TA (San Jose)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2.1566706050515919E-2"/>
                  <c:y val="-2.220089497508529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S</a:t>
                    </a:r>
                    <a:r>
                      <a:rPr lang="en-US"/>
                      <a:t>ound Transit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9.7936341378104547E-3"/>
                  <c:y val="2.8673835125448232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V</a:t>
                    </a:r>
                    <a:r>
                      <a:rPr lang="en-US"/>
                      <a:t>alley Metro Rail (Phoenix)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1.1069230197222189E-2"/>
                  <c:y val="-2.206128725008818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T</a:t>
                    </a:r>
                    <a:r>
                      <a:rPr lang="en-US"/>
                      <a:t>ren Urbano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8.2981495099052841E-3"/>
                  <c:y val="5.8205675275586968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S</a:t>
                    </a:r>
                    <a:r>
                      <a:rPr lang="en-US"/>
                      <a:t>taten Island Railway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2.6405246038893819E-2"/>
                  <c:y val="-2.313578842562765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C</a:t>
                    </a:r>
                    <a:r>
                      <a:rPr lang="en-US"/>
                      <a:t>leveland RTA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7.8098228277603793E-2"/>
                  <c:y val="-2.295741016146899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M</a:t>
                    </a:r>
                    <a:r>
                      <a:rPr lang="en-US"/>
                      <a:t>etro Transit (Minneapolis)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1.4521128195806685E-2"/>
                  <c:y val="1.567247282739916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P</a:t>
                    </a:r>
                    <a:r>
                      <a:rPr lang="en-US"/>
                      <a:t>ort Authority (Pittsburgh)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9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N</a:t>
                    </a:r>
                    <a:r>
                      <a:rPr lang="en-US"/>
                      <a:t>ORTA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-6.3352364270310834E-3"/>
                  <c:y val="-3.8353261377992351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N</a:t>
                    </a:r>
                    <a:r>
                      <a:rPr lang="en-US"/>
                      <a:t>FTA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5.7113742209296131E-3"/>
                  <c:y val="1.8902380907204152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H</a:t>
                    </a:r>
                    <a:r>
                      <a:rPr lang="en-US"/>
                      <a:t>ouston Metro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-9.4202862627481652E-3"/>
                  <c:y val="-2.044362688475640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C</a:t>
                    </a:r>
                    <a:r>
                      <a:rPr lang="en-US"/>
                      <a:t>ATS (Charlotte)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+mn-lt"/>
                    <a:ea typeface="Arial Narrow"/>
                    <a:cs typeface="Arial Narrow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Sheet1!$C$11:$C$43</c:f>
              <c:numCache>
                <c:formatCode>_("$"* #,##0.00_);_("$"* \(#,##0.00\);_("$"* "-"??_);_(@_)</c:formatCode>
                <c:ptCount val="33"/>
                <c:pt idx="0">
                  <c:v>174.04742807125723</c:v>
                </c:pt>
                <c:pt idx="1">
                  <c:v>296.70252323536732</c:v>
                </c:pt>
                <c:pt idx="2">
                  <c:v>129.61778636839381</c:v>
                </c:pt>
                <c:pt idx="3">
                  <c:v>260.12986773697946</c:v>
                </c:pt>
                <c:pt idx="4">
                  <c:v>224.35420329842603</c:v>
                </c:pt>
                <c:pt idx="5">
                  <c:v>206.80654823271524</c:v>
                </c:pt>
                <c:pt idx="6">
                  <c:v>184.28657734438778</c:v>
                </c:pt>
                <c:pt idx="7">
                  <c:v>376.69098194697199</c:v>
                </c:pt>
                <c:pt idx="8">
                  <c:v>447.75041597587864</c:v>
                </c:pt>
                <c:pt idx="9">
                  <c:v>187.84732368798063</c:v>
                </c:pt>
                <c:pt idx="10">
                  <c:v>170.17667198780092</c:v>
                </c:pt>
                <c:pt idx="11">
                  <c:v>137.66979390087522</c:v>
                </c:pt>
                <c:pt idx="12">
                  <c:v>270.71112030270109</c:v>
                </c:pt>
                <c:pt idx="13">
                  <c:v>258.04280382315233</c:v>
                </c:pt>
                <c:pt idx="14">
                  <c:v>230.88699426047441</c:v>
                </c:pt>
                <c:pt idx="15">
                  <c:v>269.62244478505232</c:v>
                </c:pt>
                <c:pt idx="16">
                  <c:v>451.3309031262217</c:v>
                </c:pt>
                <c:pt idx="17">
                  <c:v>318.25645224171529</c:v>
                </c:pt>
                <c:pt idx="18">
                  <c:v>231.99519487194405</c:v>
                </c:pt>
                <c:pt idx="19">
                  <c:v>435.74582635340732</c:v>
                </c:pt>
                <c:pt idx="20">
                  <c:v>124.00660635928485</c:v>
                </c:pt>
                <c:pt idx="21">
                  <c:v>308.97432193781884</c:v>
                </c:pt>
                <c:pt idx="22">
                  <c:v>302.04346202166408</c:v>
                </c:pt>
                <c:pt idx="23">
                  <c:v>180.35080232628121</c:v>
                </c:pt>
                <c:pt idx="24">
                  <c:v>402.76787521790465</c:v>
                </c:pt>
                <c:pt idx="25">
                  <c:v>325.45993295517616</c:v>
                </c:pt>
                <c:pt idx="26">
                  <c:v>323.64693333333588</c:v>
                </c:pt>
                <c:pt idx="27">
                  <c:v>183.82288489696796</c:v>
                </c:pt>
                <c:pt idx="28">
                  <c:v>358.35609163360908</c:v>
                </c:pt>
                <c:pt idx="29">
                  <c:v>194.61614892645042</c:v>
                </c:pt>
                <c:pt idx="30">
                  <c:v>280.9705216230393</c:v>
                </c:pt>
                <c:pt idx="31">
                  <c:v>199.3266788635386</c:v>
                </c:pt>
                <c:pt idx="32">
                  <c:v>362.29744134052964</c:v>
                </c:pt>
              </c:numCache>
            </c:numRef>
          </c:xVal>
          <c:yVal>
            <c:numRef>
              <c:f>Sheet1!$D$11:$D$43</c:f>
              <c:numCache>
                <c:formatCode>0%</c:formatCode>
                <c:ptCount val="33"/>
                <c:pt idx="0">
                  <c:v>0.7168299273404608</c:v>
                </c:pt>
                <c:pt idx="1">
                  <c:v>0.6196278503661653</c:v>
                </c:pt>
                <c:pt idx="2">
                  <c:v>0.53066273791155549</c:v>
                </c:pt>
                <c:pt idx="3">
                  <c:v>0.7155680225215626</c:v>
                </c:pt>
                <c:pt idx="4">
                  <c:v>0.49819858170681702</c:v>
                </c:pt>
                <c:pt idx="5">
                  <c:v>0.34269351853178076</c:v>
                </c:pt>
                <c:pt idx="6">
                  <c:v>0.48361513985952337</c:v>
                </c:pt>
                <c:pt idx="7">
                  <c:v>0.25445154502912526</c:v>
                </c:pt>
                <c:pt idx="8">
                  <c:v>0.35138174215795193</c:v>
                </c:pt>
                <c:pt idx="9">
                  <c:v>0.34696723976196381</c:v>
                </c:pt>
                <c:pt idx="10">
                  <c:v>0.311246235571426</c:v>
                </c:pt>
                <c:pt idx="11">
                  <c:v>0.5425740241436946</c:v>
                </c:pt>
                <c:pt idx="12">
                  <c:v>0.19885968820960268</c:v>
                </c:pt>
                <c:pt idx="13">
                  <c:v>0.23399179951428259</c:v>
                </c:pt>
                <c:pt idx="14">
                  <c:v>0.31551704481943088</c:v>
                </c:pt>
                <c:pt idx="15">
                  <c:v>0.2250720300131023</c:v>
                </c:pt>
                <c:pt idx="16">
                  <c:v>0.12620849439798179</c:v>
                </c:pt>
                <c:pt idx="17">
                  <c:v>0.49128697832147944</c:v>
                </c:pt>
                <c:pt idx="18">
                  <c:v>0.3020562228263568</c:v>
                </c:pt>
                <c:pt idx="19">
                  <c:v>0.18477928753442449</c:v>
                </c:pt>
                <c:pt idx="20">
                  <c:v>0.37183518088822631</c:v>
                </c:pt>
                <c:pt idx="21">
                  <c:v>0.1519014375151127</c:v>
                </c:pt>
                <c:pt idx="22">
                  <c:v>0.21603641039350091</c:v>
                </c:pt>
                <c:pt idx="23">
                  <c:v>0.28081289985955193</c:v>
                </c:pt>
                <c:pt idx="24">
                  <c:v>0.17871404482656852</c:v>
                </c:pt>
                <c:pt idx="25">
                  <c:v>0.18304478894069626</c:v>
                </c:pt>
                <c:pt idx="26">
                  <c:v>0.18863209075511944</c:v>
                </c:pt>
                <c:pt idx="27">
                  <c:v>0.4025889991278071</c:v>
                </c:pt>
                <c:pt idx="28">
                  <c:v>0.15787923158874434</c:v>
                </c:pt>
                <c:pt idx="29">
                  <c:v>0.24850514481683536</c:v>
                </c:pt>
                <c:pt idx="30">
                  <c:v>0.19078018965449389</c:v>
                </c:pt>
                <c:pt idx="31">
                  <c:v>0.39058710893621562</c:v>
                </c:pt>
                <c:pt idx="32">
                  <c:v>0.20020647148865234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962944"/>
        <c:axId val="110965120"/>
      </c:scatterChart>
      <c:valAx>
        <c:axId val="110962944"/>
        <c:scaling>
          <c:orientation val="minMax"/>
          <c:min val="100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0" dirty="0">
                    <a:latin typeface="+mn-lt"/>
                  </a:rPr>
                  <a:t>Operating Cost per Revenue Hour</a:t>
                </a:r>
              </a:p>
            </c:rich>
          </c:tx>
          <c:layout>
            <c:manualLayout>
              <c:xMode val="edge"/>
              <c:yMode val="edge"/>
              <c:x val="0.41273172437915356"/>
              <c:y val="0.95975728530166049"/>
            </c:manualLayout>
          </c:layout>
          <c:overlay val="0"/>
          <c:spPr>
            <a:noFill/>
            <a:ln w="25400">
              <a:noFill/>
            </a:ln>
          </c:spPr>
        </c:title>
        <c:numFmt formatCode="_(\$* #,##0_);_(\$* \(#,##0\);_(\$* &quot;-&quot;_);_(@_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10965120"/>
        <c:crosses val="autoZero"/>
        <c:crossBetween val="midCat"/>
      </c:valAx>
      <c:valAx>
        <c:axId val="11096512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 b="0" dirty="0">
                    <a:latin typeface="+mn-lt"/>
                  </a:rPr>
                  <a:t>Farebox Recovery Ratio</a:t>
                </a:r>
              </a:p>
            </c:rich>
          </c:tx>
          <c:layout>
            <c:manualLayout>
              <c:xMode val="edge"/>
              <c:yMode val="edge"/>
              <c:x val="7.3452256033578502E-3"/>
              <c:y val="0.2731189569045808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10962944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75823847607247E-2"/>
          <c:y val="9.9783080260303691E-2"/>
          <c:w val="0.88309022045552965"/>
          <c:h val="0.7982646420824295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triangle"/>
              <c:size val="8"/>
              <c:spPr>
                <a:solidFill>
                  <a:srgbClr val="00FF00"/>
                </a:solidFill>
                <a:ln>
                  <a:solidFill>
                    <a:srgbClr val="00FF00"/>
                  </a:solidFill>
                  <a:prstDash val="solid"/>
                </a:ln>
              </c:spPr>
            </c:marker>
            <c:bubble3D val="0"/>
          </c:dPt>
          <c:dPt>
            <c:idx val="1"/>
            <c:marker>
              <c:symbol val="triangle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"/>
            <c:marker>
              <c:symbol val="triangle"/>
              <c:size val="8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</c:dPt>
          <c:dPt>
            <c:idx val="3"/>
            <c:marker>
              <c:symbol val="triangle"/>
              <c:size val="8"/>
              <c:spPr>
                <a:solidFill>
                  <a:srgbClr val="00FF00"/>
                </a:solidFill>
                <a:ln>
                  <a:solidFill>
                    <a:srgbClr val="00FF00"/>
                  </a:solidFill>
                  <a:prstDash val="solid"/>
                </a:ln>
              </c:spPr>
            </c:marker>
            <c:bubble3D val="0"/>
          </c:dPt>
          <c:dPt>
            <c:idx val="4"/>
            <c:marker>
              <c:symbol val="triangle"/>
              <c:size val="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5"/>
            <c:marker>
              <c:symbol val="triangle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6"/>
            <c:marker>
              <c:symbol val="triangle"/>
              <c:size val="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7"/>
            <c:marker>
              <c:symbol val="triangle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8"/>
            <c:marker>
              <c:symbol val="triangle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9"/>
            <c:marker>
              <c:symbol val="triangle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0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1"/>
            <c:marker>
              <c:symbol val="square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2"/>
            <c:marker>
              <c:symbol val="square"/>
              <c:size val="8"/>
              <c:spPr>
                <a:solidFill>
                  <a:srgbClr val="00FF00"/>
                </a:solidFill>
                <a:ln>
                  <a:solidFill>
                    <a:srgbClr val="00FF00"/>
                  </a:solidFill>
                  <a:prstDash val="solid"/>
                </a:ln>
              </c:spPr>
            </c:marker>
            <c:bubble3D val="0"/>
          </c:dPt>
          <c:dPt>
            <c:idx val="13"/>
            <c:marker>
              <c:symbol val="square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4"/>
            <c:marker>
              <c:symbol val="square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5"/>
            <c:marker>
              <c:symbol val="square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6"/>
            <c:marker>
              <c:symbol val="square"/>
              <c:size val="8"/>
              <c:spPr>
                <a:solidFill>
                  <a:srgbClr val="00FF00"/>
                </a:solidFill>
                <a:ln>
                  <a:solidFill>
                    <a:srgbClr val="00FF00"/>
                  </a:solidFill>
                  <a:prstDash val="solid"/>
                </a:ln>
              </c:spPr>
            </c:marker>
            <c:bubble3D val="0"/>
          </c:dPt>
          <c:dPt>
            <c:idx val="17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8"/>
            <c:marker>
              <c:symbol val="square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19"/>
            <c:marker>
              <c:symbol val="square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0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21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22"/>
            <c:marker>
              <c:symbol val="square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3"/>
            <c:marker>
              <c:symbol val="square"/>
              <c:size val="8"/>
              <c:spPr>
                <a:solidFill>
                  <a:srgbClr val="00FF00"/>
                </a:solidFill>
                <a:ln>
                  <a:solidFill>
                    <a:srgbClr val="00FF00"/>
                  </a:solidFill>
                  <a:prstDash val="solid"/>
                </a:ln>
              </c:spPr>
            </c:marker>
            <c:bubble3D val="0"/>
          </c:dPt>
          <c:dPt>
            <c:idx val="24"/>
            <c:marker>
              <c:symbol val="square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5"/>
            <c:marker>
              <c:symbol val="diamond"/>
              <c:size val="8"/>
              <c:spPr>
                <a:solidFill>
                  <a:srgbClr val="00FF00"/>
                </a:solidFill>
                <a:ln>
                  <a:solidFill>
                    <a:srgbClr val="00FF00"/>
                  </a:solidFill>
                  <a:prstDash val="solid"/>
                </a:ln>
              </c:spPr>
            </c:marker>
            <c:bubble3D val="0"/>
          </c:dPt>
          <c:dPt>
            <c:idx val="26"/>
            <c:marker>
              <c:symbol val="diamond"/>
              <c:size val="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27"/>
            <c:marker>
              <c:symbol val="diamond"/>
              <c:size val="8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</c:dPt>
          <c:dPt>
            <c:idx val="28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29"/>
            <c:marker>
              <c:symbol val="diamond"/>
              <c:size val="8"/>
              <c:spPr>
                <a:solidFill>
                  <a:srgbClr val="00FF00"/>
                </a:solidFill>
                <a:ln>
                  <a:solidFill>
                    <a:srgbClr val="00FF00"/>
                  </a:solidFill>
                  <a:prstDash val="solid"/>
                </a:ln>
              </c:spPr>
            </c:marker>
            <c:bubble3D val="0"/>
          </c:dPt>
          <c:dPt>
            <c:idx val="30"/>
            <c:marker>
              <c:symbol val="diamond"/>
              <c:size val="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31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32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33"/>
            <c:marker>
              <c:symbol val="diamond"/>
              <c:size val="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34"/>
            <c:marker>
              <c:symbol val="diamond"/>
              <c:size val="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35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36"/>
            <c:marker>
              <c:symbol val="diamond"/>
              <c:size val="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37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38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39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40"/>
            <c:marker>
              <c:symbol val="diamond"/>
              <c:size val="8"/>
              <c:spPr>
                <a:solidFill>
                  <a:srgbClr val="00FF00"/>
                </a:solidFill>
                <a:ln>
                  <a:solidFill>
                    <a:srgbClr val="00FF00"/>
                  </a:solidFill>
                  <a:prstDash val="solid"/>
                </a:ln>
              </c:spPr>
            </c:marker>
            <c:bubble3D val="0"/>
          </c:dPt>
          <c:dPt>
            <c:idx val="41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42"/>
            <c:marker>
              <c:symbol val="diamond"/>
              <c:size val="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43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44"/>
            <c:marker>
              <c:symbol val="diamond"/>
              <c:size val="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45"/>
            <c:marker>
              <c:symbol val="diamond"/>
              <c:size val="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46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47"/>
            <c:marker>
              <c:symbol val="diamond"/>
              <c:size val="8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</c:dPt>
          <c:dPt>
            <c:idx val="48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Pt>
            <c:idx val="49"/>
            <c:marker>
              <c:symbol val="diamond"/>
              <c:size val="8"/>
              <c:spPr>
                <a:solidFill>
                  <a:srgbClr val="0000FF"/>
                </a:solidFill>
                <a:ln>
                  <a:solidFill>
                    <a:srgbClr val="0000FF"/>
                  </a:solidFill>
                  <a:prstDash val="solid"/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4.3600174978127813E-3"/>
                  <c:y val="-2.21525718376111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MTA NYC Transit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226657537373103E-2"/>
                  <c:y val="1.12757460872946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 Metro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NJ Transit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452927079767252E-2"/>
                  <c:y val="-1.02078351317196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CTA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7036307961505E-2"/>
                  <c:y val="2.49674472509118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Houston Metro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823462284605729E-2"/>
                  <c:y val="-5.817672790901201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SEPTA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6432275518104219E-3"/>
                  <c:y val="1.06911256483396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WMATA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5191920575145504E-2"/>
                  <c:y val="-1.25103917565859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Denver RTD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9340043364144717E-2"/>
                  <c:y val="-1.42397978030523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King County Metro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0736689577317081E-3"/>
                  <c:y val="-5.66109279723989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Miami-Dade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DART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8916581079539133E-2"/>
                  <c:y val="6.113035870516184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MARTA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MTA Bus Co. (NYC)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6.9565217391304524E-3"/>
                  <c:y val="1.97530864197525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MBTA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7602521594016537E-3"/>
                  <c:y val="-1.52465540505918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MTA (Maryland)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Port Authority (Pittsburgh)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13098044048841831"/>
                  <c:y val="-1.6120384951881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Metro Transit (Minneapolis)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6.9443274292886421E-3"/>
                  <c:y val="1.474598755415878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A</a:t>
                    </a:r>
                    <a:r>
                      <a:rPr lang="en-US"/>
                      <a:t>C Transit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8308935296131463E-2"/>
                  <c:y val="-2.00714688441722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Tri-Met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4.1885453063843163E-2"/>
                  <c:y val="1.39894443780211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OCTA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7.3387224602101345E-3"/>
                  <c:y val="-1.22563638330458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Pace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8.950552089181936E-2"/>
                  <c:y val="1.35471786200261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VIA (San Antonio)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2347158475456121E-2"/>
                  <c:y val="1.36150443233641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Phoenix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4.0795999036665524E-2"/>
                  <c:y val="-9.70775616171614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MUNI 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4.3180798380459746E-2"/>
                  <c:y val="1.95849488445182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Honolulu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5.4472222222222436E-2"/>
                  <c:y val="-1.7030882503323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+mn-lt"/>
                      </a:rPr>
                      <a:t>S</a:t>
                    </a:r>
                    <a:r>
                      <a:rPr lang="en-US" dirty="0"/>
                      <a:t>an </a:t>
                    </a:r>
                    <a:r>
                      <a:rPr lang="en-US" dirty="0" smtClean="0"/>
                      <a:t>Diego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1.8375716078968391E-2"/>
                  <c:y val="-1.90341985029649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UTA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4.3188405797101453E-2"/>
                  <c:y val="-1.506149509089142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R</a:t>
                    </a:r>
                    <a:r>
                      <a:rPr lang="en-US"/>
                      <a:t>TC (Las Vegas)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8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S</a:t>
                    </a:r>
                    <a:r>
                      <a:rPr lang="en-US"/>
                      <a:t>t. Louis Metro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-5.8840656492660556E-2"/>
                  <c:y val="-3.4247129087172212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M</a:t>
                    </a:r>
                    <a:r>
                      <a:rPr lang="en-US"/>
                      <a:t>ilwaukee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0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V</a:t>
                    </a:r>
                    <a:r>
                      <a:rPr lang="en-US"/>
                      <a:t>TA (San Jose)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6.5738856555973987E-2"/>
                  <c:y val="1.001714785651793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L</a:t>
                    </a:r>
                    <a:r>
                      <a:rPr lang="en-US"/>
                      <a:t>ynx (Orlando)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-6.2455140933470293E-2"/>
                  <c:y val="-3.2227082725770038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B</a:t>
                    </a:r>
                    <a:r>
                      <a:rPr lang="en-US"/>
                      <a:t>roward Cnty  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3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D</a:t>
                    </a:r>
                    <a:r>
                      <a:rPr lang="en-US"/>
                      <a:t>etroit DOT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4"/>
              <c:layout>
                <c:manualLayout>
                  <c:x val="-9.7060114122011504E-3"/>
                  <c:y val="3.2680296741648992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C</a:t>
                    </a:r>
                    <a:r>
                      <a:rPr lang="en-US"/>
                      <a:t>apital Metro (Austin)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-6.115750313819468E-2"/>
                  <c:y val="-1.45777777777777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C</a:t>
                    </a:r>
                    <a:r>
                      <a:rPr lang="en-US"/>
                      <a:t>leveland RTD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8.9441160260945937E-3"/>
                  <c:y val="-1.029645697758487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R</a:t>
                    </a:r>
                    <a:r>
                      <a:rPr lang="en-US"/>
                      <a:t>ide-On 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7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S</a:t>
                    </a:r>
                    <a:r>
                      <a:rPr lang="en-US"/>
                      <a:t>ound Transit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8"/>
              <c:layout>
                <c:manualLayout>
                  <c:x val="-1.2753623188405797E-2"/>
                  <c:y val="-1.580246913580259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F</a:t>
                    </a:r>
                    <a:r>
                      <a:rPr lang="en-US"/>
                      <a:t>oothill Transit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9"/>
              <c:layout>
                <c:manualLayout>
                  <c:x val="-2.7927422115713988E-3"/>
                  <c:y val="4.0801788665305715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H</a:t>
                    </a:r>
                    <a:r>
                      <a:rPr lang="en-US"/>
                      <a:t>ampton Roads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0"/>
              <c:layout>
                <c:manualLayout>
                  <c:x val="-9.8306515356921548E-3"/>
                  <c:y val="-1.878126405565896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M</a:t>
                    </a:r>
                    <a:r>
                      <a:rPr lang="en-US"/>
                      <a:t>TA Long Island Bus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1"/>
              <c:layout>
                <c:manualLayout>
                  <c:x val="-9.1649210647422527E-3"/>
                  <c:y val="9.2588860231949763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C</a:t>
                    </a:r>
                    <a:r>
                      <a:rPr lang="en-US"/>
                      <a:t>ATS(Charlotte)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2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S</a:t>
                    </a:r>
                    <a:r>
                      <a:rPr lang="en-US"/>
                      <a:t>MART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3"/>
              <c:layout>
                <c:manualLayout>
                  <c:x val="-1.1394545247061657E-2"/>
                  <c:y val="-1.288476718188004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N</a:t>
                    </a:r>
                    <a:r>
                      <a:rPr lang="en-US"/>
                      <a:t>FTA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4"/>
              <c:layout>
                <c:manualLayout>
                  <c:x val="-7.9278785803949016E-3"/>
                  <c:y val="-8.2278604063380952E-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J</a:t>
                    </a:r>
                    <a:r>
                      <a:rPr lang="en-US"/>
                      <a:t>TA (Jacksonville)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5"/>
              <c:layout>
                <c:manualLayout>
                  <c:x val="-1.392445509528724E-2"/>
                  <c:y val="-1.030628949159132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C</a:t>
                    </a:r>
                    <a:r>
                      <a:rPr lang="en-US"/>
                      <a:t>OTA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6"/>
              <c:layout>
                <c:manualLayout>
                  <c:x val="-1.8123534322850583E-2"/>
                  <c:y val="1.34303494058903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P</a:t>
                    </a:r>
                    <a:r>
                      <a:rPr lang="en-US"/>
                      <a:t>STA(Tampa)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7"/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S</a:t>
                    </a:r>
                    <a:r>
                      <a:rPr lang="en-US"/>
                      <a:t>WORTA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2.6302407851192516E-3"/>
                  <c:y val="-5.7567026343930596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R</a:t>
                    </a:r>
                    <a:r>
                      <a:rPr lang="en-US"/>
                      <a:t>IPTA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9"/>
              <c:layout>
                <c:manualLayout>
                  <c:x val="-7.3022309711286093E-2"/>
                  <c:y val="-1.049459726625082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O</a:t>
                    </a:r>
                    <a:r>
                      <a:rPr lang="en-US"/>
                      <a:t>mnitrans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Sheet1!$C$11:$C$60</c:f>
              <c:numCache>
                <c:formatCode>_("$"* #,##0.00_);_("$"* \(#,##0.00\);_("$"* "-"??_);_(@_)</c:formatCode>
                <c:ptCount val="50"/>
                <c:pt idx="0">
                  <c:v>2.7623142217748291</c:v>
                </c:pt>
                <c:pt idx="1">
                  <c:v>2.584844071603682</c:v>
                </c:pt>
                <c:pt idx="2">
                  <c:v>4.7961826944933534</c:v>
                </c:pt>
                <c:pt idx="3">
                  <c:v>2.3230282126652715</c:v>
                </c:pt>
                <c:pt idx="4">
                  <c:v>4.827626946357884</c:v>
                </c:pt>
                <c:pt idx="5">
                  <c:v>3.0610192867245352</c:v>
                </c:pt>
                <c:pt idx="6">
                  <c:v>4.3400488884301724</c:v>
                </c:pt>
                <c:pt idx="7">
                  <c:v>3.7065590644282165</c:v>
                </c:pt>
                <c:pt idx="8">
                  <c:v>4.0823615288191384</c:v>
                </c:pt>
                <c:pt idx="9">
                  <c:v>4.3796263542707123</c:v>
                </c:pt>
                <c:pt idx="10">
                  <c:v>6.5241711302641061</c:v>
                </c:pt>
                <c:pt idx="11">
                  <c:v>3.13140942502381</c:v>
                </c:pt>
                <c:pt idx="12">
                  <c:v>4.6332229122841753</c:v>
                </c:pt>
                <c:pt idx="13">
                  <c:v>3.191959559466111</c:v>
                </c:pt>
                <c:pt idx="14">
                  <c:v>4.2498367988831935</c:v>
                </c:pt>
                <c:pt idx="15">
                  <c:v>4.9978531224592144</c:v>
                </c:pt>
                <c:pt idx="16">
                  <c:v>3.5920185592730367</c:v>
                </c:pt>
                <c:pt idx="17">
                  <c:v>4.8816973805022466</c:v>
                </c:pt>
                <c:pt idx="18">
                  <c:v>3.9511968029350841</c:v>
                </c:pt>
                <c:pt idx="19">
                  <c:v>3.6226447268702628</c:v>
                </c:pt>
                <c:pt idx="20">
                  <c:v>5.1255118802370472</c:v>
                </c:pt>
                <c:pt idx="21">
                  <c:v>2.8681773712917802</c:v>
                </c:pt>
                <c:pt idx="22">
                  <c:v>4.0957109537925618</c:v>
                </c:pt>
                <c:pt idx="23">
                  <c:v>2.4663071330809507</c:v>
                </c:pt>
                <c:pt idx="24">
                  <c:v>2.2271908218061238</c:v>
                </c:pt>
                <c:pt idx="25">
                  <c:v>2.7150055984573802</c:v>
                </c:pt>
                <c:pt idx="26">
                  <c:v>4.8853032831996694</c:v>
                </c:pt>
                <c:pt idx="27">
                  <c:v>2.264273329950711</c:v>
                </c:pt>
                <c:pt idx="28">
                  <c:v>5.0116943306747164</c:v>
                </c:pt>
                <c:pt idx="29">
                  <c:v>3.1775606636943552</c:v>
                </c:pt>
                <c:pt idx="30">
                  <c:v>6.2883691418283592</c:v>
                </c:pt>
                <c:pt idx="31">
                  <c:v>3.3307876967498578</c:v>
                </c:pt>
                <c:pt idx="32">
                  <c:v>2.6875045441688852</c:v>
                </c:pt>
                <c:pt idx="33">
                  <c:v>4.3070980577798155</c:v>
                </c:pt>
                <c:pt idx="34">
                  <c:v>3.1061355929837342</c:v>
                </c:pt>
                <c:pt idx="35">
                  <c:v>3.9923644591273422</c:v>
                </c:pt>
                <c:pt idx="36">
                  <c:v>3.4768449609334939</c:v>
                </c:pt>
                <c:pt idx="37">
                  <c:v>7.2929159838796709</c:v>
                </c:pt>
                <c:pt idx="38">
                  <c:v>4.5235519017431294</c:v>
                </c:pt>
                <c:pt idx="39">
                  <c:v>4.1316569585795744</c:v>
                </c:pt>
                <c:pt idx="40">
                  <c:v>4.0786133231565413</c:v>
                </c:pt>
                <c:pt idx="41">
                  <c:v>3.7194802504410802</c:v>
                </c:pt>
                <c:pt idx="42">
                  <c:v>6.8808472721544485</c:v>
                </c:pt>
                <c:pt idx="43">
                  <c:v>4.4635547964236419</c:v>
                </c:pt>
                <c:pt idx="44">
                  <c:v>5.1602640066573358</c:v>
                </c:pt>
                <c:pt idx="45">
                  <c:v>4.6509568780004695</c:v>
                </c:pt>
                <c:pt idx="46">
                  <c:v>3.9292840564993252</c:v>
                </c:pt>
                <c:pt idx="47">
                  <c:v>4.0889605940506994</c:v>
                </c:pt>
                <c:pt idx="48">
                  <c:v>4.1384301402558945</c:v>
                </c:pt>
                <c:pt idx="49">
                  <c:v>3.8967174233145618</c:v>
                </c:pt>
              </c:numCache>
            </c:numRef>
          </c:xVal>
          <c:yVal>
            <c:numRef>
              <c:f>Sheet1!$D$11:$D$60</c:f>
              <c:numCache>
                <c:formatCode>_("$"* #,##0.00_);_("$"* \(#,##0.00\);_("$"* "-"??_);_(@_)</c:formatCode>
                <c:ptCount val="50"/>
                <c:pt idx="0">
                  <c:v>1.0118060069871901</c:v>
                </c:pt>
                <c:pt idx="1">
                  <c:v>0.68506995230899548</c:v>
                </c:pt>
                <c:pt idx="2">
                  <c:v>1.9447313697463844</c:v>
                </c:pt>
                <c:pt idx="3">
                  <c:v>0.88765136493749752</c:v>
                </c:pt>
                <c:pt idx="4">
                  <c:v>0.83497394275816961</c:v>
                </c:pt>
                <c:pt idx="5">
                  <c:v>0.8793398370496649</c:v>
                </c:pt>
                <c:pt idx="6">
                  <c:v>0.84519156602602663</c:v>
                </c:pt>
                <c:pt idx="7">
                  <c:v>0.98611412272158749</c:v>
                </c:pt>
                <c:pt idx="8">
                  <c:v>1.2001442964854552</c:v>
                </c:pt>
                <c:pt idx="9">
                  <c:v>1.1194396629999761</c:v>
                </c:pt>
                <c:pt idx="10">
                  <c:v>0.7525676485121896</c:v>
                </c:pt>
                <c:pt idx="11">
                  <c:v>0.71538995439258335</c:v>
                </c:pt>
                <c:pt idx="12">
                  <c:v>1.3968533689523146</c:v>
                </c:pt>
                <c:pt idx="13">
                  <c:v>0.72079588874826361</c:v>
                </c:pt>
                <c:pt idx="14">
                  <c:v>1.0071807124767569</c:v>
                </c:pt>
                <c:pt idx="15">
                  <c:v>1.2428985569981219</c:v>
                </c:pt>
                <c:pt idx="16">
                  <c:v>1.1151444698550641</c:v>
                </c:pt>
                <c:pt idx="17">
                  <c:v>0.86717292545290658</c:v>
                </c:pt>
                <c:pt idx="18">
                  <c:v>0.90018075056179525</c:v>
                </c:pt>
                <c:pt idx="19">
                  <c:v>0.87390769575258964</c:v>
                </c:pt>
                <c:pt idx="20">
                  <c:v>0.92228115600678562</c:v>
                </c:pt>
                <c:pt idx="21">
                  <c:v>0.50323440494733529</c:v>
                </c:pt>
                <c:pt idx="22">
                  <c:v>0.9001440233923037</c:v>
                </c:pt>
                <c:pt idx="23">
                  <c:v>0.77105771745503926</c:v>
                </c:pt>
                <c:pt idx="24">
                  <c:v>0.62705761809066385</c:v>
                </c:pt>
                <c:pt idx="25">
                  <c:v>1.0164252976097441</c:v>
                </c:pt>
                <c:pt idx="26">
                  <c:v>0.86425038163889978</c:v>
                </c:pt>
                <c:pt idx="27">
                  <c:v>1.0692450082905469</c:v>
                </c:pt>
                <c:pt idx="28">
                  <c:v>1.1071439198473341</c:v>
                </c:pt>
                <c:pt idx="29">
                  <c:v>0.99076761219302345</c:v>
                </c:pt>
                <c:pt idx="30">
                  <c:v>0.87691938108162859</c:v>
                </c:pt>
                <c:pt idx="31">
                  <c:v>0.84509778253273193</c:v>
                </c:pt>
                <c:pt idx="32">
                  <c:v>0.721963092984656</c:v>
                </c:pt>
                <c:pt idx="33">
                  <c:v>0.68402125569796024</c:v>
                </c:pt>
                <c:pt idx="34">
                  <c:v>0.39883989801562841</c:v>
                </c:pt>
                <c:pt idx="35">
                  <c:v>1.1115064322817501</c:v>
                </c:pt>
                <c:pt idx="36">
                  <c:v>0.53876790427878762</c:v>
                </c:pt>
                <c:pt idx="37">
                  <c:v>1.5921600331785801</c:v>
                </c:pt>
                <c:pt idx="38">
                  <c:v>1.1522603832931775</c:v>
                </c:pt>
                <c:pt idx="39">
                  <c:v>0.90621850309809771</c:v>
                </c:pt>
                <c:pt idx="40">
                  <c:v>1.4468578857669121</c:v>
                </c:pt>
                <c:pt idx="41">
                  <c:v>0.78341491152930953</c:v>
                </c:pt>
                <c:pt idx="42">
                  <c:v>1.117279464279314</c:v>
                </c:pt>
                <c:pt idx="43">
                  <c:v>1.2525890801701112</c:v>
                </c:pt>
                <c:pt idx="44">
                  <c:v>0.79562249662002305</c:v>
                </c:pt>
                <c:pt idx="45">
                  <c:v>0.90578881750723461</c:v>
                </c:pt>
                <c:pt idx="46">
                  <c:v>0.85908380805715967</c:v>
                </c:pt>
                <c:pt idx="47">
                  <c:v>1.6237483946830245</c:v>
                </c:pt>
                <c:pt idx="48">
                  <c:v>0.93</c:v>
                </c:pt>
                <c:pt idx="49">
                  <c:v>0.90577885706465477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224128"/>
        <c:axId val="112439296"/>
      </c:scatterChart>
      <c:valAx>
        <c:axId val="112224128"/>
        <c:scaling>
          <c:orientation val="minMax"/>
          <c:min val="2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b="0" dirty="0"/>
                  <a:t>Operating Cost per Trip</a:t>
                </a:r>
              </a:p>
            </c:rich>
          </c:tx>
          <c:layout>
            <c:manualLayout>
              <c:xMode val="edge"/>
              <c:yMode val="edge"/>
              <c:x val="0.42414479440069985"/>
              <c:y val="0.95952755905511811"/>
            </c:manualLayout>
          </c:layout>
          <c:overlay val="0"/>
          <c:spPr>
            <a:noFill/>
            <a:ln w="25400">
              <a:noFill/>
            </a:ln>
          </c:spPr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2439296"/>
        <c:crosses val="autoZero"/>
        <c:crossBetween val="midCat"/>
      </c:valAx>
      <c:valAx>
        <c:axId val="112439296"/>
        <c:scaling>
          <c:orientation val="minMax"/>
          <c:max val="2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b="0" dirty="0"/>
                  <a:t>Average Fare</a:t>
                </a:r>
              </a:p>
            </c:rich>
          </c:tx>
          <c:layout>
            <c:manualLayout>
              <c:xMode val="edge"/>
              <c:yMode val="edge"/>
              <c:x val="5.2192093407537853E-3"/>
              <c:y val="0.39262472885032751"/>
            </c:manualLayout>
          </c:layout>
          <c:overlay val="0"/>
          <c:spPr>
            <a:noFill/>
            <a:ln w="25400">
              <a:noFill/>
            </a:ln>
          </c:spPr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222412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lang="en-US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04096770512451"/>
          <c:y val="0.1482827646544182"/>
          <c:w val="0.82186009357525969"/>
          <c:h val="0.7973053983366315"/>
        </c:manualLayout>
      </c:layout>
      <c:pieChart>
        <c:varyColors val="1"/>
        <c:ser>
          <c:idx val="0"/>
          <c:order val="0"/>
          <c:tx>
            <c:strRef>
              <c:f>Sheet3!$I$1</c:f>
              <c:strCache>
                <c:ptCount val="1"/>
                <c:pt idx="0">
                  <c:v>Number of Rural NTD Reports
(1580 Total)</c:v>
                </c:pt>
              </c:strCache>
            </c:strRef>
          </c:tx>
          <c:dLbls>
            <c:dLbl>
              <c:idx val="0"/>
              <c:layout>
                <c:manualLayout>
                  <c:x val="0.11050857773213127"/>
                  <c:y val="-1.36567814787651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Transit Agency, </a:t>
                    </a:r>
                    <a:r>
                      <a:rPr lang="en-US" dirty="0" smtClean="0"/>
                      <a:t>130, 8%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399710905702347E-3"/>
                  <c:y val="2.02498687664043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Tribal Subrecipients, </a:t>
                    </a:r>
                    <a:r>
                      <a:rPr lang="en-US" dirty="0" smtClean="0"/>
                      <a:t>77, 5%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801932367149826"/>
                  <c:y val="-0.1014730452190841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C</a:t>
                    </a:r>
                    <a:r>
                      <a:rPr lang="en-US" dirty="0"/>
                      <a:t>ity or County, </a:t>
                    </a:r>
                    <a:r>
                      <a:rPr lang="en-US" dirty="0" smtClean="0"/>
                      <a:t>722</a:t>
                    </a:r>
                  </a:p>
                  <a:p>
                    <a:r>
                      <a:rPr lang="en-US" dirty="0" smtClean="0"/>
                      <a:t>46%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758872532237818"/>
                  <c:y val="-3.908661417322840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Urban </a:t>
                    </a:r>
                    <a:r>
                      <a:rPr lang="en-US" dirty="0" smtClean="0"/>
                      <a:t>Recipients</a:t>
                    </a:r>
                  </a:p>
                  <a:p>
                    <a:r>
                      <a:rPr lang="en-US" dirty="0" smtClean="0"/>
                      <a:t>107, 7%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State DOT or MPO, </a:t>
                    </a:r>
                    <a:r>
                      <a:rPr lang="en-US" smtClean="0"/>
                      <a:t>30</a:t>
                    </a:r>
                  </a:p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223097112860893E-2"/>
                  <c:y val="-3.82440944881889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University, </a:t>
                    </a:r>
                    <a:r>
                      <a:rPr lang="en-US" dirty="0" smtClean="0"/>
                      <a:t>5</a:t>
                    </a:r>
                  </a:p>
                  <a:p>
                    <a:r>
                      <a:rPr lang="en-US" dirty="0" smtClean="0"/>
                      <a:t>0.5%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20183195006029694"/>
                  <c:y val="2.63989019721158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Non-Profit, </a:t>
                    </a:r>
                    <a:r>
                      <a:rPr lang="en-US" dirty="0" smtClean="0"/>
                      <a:t>422</a:t>
                    </a:r>
                  </a:p>
                  <a:p>
                    <a:r>
                      <a:rPr lang="en-US" dirty="0" smtClean="0"/>
                      <a:t>27%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824679523755221E-2"/>
                  <c:y val="1.6011144476887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Private  For-Profit, </a:t>
                    </a:r>
                    <a:r>
                      <a:rPr lang="en-US" dirty="0" smtClean="0"/>
                      <a:t>62</a:t>
                    </a:r>
                  </a:p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7763703450112227E-2"/>
                  <c:y val="-4.70209973753283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Rural Transfers, </a:t>
                    </a:r>
                    <a:r>
                      <a:rPr lang="en-US" dirty="0" smtClean="0"/>
                      <a:t>20, 1%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7498002967020423E-2"/>
                  <c:y val="-7.49126859142608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Other, </a:t>
                    </a:r>
                    <a:r>
                      <a:rPr lang="en-US" dirty="0" smtClean="0"/>
                      <a:t>5</a:t>
                    </a:r>
                  </a:p>
                  <a:p>
                    <a:r>
                      <a:rPr lang="en-US" dirty="0" smtClean="0"/>
                      <a:t>0.5%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Sheet3!$H$2:$H$11</c:f>
              <c:strCache>
                <c:ptCount val="10"/>
                <c:pt idx="0">
                  <c:v>Transit Agency</c:v>
                </c:pt>
                <c:pt idx="1">
                  <c:v>Tribal Subrecipients</c:v>
                </c:pt>
                <c:pt idx="2">
                  <c:v>City or Conuty</c:v>
                </c:pt>
                <c:pt idx="3">
                  <c:v>Urban Recipients</c:v>
                </c:pt>
                <c:pt idx="4">
                  <c:v>State DOT or MPO</c:v>
                </c:pt>
                <c:pt idx="5">
                  <c:v>University</c:v>
                </c:pt>
                <c:pt idx="6">
                  <c:v>Non-Profit</c:v>
                </c:pt>
                <c:pt idx="7">
                  <c:v>Private  For-Profit</c:v>
                </c:pt>
                <c:pt idx="8">
                  <c:v>Rural Transfers</c:v>
                </c:pt>
                <c:pt idx="9">
                  <c:v>Other</c:v>
                </c:pt>
              </c:strCache>
            </c:strRef>
          </c:cat>
          <c:val>
            <c:numRef>
              <c:f>Sheet3!$I$2:$I$11</c:f>
              <c:numCache>
                <c:formatCode>General</c:formatCode>
                <c:ptCount val="10"/>
                <c:pt idx="0">
                  <c:v>130</c:v>
                </c:pt>
                <c:pt idx="1">
                  <c:v>77</c:v>
                </c:pt>
                <c:pt idx="2">
                  <c:v>722</c:v>
                </c:pt>
                <c:pt idx="3">
                  <c:v>107</c:v>
                </c:pt>
                <c:pt idx="4">
                  <c:v>30</c:v>
                </c:pt>
                <c:pt idx="5">
                  <c:v>5</c:v>
                </c:pt>
                <c:pt idx="6">
                  <c:v>422</c:v>
                </c:pt>
                <c:pt idx="7">
                  <c:v>62</c:v>
                </c:pt>
                <c:pt idx="8">
                  <c:v>20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i="0" baseline="0" dirty="0" smtClean="0">
                <a:effectLst/>
              </a:rPr>
              <a:t>Transit Ridership Versus Average Gas Price and Employment</a:t>
            </a:r>
            <a:endParaRPr lang="en-US" dirty="0" smtClean="0">
              <a:effectLst/>
            </a:endParaRPr>
          </a:p>
        </c:rich>
      </c:tx>
      <c:layout>
        <c:manualLayout>
          <c:xMode val="edge"/>
          <c:yMode val="edge"/>
          <c:x val="0.14947086599585249"/>
          <c:y val="4.25171855005500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66542750929402"/>
          <c:y val="0.116138934263843"/>
          <c:w val="0.810408921933085"/>
          <c:h val="0.814480837694489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Data!$D$1</c:f>
              <c:strCache>
                <c:ptCount val="1"/>
                <c:pt idx="0">
                  <c:v>Regular Gas, All Formulations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Data!$A$56:$A$122</c:f>
              <c:strCache>
                <c:ptCount val="67"/>
                <c:pt idx="0">
                  <c:v>Jul '06</c:v>
                </c:pt>
                <c:pt idx="1">
                  <c:v>Aug '06</c:v>
                </c:pt>
                <c:pt idx="2">
                  <c:v>Sep '06</c:v>
                </c:pt>
                <c:pt idx="3">
                  <c:v>Oct '06</c:v>
                </c:pt>
                <c:pt idx="4">
                  <c:v>Nov '06</c:v>
                </c:pt>
                <c:pt idx="5">
                  <c:v>Dec '06</c:v>
                </c:pt>
                <c:pt idx="6">
                  <c:v>Jan '07</c:v>
                </c:pt>
                <c:pt idx="7">
                  <c:v>Feb '07</c:v>
                </c:pt>
                <c:pt idx="8">
                  <c:v>Mar '07</c:v>
                </c:pt>
                <c:pt idx="9">
                  <c:v>Apr '07</c:v>
                </c:pt>
                <c:pt idx="10">
                  <c:v>May '07</c:v>
                </c:pt>
                <c:pt idx="11">
                  <c:v>Jun '07</c:v>
                </c:pt>
                <c:pt idx="12">
                  <c:v>Jul '07</c:v>
                </c:pt>
                <c:pt idx="13">
                  <c:v>Aug '07</c:v>
                </c:pt>
                <c:pt idx="14">
                  <c:v>Sep '07</c:v>
                </c:pt>
                <c:pt idx="15">
                  <c:v>Oct '07</c:v>
                </c:pt>
                <c:pt idx="16">
                  <c:v>Nov '07</c:v>
                </c:pt>
                <c:pt idx="17">
                  <c:v>Dec '07</c:v>
                </c:pt>
                <c:pt idx="18">
                  <c:v>Jan '08</c:v>
                </c:pt>
                <c:pt idx="19">
                  <c:v>Feb '08</c:v>
                </c:pt>
                <c:pt idx="20">
                  <c:v>Mar '08</c:v>
                </c:pt>
                <c:pt idx="21">
                  <c:v>Apr '08</c:v>
                </c:pt>
                <c:pt idx="22">
                  <c:v>May '08</c:v>
                </c:pt>
                <c:pt idx="23">
                  <c:v>Jun '08</c:v>
                </c:pt>
                <c:pt idx="24">
                  <c:v>Jul '08</c:v>
                </c:pt>
                <c:pt idx="25">
                  <c:v>Aug '08</c:v>
                </c:pt>
                <c:pt idx="26">
                  <c:v>Sep '08</c:v>
                </c:pt>
                <c:pt idx="27">
                  <c:v>Oct '08</c:v>
                </c:pt>
                <c:pt idx="28">
                  <c:v>Nov '08</c:v>
                </c:pt>
                <c:pt idx="29">
                  <c:v>Dec '08</c:v>
                </c:pt>
                <c:pt idx="30">
                  <c:v>Jan '09</c:v>
                </c:pt>
                <c:pt idx="31">
                  <c:v>Feb '09</c:v>
                </c:pt>
                <c:pt idx="32">
                  <c:v>Mar '09</c:v>
                </c:pt>
                <c:pt idx="33">
                  <c:v>Apr '09</c:v>
                </c:pt>
                <c:pt idx="34">
                  <c:v>May '09</c:v>
                </c:pt>
                <c:pt idx="35">
                  <c:v>Jun '09</c:v>
                </c:pt>
                <c:pt idx="36">
                  <c:v>Jul '09</c:v>
                </c:pt>
                <c:pt idx="37">
                  <c:v>Aug '09</c:v>
                </c:pt>
                <c:pt idx="38">
                  <c:v>Sep '09</c:v>
                </c:pt>
                <c:pt idx="39">
                  <c:v>Oct '09</c:v>
                </c:pt>
                <c:pt idx="40">
                  <c:v>Nov '09</c:v>
                </c:pt>
                <c:pt idx="41">
                  <c:v>Dec '09</c:v>
                </c:pt>
                <c:pt idx="42">
                  <c:v>Jan '10</c:v>
                </c:pt>
                <c:pt idx="43">
                  <c:v>Feb '10</c:v>
                </c:pt>
                <c:pt idx="44">
                  <c:v>Mar '10</c:v>
                </c:pt>
                <c:pt idx="45">
                  <c:v>Apr '10</c:v>
                </c:pt>
                <c:pt idx="46">
                  <c:v>May '10</c:v>
                </c:pt>
                <c:pt idx="47">
                  <c:v>Jun '10</c:v>
                </c:pt>
                <c:pt idx="48">
                  <c:v>Jul '10</c:v>
                </c:pt>
                <c:pt idx="49">
                  <c:v>Aug '10</c:v>
                </c:pt>
                <c:pt idx="50">
                  <c:v>Sep '10</c:v>
                </c:pt>
                <c:pt idx="51">
                  <c:v>Oct '10</c:v>
                </c:pt>
                <c:pt idx="52">
                  <c:v>Nov '10</c:v>
                </c:pt>
                <c:pt idx="53">
                  <c:v>Dec '10</c:v>
                </c:pt>
                <c:pt idx="54">
                  <c:v>Jan '11</c:v>
                </c:pt>
                <c:pt idx="55">
                  <c:v>Feb '11</c:v>
                </c:pt>
                <c:pt idx="56">
                  <c:v>Mar '11</c:v>
                </c:pt>
                <c:pt idx="57">
                  <c:v>Apr '11</c:v>
                </c:pt>
                <c:pt idx="58">
                  <c:v>May '11</c:v>
                </c:pt>
                <c:pt idx="59">
                  <c:v>Jun '11</c:v>
                </c:pt>
                <c:pt idx="60">
                  <c:v>Jul '11</c:v>
                </c:pt>
                <c:pt idx="61">
                  <c:v>Aug '11</c:v>
                </c:pt>
                <c:pt idx="62">
                  <c:v>Sep '11</c:v>
                </c:pt>
                <c:pt idx="63">
                  <c:v>Oct '11</c:v>
                </c:pt>
                <c:pt idx="64">
                  <c:v>Nov '11</c:v>
                </c:pt>
                <c:pt idx="65">
                  <c:v>Dec '11</c:v>
                </c:pt>
                <c:pt idx="66">
                  <c:v>Jan '12</c:v>
                </c:pt>
              </c:strCache>
            </c:strRef>
          </c:cat>
          <c:val>
            <c:numRef>
              <c:f>Data!$D$56:$D$125</c:f>
              <c:numCache>
                <c:formatCode>0.00</c:formatCode>
                <c:ptCount val="70"/>
                <c:pt idx="0">
                  <c:v>2.9810000000000003</c:v>
                </c:pt>
                <c:pt idx="1">
                  <c:v>2.952</c:v>
                </c:pt>
                <c:pt idx="2">
                  <c:v>2.5550000000000002</c:v>
                </c:pt>
                <c:pt idx="3">
                  <c:v>2.2450000000000001</c:v>
                </c:pt>
                <c:pt idx="4">
                  <c:v>2.2290000000000001</c:v>
                </c:pt>
                <c:pt idx="5">
                  <c:v>2.3130000000000002</c:v>
                </c:pt>
                <c:pt idx="6">
                  <c:v>2.2400000000000002</c:v>
                </c:pt>
                <c:pt idx="7">
                  <c:v>2.278</c:v>
                </c:pt>
                <c:pt idx="8">
                  <c:v>2.5630000000000002</c:v>
                </c:pt>
                <c:pt idx="9">
                  <c:v>2.8450000000000002</c:v>
                </c:pt>
                <c:pt idx="10">
                  <c:v>3.1460000000000004</c:v>
                </c:pt>
                <c:pt idx="11">
                  <c:v>3.056</c:v>
                </c:pt>
                <c:pt idx="12">
                  <c:v>2.9649999999999999</c:v>
                </c:pt>
                <c:pt idx="13">
                  <c:v>2.786</c:v>
                </c:pt>
                <c:pt idx="14">
                  <c:v>2.8029999999999999</c:v>
                </c:pt>
                <c:pt idx="15">
                  <c:v>2.8029999999999999</c:v>
                </c:pt>
                <c:pt idx="16">
                  <c:v>3.08</c:v>
                </c:pt>
                <c:pt idx="17">
                  <c:v>3.0179999999999998</c:v>
                </c:pt>
                <c:pt idx="18">
                  <c:v>3.0430000000000001</c:v>
                </c:pt>
                <c:pt idx="19">
                  <c:v>3.028</c:v>
                </c:pt>
                <c:pt idx="20">
                  <c:v>3.2440000000000002</c:v>
                </c:pt>
                <c:pt idx="21">
                  <c:v>3.4580000000000002</c:v>
                </c:pt>
                <c:pt idx="22">
                  <c:v>3.766</c:v>
                </c:pt>
                <c:pt idx="23">
                  <c:v>4.0540000000000003</c:v>
                </c:pt>
                <c:pt idx="24">
                  <c:v>4.0620000000000003</c:v>
                </c:pt>
                <c:pt idx="25">
                  <c:v>3.7789999999999999</c:v>
                </c:pt>
                <c:pt idx="26">
                  <c:v>3.7029999999999998</c:v>
                </c:pt>
                <c:pt idx="27">
                  <c:v>3.0510000000000002</c:v>
                </c:pt>
                <c:pt idx="28">
                  <c:v>2.141</c:v>
                </c:pt>
                <c:pt idx="29">
                  <c:v>1.6870000000000001</c:v>
                </c:pt>
                <c:pt idx="30">
                  <c:v>1.788</c:v>
                </c:pt>
                <c:pt idx="31">
                  <c:v>1.923</c:v>
                </c:pt>
                <c:pt idx="32">
                  <c:v>1.9590000000000001</c:v>
                </c:pt>
                <c:pt idx="33">
                  <c:v>2.0489999999999999</c:v>
                </c:pt>
                <c:pt idx="34">
                  <c:v>2.266</c:v>
                </c:pt>
                <c:pt idx="35">
                  <c:v>2.6309999999999998</c:v>
                </c:pt>
                <c:pt idx="36">
                  <c:v>2.5270000000000001</c:v>
                </c:pt>
                <c:pt idx="37">
                  <c:v>2.6160000000000001</c:v>
                </c:pt>
                <c:pt idx="38">
                  <c:v>2.5539999999999998</c:v>
                </c:pt>
                <c:pt idx="39">
                  <c:v>2.5510000000000002</c:v>
                </c:pt>
                <c:pt idx="40">
                  <c:v>2.6509999999999998</c:v>
                </c:pt>
                <c:pt idx="41">
                  <c:v>2.6070000000000002</c:v>
                </c:pt>
                <c:pt idx="42">
                  <c:v>2.7149999999999999</c:v>
                </c:pt>
                <c:pt idx="43">
                  <c:v>2.6440000000000001</c:v>
                </c:pt>
                <c:pt idx="44">
                  <c:v>2.7719999999999998</c:v>
                </c:pt>
                <c:pt idx="45">
                  <c:v>2.8479999999999999</c:v>
                </c:pt>
                <c:pt idx="46">
                  <c:v>2.8359999999999999</c:v>
                </c:pt>
                <c:pt idx="47">
                  <c:v>2.7320000000000002</c:v>
                </c:pt>
                <c:pt idx="48">
                  <c:v>2.7290000000000001</c:v>
                </c:pt>
                <c:pt idx="49">
                  <c:v>2.73</c:v>
                </c:pt>
                <c:pt idx="50">
                  <c:v>2.7050000000000001</c:v>
                </c:pt>
                <c:pt idx="51">
                  <c:v>2.8010000000000002</c:v>
                </c:pt>
                <c:pt idx="52">
                  <c:v>2.859</c:v>
                </c:pt>
                <c:pt idx="53">
                  <c:v>2.9930000000000003</c:v>
                </c:pt>
                <c:pt idx="54">
                  <c:v>3.0948000000000002</c:v>
                </c:pt>
                <c:pt idx="55">
                  <c:v>3.2109999999999999</c:v>
                </c:pt>
                <c:pt idx="56">
                  <c:v>3.5609999999999999</c:v>
                </c:pt>
                <c:pt idx="57">
                  <c:v>3.8</c:v>
                </c:pt>
                <c:pt idx="58">
                  <c:v>3.9060000000000001</c:v>
                </c:pt>
                <c:pt idx="59">
                  <c:v>3.68</c:v>
                </c:pt>
                <c:pt idx="60">
                  <c:v>3.65</c:v>
                </c:pt>
                <c:pt idx="61">
                  <c:v>3.64</c:v>
                </c:pt>
                <c:pt idx="62">
                  <c:v>3.61</c:v>
                </c:pt>
                <c:pt idx="63">
                  <c:v>3.448</c:v>
                </c:pt>
                <c:pt idx="64">
                  <c:v>3.3839999999999999</c:v>
                </c:pt>
                <c:pt idx="65">
                  <c:v>3.266</c:v>
                </c:pt>
                <c:pt idx="66">
                  <c:v>3.38</c:v>
                </c:pt>
                <c:pt idx="67">
                  <c:v>3.5790000000000002</c:v>
                </c:pt>
                <c:pt idx="68">
                  <c:v>3.8519999999999999</c:v>
                </c:pt>
                <c:pt idx="69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0152960"/>
        <c:axId val="90154496"/>
      </c:barChart>
      <c:lineChart>
        <c:grouping val="standard"/>
        <c:varyColors val="0"/>
        <c:ser>
          <c:idx val="0"/>
          <c:order val="0"/>
          <c:tx>
            <c:strRef>
              <c:f>Data!$G$1</c:f>
              <c:strCache>
                <c:ptCount val="1"/>
                <c:pt idx="0">
                  <c:v>Index of Rolling 12 Month Ridership</c:v>
                </c:pt>
              </c:strCache>
            </c:strRef>
          </c:tx>
          <c:spPr>
            <a:ln w="38100">
              <a:solidFill>
                <a:srgbClr val="666699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cat>
            <c:strRef>
              <c:f>Data!$A$56:$A$122</c:f>
              <c:strCache>
                <c:ptCount val="67"/>
                <c:pt idx="0">
                  <c:v>Jul '06</c:v>
                </c:pt>
                <c:pt idx="1">
                  <c:v>Aug '06</c:v>
                </c:pt>
                <c:pt idx="2">
                  <c:v>Sep '06</c:v>
                </c:pt>
                <c:pt idx="3">
                  <c:v>Oct '06</c:v>
                </c:pt>
                <c:pt idx="4">
                  <c:v>Nov '06</c:v>
                </c:pt>
                <c:pt idx="5">
                  <c:v>Dec '06</c:v>
                </c:pt>
                <c:pt idx="6">
                  <c:v>Jan '07</c:v>
                </c:pt>
                <c:pt idx="7">
                  <c:v>Feb '07</c:v>
                </c:pt>
                <c:pt idx="8">
                  <c:v>Mar '07</c:v>
                </c:pt>
                <c:pt idx="9">
                  <c:v>Apr '07</c:v>
                </c:pt>
                <c:pt idx="10">
                  <c:v>May '07</c:v>
                </c:pt>
                <c:pt idx="11">
                  <c:v>Jun '07</c:v>
                </c:pt>
                <c:pt idx="12">
                  <c:v>Jul '07</c:v>
                </c:pt>
                <c:pt idx="13">
                  <c:v>Aug '07</c:v>
                </c:pt>
                <c:pt idx="14">
                  <c:v>Sep '07</c:v>
                </c:pt>
                <c:pt idx="15">
                  <c:v>Oct '07</c:v>
                </c:pt>
                <c:pt idx="16">
                  <c:v>Nov '07</c:v>
                </c:pt>
                <c:pt idx="17">
                  <c:v>Dec '07</c:v>
                </c:pt>
                <c:pt idx="18">
                  <c:v>Jan '08</c:v>
                </c:pt>
                <c:pt idx="19">
                  <c:v>Feb '08</c:v>
                </c:pt>
                <c:pt idx="20">
                  <c:v>Mar '08</c:v>
                </c:pt>
                <c:pt idx="21">
                  <c:v>Apr '08</c:v>
                </c:pt>
                <c:pt idx="22">
                  <c:v>May '08</c:v>
                </c:pt>
                <c:pt idx="23">
                  <c:v>Jun '08</c:v>
                </c:pt>
                <c:pt idx="24">
                  <c:v>Jul '08</c:v>
                </c:pt>
                <c:pt idx="25">
                  <c:v>Aug '08</c:v>
                </c:pt>
                <c:pt idx="26">
                  <c:v>Sep '08</c:v>
                </c:pt>
                <c:pt idx="27">
                  <c:v>Oct '08</c:v>
                </c:pt>
                <c:pt idx="28">
                  <c:v>Nov '08</c:v>
                </c:pt>
                <c:pt idx="29">
                  <c:v>Dec '08</c:v>
                </c:pt>
                <c:pt idx="30">
                  <c:v>Jan '09</c:v>
                </c:pt>
                <c:pt idx="31">
                  <c:v>Feb '09</c:v>
                </c:pt>
                <c:pt idx="32">
                  <c:v>Mar '09</c:v>
                </c:pt>
                <c:pt idx="33">
                  <c:v>Apr '09</c:v>
                </c:pt>
                <c:pt idx="34">
                  <c:v>May '09</c:v>
                </c:pt>
                <c:pt idx="35">
                  <c:v>Jun '09</c:v>
                </c:pt>
                <c:pt idx="36">
                  <c:v>Jul '09</c:v>
                </c:pt>
                <c:pt idx="37">
                  <c:v>Aug '09</c:v>
                </c:pt>
                <c:pt idx="38">
                  <c:v>Sep '09</c:v>
                </c:pt>
                <c:pt idx="39">
                  <c:v>Oct '09</c:v>
                </c:pt>
                <c:pt idx="40">
                  <c:v>Nov '09</c:v>
                </c:pt>
                <c:pt idx="41">
                  <c:v>Dec '09</c:v>
                </c:pt>
                <c:pt idx="42">
                  <c:v>Jan '10</c:v>
                </c:pt>
                <c:pt idx="43">
                  <c:v>Feb '10</c:v>
                </c:pt>
                <c:pt idx="44">
                  <c:v>Mar '10</c:v>
                </c:pt>
                <c:pt idx="45">
                  <c:v>Apr '10</c:v>
                </c:pt>
                <c:pt idx="46">
                  <c:v>May '10</c:v>
                </c:pt>
                <c:pt idx="47">
                  <c:v>Jun '10</c:v>
                </c:pt>
                <c:pt idx="48">
                  <c:v>Jul '10</c:v>
                </c:pt>
                <c:pt idx="49">
                  <c:v>Aug '10</c:v>
                </c:pt>
                <c:pt idx="50">
                  <c:v>Sep '10</c:v>
                </c:pt>
                <c:pt idx="51">
                  <c:v>Oct '10</c:v>
                </c:pt>
                <c:pt idx="52">
                  <c:v>Nov '10</c:v>
                </c:pt>
                <c:pt idx="53">
                  <c:v>Dec '10</c:v>
                </c:pt>
                <c:pt idx="54">
                  <c:v>Jan '11</c:v>
                </c:pt>
                <c:pt idx="55">
                  <c:v>Feb '11</c:v>
                </c:pt>
                <c:pt idx="56">
                  <c:v>Mar '11</c:v>
                </c:pt>
                <c:pt idx="57">
                  <c:v>Apr '11</c:v>
                </c:pt>
                <c:pt idx="58">
                  <c:v>May '11</c:v>
                </c:pt>
                <c:pt idx="59">
                  <c:v>Jun '11</c:v>
                </c:pt>
                <c:pt idx="60">
                  <c:v>Jul '11</c:v>
                </c:pt>
                <c:pt idx="61">
                  <c:v>Aug '11</c:v>
                </c:pt>
                <c:pt idx="62">
                  <c:v>Sep '11</c:v>
                </c:pt>
                <c:pt idx="63">
                  <c:v>Oct '11</c:v>
                </c:pt>
                <c:pt idx="64">
                  <c:v>Nov '11</c:v>
                </c:pt>
                <c:pt idx="65">
                  <c:v>Dec '11</c:v>
                </c:pt>
                <c:pt idx="66">
                  <c:v>Jan '12</c:v>
                </c:pt>
              </c:strCache>
            </c:strRef>
          </c:cat>
          <c:val>
            <c:numRef>
              <c:f>Data!$G$56:$G$125</c:f>
              <c:numCache>
                <c:formatCode>#,##0.0</c:formatCode>
                <c:ptCount val="70"/>
                <c:pt idx="0">
                  <c:v>100</c:v>
                </c:pt>
                <c:pt idx="1">
                  <c:v>100.20967719065912</c:v>
                </c:pt>
                <c:pt idx="2">
                  <c:v>100.35349413184314</c:v>
                </c:pt>
                <c:pt idx="3">
                  <c:v>100.56973395527619</c:v>
                </c:pt>
                <c:pt idx="4">
                  <c:v>100.72938572166996</c:v>
                </c:pt>
                <c:pt idx="5">
                  <c:v>101.12007094647851</c:v>
                </c:pt>
                <c:pt idx="6">
                  <c:v>101.243081802083</c:v>
                </c:pt>
                <c:pt idx="7">
                  <c:v>101.36332972284087</c:v>
                </c:pt>
                <c:pt idx="8">
                  <c:v>101.39763201903158</c:v>
                </c:pt>
                <c:pt idx="9">
                  <c:v>101.7958283877343</c:v>
                </c:pt>
                <c:pt idx="10">
                  <c:v>102.13594470917653</c:v>
                </c:pt>
                <c:pt idx="11">
                  <c:v>102.02347119169377</c:v>
                </c:pt>
                <c:pt idx="12">
                  <c:v>102.31863611933427</c:v>
                </c:pt>
                <c:pt idx="13">
                  <c:v>102.55065438939894</c:v>
                </c:pt>
                <c:pt idx="14">
                  <c:v>102.51956167110214</c:v>
                </c:pt>
                <c:pt idx="15">
                  <c:v>102.99055110847463</c:v>
                </c:pt>
                <c:pt idx="16">
                  <c:v>103.25084662858627</c:v>
                </c:pt>
                <c:pt idx="17">
                  <c:v>103.1591524363441</c:v>
                </c:pt>
                <c:pt idx="18">
                  <c:v>103.28415417802645</c:v>
                </c:pt>
                <c:pt idx="19">
                  <c:v>103.85413819438052</c:v>
                </c:pt>
                <c:pt idx="20">
                  <c:v>103.71701758374149</c:v>
                </c:pt>
                <c:pt idx="21">
                  <c:v>104.39272772934585</c:v>
                </c:pt>
                <c:pt idx="22">
                  <c:v>104.52607438394475</c:v>
                </c:pt>
                <c:pt idx="23">
                  <c:v>104.89033583693899</c:v>
                </c:pt>
                <c:pt idx="24">
                  <c:v>105.72018490087676</c:v>
                </c:pt>
                <c:pt idx="25">
                  <c:v>105.90014607056702</c:v>
                </c:pt>
                <c:pt idx="26">
                  <c:v>106.43726582379438</c:v>
                </c:pt>
                <c:pt idx="27">
                  <c:v>106.7457961013906</c:v>
                </c:pt>
                <c:pt idx="28">
                  <c:v>106.57542163865944</c:v>
                </c:pt>
                <c:pt idx="29">
                  <c:v>107.10310545735382</c:v>
                </c:pt>
                <c:pt idx="30">
                  <c:v>106.96558820133377</c:v>
                </c:pt>
                <c:pt idx="31">
                  <c:v>106.70624050644631</c:v>
                </c:pt>
                <c:pt idx="32">
                  <c:v>106.86154221606638</c:v>
                </c:pt>
                <c:pt idx="33">
                  <c:v>106.57783879874991</c:v>
                </c:pt>
                <c:pt idx="34">
                  <c:v>106.04472122828244</c:v>
                </c:pt>
                <c:pt idx="35">
                  <c:v>105.78650987611364</c:v>
                </c:pt>
                <c:pt idx="36">
                  <c:v>105.20762303274765</c:v>
                </c:pt>
                <c:pt idx="37">
                  <c:v>104.73398888406864</c:v>
                </c:pt>
                <c:pt idx="38">
                  <c:v>104.41074080457548</c:v>
                </c:pt>
                <c:pt idx="39">
                  <c:v>103.87408403119262</c:v>
                </c:pt>
                <c:pt idx="40">
                  <c:v>103.53565700940656</c:v>
                </c:pt>
                <c:pt idx="41">
                  <c:v>103.22521492123502</c:v>
                </c:pt>
                <c:pt idx="42">
                  <c:v>103.02046909465781</c:v>
                </c:pt>
                <c:pt idx="43">
                  <c:v>102.54921411158418</c:v>
                </c:pt>
                <c:pt idx="44">
                  <c:v>102.70123783037394</c:v>
                </c:pt>
                <c:pt idx="45">
                  <c:v>102.75878863607306</c:v>
                </c:pt>
                <c:pt idx="46">
                  <c:v>102.8265409610231</c:v>
                </c:pt>
                <c:pt idx="47">
                  <c:v>102.84846398677649</c:v>
                </c:pt>
                <c:pt idx="48">
                  <c:v>102.65271492379517</c:v>
                </c:pt>
                <c:pt idx="49">
                  <c:v>102.8254766893532</c:v>
                </c:pt>
                <c:pt idx="50">
                  <c:v>102.83682637783373</c:v>
                </c:pt>
                <c:pt idx="51">
                  <c:v>102.70033668765173</c:v>
                </c:pt>
                <c:pt idx="52">
                  <c:v>103.06405005772747</c:v>
                </c:pt>
                <c:pt idx="53">
                  <c:v>103.13693037029832</c:v>
                </c:pt>
                <c:pt idx="54">
                  <c:v>103.18530813711261</c:v>
                </c:pt>
                <c:pt idx="55">
                  <c:v>103.53945311157575</c:v>
                </c:pt>
                <c:pt idx="56">
                  <c:v>103.68094307760958</c:v>
                </c:pt>
                <c:pt idx="57">
                  <c:v>103.53741760068414</c:v>
                </c:pt>
                <c:pt idx="58">
                  <c:v>103.81518248829242</c:v>
                </c:pt>
                <c:pt idx="59">
                  <c:v>104.00190235310785</c:v>
                </c:pt>
                <c:pt idx="60">
                  <c:v>104.0603534805324</c:v>
                </c:pt>
                <c:pt idx="61">
                  <c:v>104.03457738166691</c:v>
                </c:pt>
                <c:pt idx="62">
                  <c:v>104.31070116940622</c:v>
                </c:pt>
                <c:pt idx="63">
                  <c:v>104.63127989729628</c:v>
                </c:pt>
                <c:pt idx="64">
                  <c:v>104.88527531654938</c:v>
                </c:pt>
                <c:pt idx="65">
                  <c:v>105.15758660296812</c:v>
                </c:pt>
                <c:pt idx="66">
                  <c:v>105.63067972514423</c:v>
                </c:pt>
                <c:pt idx="67">
                  <c:v>106.40784084099712</c:v>
                </c:pt>
                <c:pt idx="68">
                  <c:v>106.41679435157141</c:v>
                </c:pt>
                <c:pt idx="69">
                  <c:v>106.50299720794803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Data!$H$1</c:f>
              <c:strCache>
                <c:ptCount val="1"/>
                <c:pt idx="0">
                  <c:v>Index of Non-Farm Employment, Seasonally Adjusted</c:v>
                </c:pt>
              </c:strCache>
            </c:strRef>
          </c:tx>
          <c:spPr>
            <a:ln w="38100">
              <a:solidFill>
                <a:srgbClr val="99336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Data!$A$56:$A$122</c:f>
              <c:strCache>
                <c:ptCount val="67"/>
                <c:pt idx="0">
                  <c:v>Jul '06</c:v>
                </c:pt>
                <c:pt idx="1">
                  <c:v>Aug '06</c:v>
                </c:pt>
                <c:pt idx="2">
                  <c:v>Sep '06</c:v>
                </c:pt>
                <c:pt idx="3">
                  <c:v>Oct '06</c:v>
                </c:pt>
                <c:pt idx="4">
                  <c:v>Nov '06</c:v>
                </c:pt>
                <c:pt idx="5">
                  <c:v>Dec '06</c:v>
                </c:pt>
                <c:pt idx="6">
                  <c:v>Jan '07</c:v>
                </c:pt>
                <c:pt idx="7">
                  <c:v>Feb '07</c:v>
                </c:pt>
                <c:pt idx="8">
                  <c:v>Mar '07</c:v>
                </c:pt>
                <c:pt idx="9">
                  <c:v>Apr '07</c:v>
                </c:pt>
                <c:pt idx="10">
                  <c:v>May '07</c:v>
                </c:pt>
                <c:pt idx="11">
                  <c:v>Jun '07</c:v>
                </c:pt>
                <c:pt idx="12">
                  <c:v>Jul '07</c:v>
                </c:pt>
                <c:pt idx="13">
                  <c:v>Aug '07</c:v>
                </c:pt>
                <c:pt idx="14">
                  <c:v>Sep '07</c:v>
                </c:pt>
                <c:pt idx="15">
                  <c:v>Oct '07</c:v>
                </c:pt>
                <c:pt idx="16">
                  <c:v>Nov '07</c:v>
                </c:pt>
                <c:pt idx="17">
                  <c:v>Dec '07</c:v>
                </c:pt>
                <c:pt idx="18">
                  <c:v>Jan '08</c:v>
                </c:pt>
                <c:pt idx="19">
                  <c:v>Feb '08</c:v>
                </c:pt>
                <c:pt idx="20">
                  <c:v>Mar '08</c:v>
                </c:pt>
                <c:pt idx="21">
                  <c:v>Apr '08</c:v>
                </c:pt>
                <c:pt idx="22">
                  <c:v>May '08</c:v>
                </c:pt>
                <c:pt idx="23">
                  <c:v>Jun '08</c:v>
                </c:pt>
                <c:pt idx="24">
                  <c:v>Jul '08</c:v>
                </c:pt>
                <c:pt idx="25">
                  <c:v>Aug '08</c:v>
                </c:pt>
                <c:pt idx="26">
                  <c:v>Sep '08</c:v>
                </c:pt>
                <c:pt idx="27">
                  <c:v>Oct '08</c:v>
                </c:pt>
                <c:pt idx="28">
                  <c:v>Nov '08</c:v>
                </c:pt>
                <c:pt idx="29">
                  <c:v>Dec '08</c:v>
                </c:pt>
                <c:pt idx="30">
                  <c:v>Jan '09</c:v>
                </c:pt>
                <c:pt idx="31">
                  <c:v>Feb '09</c:v>
                </c:pt>
                <c:pt idx="32">
                  <c:v>Mar '09</c:v>
                </c:pt>
                <c:pt idx="33">
                  <c:v>Apr '09</c:v>
                </c:pt>
                <c:pt idx="34">
                  <c:v>May '09</c:v>
                </c:pt>
                <c:pt idx="35">
                  <c:v>Jun '09</c:v>
                </c:pt>
                <c:pt idx="36">
                  <c:v>Jul '09</c:v>
                </c:pt>
                <c:pt idx="37">
                  <c:v>Aug '09</c:v>
                </c:pt>
                <c:pt idx="38">
                  <c:v>Sep '09</c:v>
                </c:pt>
                <c:pt idx="39">
                  <c:v>Oct '09</c:v>
                </c:pt>
                <c:pt idx="40">
                  <c:v>Nov '09</c:v>
                </c:pt>
                <c:pt idx="41">
                  <c:v>Dec '09</c:v>
                </c:pt>
                <c:pt idx="42">
                  <c:v>Jan '10</c:v>
                </c:pt>
                <c:pt idx="43">
                  <c:v>Feb '10</c:v>
                </c:pt>
                <c:pt idx="44">
                  <c:v>Mar '10</c:v>
                </c:pt>
                <c:pt idx="45">
                  <c:v>Apr '10</c:v>
                </c:pt>
                <c:pt idx="46">
                  <c:v>May '10</c:v>
                </c:pt>
                <c:pt idx="47">
                  <c:v>Jun '10</c:v>
                </c:pt>
                <c:pt idx="48">
                  <c:v>Jul '10</c:v>
                </c:pt>
                <c:pt idx="49">
                  <c:v>Aug '10</c:v>
                </c:pt>
                <c:pt idx="50">
                  <c:v>Sep '10</c:v>
                </c:pt>
                <c:pt idx="51">
                  <c:v>Oct '10</c:v>
                </c:pt>
                <c:pt idx="52">
                  <c:v>Nov '10</c:v>
                </c:pt>
                <c:pt idx="53">
                  <c:v>Dec '10</c:v>
                </c:pt>
                <c:pt idx="54">
                  <c:v>Jan '11</c:v>
                </c:pt>
                <c:pt idx="55">
                  <c:v>Feb '11</c:v>
                </c:pt>
                <c:pt idx="56">
                  <c:v>Mar '11</c:v>
                </c:pt>
                <c:pt idx="57">
                  <c:v>Apr '11</c:v>
                </c:pt>
                <c:pt idx="58">
                  <c:v>May '11</c:v>
                </c:pt>
                <c:pt idx="59">
                  <c:v>Jun '11</c:v>
                </c:pt>
                <c:pt idx="60">
                  <c:v>Jul '11</c:v>
                </c:pt>
                <c:pt idx="61">
                  <c:v>Aug '11</c:v>
                </c:pt>
                <c:pt idx="62">
                  <c:v>Sep '11</c:v>
                </c:pt>
                <c:pt idx="63">
                  <c:v>Oct '11</c:v>
                </c:pt>
                <c:pt idx="64">
                  <c:v>Nov '11</c:v>
                </c:pt>
                <c:pt idx="65">
                  <c:v>Dec '11</c:v>
                </c:pt>
                <c:pt idx="66">
                  <c:v>Jan '12</c:v>
                </c:pt>
              </c:strCache>
            </c:strRef>
          </c:cat>
          <c:val>
            <c:numRef>
              <c:f>Data!$H$56:$H$125</c:f>
              <c:numCache>
                <c:formatCode>#,##0.0</c:formatCode>
                <c:ptCount val="70"/>
                <c:pt idx="0">
                  <c:v>100</c:v>
                </c:pt>
                <c:pt idx="1">
                  <c:v>100.13438491364117</c:v>
                </c:pt>
                <c:pt idx="2">
                  <c:v>100.24967688873222</c:v>
                </c:pt>
                <c:pt idx="3">
                  <c:v>100.24306779461874</c:v>
                </c:pt>
                <c:pt idx="4">
                  <c:v>100.39287392785808</c:v>
                </c:pt>
                <c:pt idx="5">
                  <c:v>100.51844671601458</c:v>
                </c:pt>
                <c:pt idx="6">
                  <c:v>100.69175185054635</c:v>
                </c:pt>
                <c:pt idx="7">
                  <c:v>100.76004582305251</c:v>
                </c:pt>
                <c:pt idx="8">
                  <c:v>100.89957114322641</c:v>
                </c:pt>
                <c:pt idx="9">
                  <c:v>100.95244389613443</c:v>
                </c:pt>
                <c:pt idx="10">
                  <c:v>101.05451768299847</c:v>
                </c:pt>
                <c:pt idx="11">
                  <c:v>101.10959346727763</c:v>
                </c:pt>
                <c:pt idx="12">
                  <c:v>101.08021971566208</c:v>
                </c:pt>
                <c:pt idx="13">
                  <c:v>101.06700152743508</c:v>
                </c:pt>
                <c:pt idx="14">
                  <c:v>101.12060862413348</c:v>
                </c:pt>
                <c:pt idx="15">
                  <c:v>101.1786217835742</c:v>
                </c:pt>
                <c:pt idx="16">
                  <c:v>101.26086828809775</c:v>
                </c:pt>
                <c:pt idx="17">
                  <c:v>101.32622488544236</c:v>
                </c:pt>
                <c:pt idx="18">
                  <c:v>101.35633298084832</c:v>
                </c:pt>
                <c:pt idx="19">
                  <c:v>101.29464810245565</c:v>
                </c:pt>
                <c:pt idx="20">
                  <c:v>101.2248854423687</c:v>
                </c:pt>
                <c:pt idx="21">
                  <c:v>101.07214193396781</c:v>
                </c:pt>
                <c:pt idx="22">
                  <c:v>100.93261661379391</c:v>
                </c:pt>
                <c:pt idx="23">
                  <c:v>100.78721654329692</c:v>
                </c:pt>
                <c:pt idx="24">
                  <c:v>100.63300434731524</c:v>
                </c:pt>
                <c:pt idx="25">
                  <c:v>100.43179414874868</c:v>
                </c:pt>
                <c:pt idx="26">
                  <c:v>100.11455763130066</c:v>
                </c:pt>
                <c:pt idx="27">
                  <c:v>99.755463517800493</c:v>
                </c:pt>
                <c:pt idx="28">
                  <c:v>99.165785454118208</c:v>
                </c:pt>
                <c:pt idx="29">
                  <c:v>98.680384208671128</c:v>
                </c:pt>
                <c:pt idx="30">
                  <c:v>98.079690988133009</c:v>
                </c:pt>
                <c:pt idx="31">
                  <c:v>97.548026083891443</c:v>
                </c:pt>
                <c:pt idx="32">
                  <c:v>96.961285395370695</c:v>
                </c:pt>
                <c:pt idx="33">
                  <c:v>96.453119492421564</c:v>
                </c:pt>
                <c:pt idx="34">
                  <c:v>96.188021384091172</c:v>
                </c:pt>
                <c:pt idx="35">
                  <c:v>95.834067677123727</c:v>
                </c:pt>
                <c:pt idx="36">
                  <c:v>95.585125132181886</c:v>
                </c:pt>
                <c:pt idx="37">
                  <c:v>95.415491716602048</c:v>
                </c:pt>
                <c:pt idx="38">
                  <c:v>95.269357302314646</c:v>
                </c:pt>
                <c:pt idx="39">
                  <c:v>95.12101985665609</c:v>
                </c:pt>
                <c:pt idx="40">
                  <c:v>95.090177417459756</c:v>
                </c:pt>
                <c:pt idx="41">
                  <c:v>94.964604629303253</c:v>
                </c:pt>
                <c:pt idx="42">
                  <c:v>94.935230877687687</c:v>
                </c:pt>
                <c:pt idx="43">
                  <c:v>94.909528845024084</c:v>
                </c:pt>
                <c:pt idx="44">
                  <c:v>95.048319821407588</c:v>
                </c:pt>
                <c:pt idx="45">
                  <c:v>95.223827987310543</c:v>
                </c:pt>
                <c:pt idx="46">
                  <c:v>95.60274938315122</c:v>
                </c:pt>
                <c:pt idx="47">
                  <c:v>95.480113970156268</c:v>
                </c:pt>
                <c:pt idx="48">
                  <c:v>95.437522030313716</c:v>
                </c:pt>
                <c:pt idx="49">
                  <c:v>95.400070497003881</c:v>
                </c:pt>
                <c:pt idx="50">
                  <c:v>95.380243214663381</c:v>
                </c:pt>
                <c:pt idx="51">
                  <c:v>95.541798848548936</c:v>
                </c:pt>
                <c:pt idx="52">
                  <c:v>95.630654447185989</c:v>
                </c:pt>
                <c:pt idx="53">
                  <c:v>95.718775702032673</c:v>
                </c:pt>
                <c:pt idx="54">
                  <c:v>95.799553518975443</c:v>
                </c:pt>
                <c:pt idx="55">
                  <c:v>95.961109152860999</c:v>
                </c:pt>
                <c:pt idx="56">
                  <c:v>96.141757725296671</c:v>
                </c:pt>
                <c:pt idx="57">
                  <c:v>96.326078016684292</c:v>
                </c:pt>
                <c:pt idx="58">
                  <c:v>96.365732581365293</c:v>
                </c:pt>
                <c:pt idx="59">
                  <c:v>96.427417459757962</c:v>
                </c:pt>
                <c:pt idx="60">
                  <c:v>96.497914463635297</c:v>
                </c:pt>
                <c:pt idx="61">
                  <c:v>96.56033368581835</c:v>
                </c:pt>
                <c:pt idx="62">
                  <c:v>96.708671131476905</c:v>
                </c:pt>
                <c:pt idx="63">
                  <c:v>96.790917636000472</c:v>
                </c:pt>
                <c:pt idx="64">
                  <c:v>96.906209611091526</c:v>
                </c:pt>
                <c:pt idx="65">
                  <c:v>97.069968276348249</c:v>
                </c:pt>
                <c:pt idx="66">
                  <c:v>97.271912818705204</c:v>
                </c:pt>
                <c:pt idx="67">
                  <c:v>97.448155328398542</c:v>
                </c:pt>
                <c:pt idx="68">
                  <c:v>97.567119022441545</c:v>
                </c:pt>
                <c:pt idx="69">
                  <c:v>97.623663494301496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136576"/>
        <c:axId val="90138496"/>
      </c:lineChart>
      <c:catAx>
        <c:axId val="901365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0138496"/>
        <c:crosses val="autoZero"/>
        <c:auto val="1"/>
        <c:lblAlgn val="ctr"/>
        <c:lblOffset val="100"/>
        <c:tickLblSkip val="6"/>
        <c:tickMarkSkip val="1"/>
        <c:noMultiLvlLbl val="0"/>
      </c:catAx>
      <c:valAx>
        <c:axId val="90138496"/>
        <c:scaling>
          <c:orientation val="minMax"/>
          <c:max val="108"/>
          <c:min val="94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00" b="0" i="0" u="none" strike="noStrike" baseline="0">
                    <a:solidFill>
                      <a:srgbClr val="000000"/>
                    </a:solidFill>
                    <a:latin typeface="Calibri"/>
                    <a:cs typeface="Calibri"/>
                  </a:rPr>
                  <a:t>Index Jul '06 = 100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00" b="0" i="0" u="none" strike="noStrike" baseline="0">
                    <a:solidFill>
                      <a:srgbClr val="000000"/>
                    </a:solidFill>
                    <a:latin typeface="Calibri"/>
                    <a:cs typeface="Calibri"/>
                  </a:rPr>
                  <a:t>Ridership, Employment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2.3234945919667911E-2"/>
              <c:y val="0.3227757390054749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0136576"/>
        <c:crosses val="autoZero"/>
        <c:crossBetween val="between"/>
        <c:majorUnit val="2"/>
      </c:valAx>
      <c:catAx>
        <c:axId val="90152960"/>
        <c:scaling>
          <c:orientation val="minMax"/>
        </c:scaling>
        <c:delete val="1"/>
        <c:axPos val="b"/>
        <c:majorTickMark val="out"/>
        <c:minorTickMark val="none"/>
        <c:tickLblPos val="nextTo"/>
        <c:crossAx val="90154496"/>
        <c:crosses val="autoZero"/>
        <c:auto val="1"/>
        <c:lblAlgn val="ctr"/>
        <c:lblOffset val="100"/>
        <c:noMultiLvlLbl val="0"/>
      </c:catAx>
      <c:valAx>
        <c:axId val="90154496"/>
        <c:scaling>
          <c:orientation val="minMax"/>
          <c:max val="4.5"/>
          <c:min val="1"/>
        </c:scaling>
        <c:delete val="0"/>
        <c:axPos val="r"/>
        <c:numFmt formatCode="\$#,##0.00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0152960"/>
        <c:crosses val="max"/>
        <c:crossBetween val="between"/>
        <c:majorUnit val="0.5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i="0" baseline="0" dirty="0" smtClean="0">
                <a:effectLst/>
              </a:rPr>
              <a:t>Transit Ridership Versus Average Gas Price and Employment</a:t>
            </a:r>
            <a:endParaRPr lang="en-US" dirty="0" smtClean="0">
              <a:effectLst/>
            </a:endParaRPr>
          </a:p>
        </c:rich>
      </c:tx>
      <c:layout>
        <c:manualLayout>
          <c:xMode val="edge"/>
          <c:yMode val="edge"/>
          <c:x val="0.14947086599585249"/>
          <c:y val="4.25171855005500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66542750929402"/>
          <c:y val="0.116138934263843"/>
          <c:w val="0.810408921933085"/>
          <c:h val="0.814480837694489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Data!$D$1</c:f>
              <c:strCache>
                <c:ptCount val="1"/>
                <c:pt idx="0">
                  <c:v>Regular Gas, All Formulations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Data!$A$56:$A$122</c:f>
              <c:strCache>
                <c:ptCount val="67"/>
                <c:pt idx="0">
                  <c:v>Jul '06</c:v>
                </c:pt>
                <c:pt idx="1">
                  <c:v>Aug '06</c:v>
                </c:pt>
                <c:pt idx="2">
                  <c:v>Sep '06</c:v>
                </c:pt>
                <c:pt idx="3">
                  <c:v>Oct '06</c:v>
                </c:pt>
                <c:pt idx="4">
                  <c:v>Nov '06</c:v>
                </c:pt>
                <c:pt idx="5">
                  <c:v>Dec '06</c:v>
                </c:pt>
                <c:pt idx="6">
                  <c:v>Jan '07</c:v>
                </c:pt>
                <c:pt idx="7">
                  <c:v>Feb '07</c:v>
                </c:pt>
                <c:pt idx="8">
                  <c:v>Mar '07</c:v>
                </c:pt>
                <c:pt idx="9">
                  <c:v>Apr '07</c:v>
                </c:pt>
                <c:pt idx="10">
                  <c:v>May '07</c:v>
                </c:pt>
                <c:pt idx="11">
                  <c:v>Jun '07</c:v>
                </c:pt>
                <c:pt idx="12">
                  <c:v>Jul '07</c:v>
                </c:pt>
                <c:pt idx="13">
                  <c:v>Aug '07</c:v>
                </c:pt>
                <c:pt idx="14">
                  <c:v>Sep '07</c:v>
                </c:pt>
                <c:pt idx="15">
                  <c:v>Oct '07</c:v>
                </c:pt>
                <c:pt idx="16">
                  <c:v>Nov '07</c:v>
                </c:pt>
                <c:pt idx="17">
                  <c:v>Dec '07</c:v>
                </c:pt>
                <c:pt idx="18">
                  <c:v>Jan '08</c:v>
                </c:pt>
                <c:pt idx="19">
                  <c:v>Feb '08</c:v>
                </c:pt>
                <c:pt idx="20">
                  <c:v>Mar '08</c:v>
                </c:pt>
                <c:pt idx="21">
                  <c:v>Apr '08</c:v>
                </c:pt>
                <c:pt idx="22">
                  <c:v>May '08</c:v>
                </c:pt>
                <c:pt idx="23">
                  <c:v>Jun '08</c:v>
                </c:pt>
                <c:pt idx="24">
                  <c:v>Jul '08</c:v>
                </c:pt>
                <c:pt idx="25">
                  <c:v>Aug '08</c:v>
                </c:pt>
                <c:pt idx="26">
                  <c:v>Sep '08</c:v>
                </c:pt>
                <c:pt idx="27">
                  <c:v>Oct '08</c:v>
                </c:pt>
                <c:pt idx="28">
                  <c:v>Nov '08</c:v>
                </c:pt>
                <c:pt idx="29">
                  <c:v>Dec '08</c:v>
                </c:pt>
                <c:pt idx="30">
                  <c:v>Jan '09</c:v>
                </c:pt>
                <c:pt idx="31">
                  <c:v>Feb '09</c:v>
                </c:pt>
                <c:pt idx="32">
                  <c:v>Mar '09</c:v>
                </c:pt>
                <c:pt idx="33">
                  <c:v>Apr '09</c:v>
                </c:pt>
                <c:pt idx="34">
                  <c:v>May '09</c:v>
                </c:pt>
                <c:pt idx="35">
                  <c:v>Jun '09</c:v>
                </c:pt>
                <c:pt idx="36">
                  <c:v>Jul '09</c:v>
                </c:pt>
                <c:pt idx="37">
                  <c:v>Aug '09</c:v>
                </c:pt>
                <c:pt idx="38">
                  <c:v>Sep '09</c:v>
                </c:pt>
                <c:pt idx="39">
                  <c:v>Oct '09</c:v>
                </c:pt>
                <c:pt idx="40">
                  <c:v>Nov '09</c:v>
                </c:pt>
                <c:pt idx="41">
                  <c:v>Dec '09</c:v>
                </c:pt>
                <c:pt idx="42">
                  <c:v>Jan '10</c:v>
                </c:pt>
                <c:pt idx="43">
                  <c:v>Feb '10</c:v>
                </c:pt>
                <c:pt idx="44">
                  <c:v>Mar '10</c:v>
                </c:pt>
                <c:pt idx="45">
                  <c:v>Apr '10</c:v>
                </c:pt>
                <c:pt idx="46">
                  <c:v>May '10</c:v>
                </c:pt>
                <c:pt idx="47">
                  <c:v>Jun '10</c:v>
                </c:pt>
                <c:pt idx="48">
                  <c:v>Jul '10</c:v>
                </c:pt>
                <c:pt idx="49">
                  <c:v>Aug '10</c:v>
                </c:pt>
                <c:pt idx="50">
                  <c:v>Sep '10</c:v>
                </c:pt>
                <c:pt idx="51">
                  <c:v>Oct '10</c:v>
                </c:pt>
                <c:pt idx="52">
                  <c:v>Nov '10</c:v>
                </c:pt>
                <c:pt idx="53">
                  <c:v>Dec '10</c:v>
                </c:pt>
                <c:pt idx="54">
                  <c:v>Jan '11</c:v>
                </c:pt>
                <c:pt idx="55">
                  <c:v>Feb '11</c:v>
                </c:pt>
                <c:pt idx="56">
                  <c:v>Mar '11</c:v>
                </c:pt>
                <c:pt idx="57">
                  <c:v>Apr '11</c:v>
                </c:pt>
                <c:pt idx="58">
                  <c:v>May '11</c:v>
                </c:pt>
                <c:pt idx="59">
                  <c:v>Jun '11</c:v>
                </c:pt>
                <c:pt idx="60">
                  <c:v>Jul '11</c:v>
                </c:pt>
                <c:pt idx="61">
                  <c:v>Aug '11</c:v>
                </c:pt>
                <c:pt idx="62">
                  <c:v>Sep '11</c:v>
                </c:pt>
                <c:pt idx="63">
                  <c:v>Oct '11</c:v>
                </c:pt>
                <c:pt idx="64">
                  <c:v>Nov '11</c:v>
                </c:pt>
                <c:pt idx="65">
                  <c:v>Dec '11</c:v>
                </c:pt>
                <c:pt idx="66">
                  <c:v>Jan '12</c:v>
                </c:pt>
              </c:strCache>
            </c:strRef>
          </c:cat>
          <c:val>
            <c:numRef>
              <c:f>Data!$D$56:$D$125</c:f>
              <c:numCache>
                <c:formatCode>0.00</c:formatCode>
                <c:ptCount val="70"/>
                <c:pt idx="0">
                  <c:v>2.9810000000000003</c:v>
                </c:pt>
                <c:pt idx="1">
                  <c:v>2.952</c:v>
                </c:pt>
                <c:pt idx="2">
                  <c:v>2.5550000000000002</c:v>
                </c:pt>
                <c:pt idx="3">
                  <c:v>2.2450000000000001</c:v>
                </c:pt>
                <c:pt idx="4">
                  <c:v>2.2290000000000001</c:v>
                </c:pt>
                <c:pt idx="5">
                  <c:v>2.3130000000000002</c:v>
                </c:pt>
                <c:pt idx="6">
                  <c:v>2.2400000000000002</c:v>
                </c:pt>
                <c:pt idx="7">
                  <c:v>2.278</c:v>
                </c:pt>
                <c:pt idx="8">
                  <c:v>2.5630000000000002</c:v>
                </c:pt>
                <c:pt idx="9">
                  <c:v>2.8450000000000002</c:v>
                </c:pt>
                <c:pt idx="10">
                  <c:v>3.1460000000000004</c:v>
                </c:pt>
                <c:pt idx="11">
                  <c:v>3.056</c:v>
                </c:pt>
                <c:pt idx="12">
                  <c:v>2.9649999999999999</c:v>
                </c:pt>
                <c:pt idx="13">
                  <c:v>2.786</c:v>
                </c:pt>
                <c:pt idx="14">
                  <c:v>2.8029999999999999</c:v>
                </c:pt>
                <c:pt idx="15">
                  <c:v>2.8029999999999999</c:v>
                </c:pt>
                <c:pt idx="16">
                  <c:v>3.08</c:v>
                </c:pt>
                <c:pt idx="17">
                  <c:v>3.0179999999999998</c:v>
                </c:pt>
                <c:pt idx="18">
                  <c:v>3.0430000000000001</c:v>
                </c:pt>
                <c:pt idx="19">
                  <c:v>3.028</c:v>
                </c:pt>
                <c:pt idx="20">
                  <c:v>3.2440000000000002</c:v>
                </c:pt>
                <c:pt idx="21">
                  <c:v>3.4580000000000002</c:v>
                </c:pt>
                <c:pt idx="22">
                  <c:v>3.766</c:v>
                </c:pt>
                <c:pt idx="23">
                  <c:v>4.0540000000000003</c:v>
                </c:pt>
                <c:pt idx="24">
                  <c:v>4.0620000000000003</c:v>
                </c:pt>
                <c:pt idx="25">
                  <c:v>3.7789999999999999</c:v>
                </c:pt>
                <c:pt idx="26">
                  <c:v>3.7029999999999998</c:v>
                </c:pt>
                <c:pt idx="27">
                  <c:v>3.0510000000000002</c:v>
                </c:pt>
                <c:pt idx="28">
                  <c:v>2.141</c:v>
                </c:pt>
                <c:pt idx="29">
                  <c:v>1.6870000000000001</c:v>
                </c:pt>
                <c:pt idx="30">
                  <c:v>1.788</c:v>
                </c:pt>
                <c:pt idx="31">
                  <c:v>1.923</c:v>
                </c:pt>
                <c:pt idx="32">
                  <c:v>1.9590000000000001</c:v>
                </c:pt>
                <c:pt idx="33">
                  <c:v>2.0489999999999999</c:v>
                </c:pt>
                <c:pt idx="34">
                  <c:v>2.266</c:v>
                </c:pt>
                <c:pt idx="35">
                  <c:v>2.6309999999999998</c:v>
                </c:pt>
                <c:pt idx="36">
                  <c:v>2.5270000000000001</c:v>
                </c:pt>
                <c:pt idx="37">
                  <c:v>2.6160000000000001</c:v>
                </c:pt>
                <c:pt idx="38">
                  <c:v>2.5539999999999998</c:v>
                </c:pt>
                <c:pt idx="39">
                  <c:v>2.5510000000000002</c:v>
                </c:pt>
                <c:pt idx="40">
                  <c:v>2.6509999999999998</c:v>
                </c:pt>
                <c:pt idx="41">
                  <c:v>2.6070000000000002</c:v>
                </c:pt>
                <c:pt idx="42">
                  <c:v>2.7149999999999999</c:v>
                </c:pt>
                <c:pt idx="43">
                  <c:v>2.6440000000000001</c:v>
                </c:pt>
                <c:pt idx="44">
                  <c:v>2.7719999999999998</c:v>
                </c:pt>
                <c:pt idx="45">
                  <c:v>2.8479999999999999</c:v>
                </c:pt>
                <c:pt idx="46">
                  <c:v>2.8359999999999999</c:v>
                </c:pt>
                <c:pt idx="47">
                  <c:v>2.7320000000000002</c:v>
                </c:pt>
                <c:pt idx="48">
                  <c:v>2.7290000000000001</c:v>
                </c:pt>
                <c:pt idx="49">
                  <c:v>2.73</c:v>
                </c:pt>
                <c:pt idx="50">
                  <c:v>2.7050000000000001</c:v>
                </c:pt>
                <c:pt idx="51">
                  <c:v>2.8010000000000002</c:v>
                </c:pt>
                <c:pt idx="52">
                  <c:v>2.859</c:v>
                </c:pt>
                <c:pt idx="53">
                  <c:v>2.9930000000000003</c:v>
                </c:pt>
                <c:pt idx="54">
                  <c:v>3.0948000000000002</c:v>
                </c:pt>
                <c:pt idx="55">
                  <c:v>3.2109999999999999</c:v>
                </c:pt>
                <c:pt idx="56">
                  <c:v>3.5609999999999999</c:v>
                </c:pt>
                <c:pt idx="57">
                  <c:v>3.8</c:v>
                </c:pt>
                <c:pt idx="58">
                  <c:v>3.9060000000000001</c:v>
                </c:pt>
                <c:pt idx="59">
                  <c:v>3.68</c:v>
                </c:pt>
                <c:pt idx="60">
                  <c:v>3.65</c:v>
                </c:pt>
                <c:pt idx="61">
                  <c:v>3.64</c:v>
                </c:pt>
                <c:pt idx="62">
                  <c:v>3.61</c:v>
                </c:pt>
                <c:pt idx="63">
                  <c:v>3.448</c:v>
                </c:pt>
                <c:pt idx="64">
                  <c:v>3.3839999999999999</c:v>
                </c:pt>
                <c:pt idx="65">
                  <c:v>3.266</c:v>
                </c:pt>
                <c:pt idx="66">
                  <c:v>3.38</c:v>
                </c:pt>
                <c:pt idx="67">
                  <c:v>3.5790000000000002</c:v>
                </c:pt>
                <c:pt idx="68">
                  <c:v>3.8519999999999999</c:v>
                </c:pt>
                <c:pt idx="69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1429120"/>
        <c:axId val="111430656"/>
      </c:barChart>
      <c:lineChart>
        <c:grouping val="standard"/>
        <c:varyColors val="0"/>
        <c:ser>
          <c:idx val="0"/>
          <c:order val="0"/>
          <c:tx>
            <c:strRef>
              <c:f>Data!$G$1</c:f>
              <c:strCache>
                <c:ptCount val="1"/>
                <c:pt idx="0">
                  <c:v>Index of Rolling 12 Month Ridership</c:v>
                </c:pt>
              </c:strCache>
            </c:strRef>
          </c:tx>
          <c:spPr>
            <a:ln w="38100">
              <a:solidFill>
                <a:srgbClr val="666699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cat>
            <c:strRef>
              <c:f>Data!$A$56:$A$122</c:f>
              <c:strCache>
                <c:ptCount val="67"/>
                <c:pt idx="0">
                  <c:v>Jul '06</c:v>
                </c:pt>
                <c:pt idx="1">
                  <c:v>Aug '06</c:v>
                </c:pt>
                <c:pt idx="2">
                  <c:v>Sep '06</c:v>
                </c:pt>
                <c:pt idx="3">
                  <c:v>Oct '06</c:v>
                </c:pt>
                <c:pt idx="4">
                  <c:v>Nov '06</c:v>
                </c:pt>
                <c:pt idx="5">
                  <c:v>Dec '06</c:v>
                </c:pt>
                <c:pt idx="6">
                  <c:v>Jan '07</c:v>
                </c:pt>
                <c:pt idx="7">
                  <c:v>Feb '07</c:v>
                </c:pt>
                <c:pt idx="8">
                  <c:v>Mar '07</c:v>
                </c:pt>
                <c:pt idx="9">
                  <c:v>Apr '07</c:v>
                </c:pt>
                <c:pt idx="10">
                  <c:v>May '07</c:v>
                </c:pt>
                <c:pt idx="11">
                  <c:v>Jun '07</c:v>
                </c:pt>
                <c:pt idx="12">
                  <c:v>Jul '07</c:v>
                </c:pt>
                <c:pt idx="13">
                  <c:v>Aug '07</c:v>
                </c:pt>
                <c:pt idx="14">
                  <c:v>Sep '07</c:v>
                </c:pt>
                <c:pt idx="15">
                  <c:v>Oct '07</c:v>
                </c:pt>
                <c:pt idx="16">
                  <c:v>Nov '07</c:v>
                </c:pt>
                <c:pt idx="17">
                  <c:v>Dec '07</c:v>
                </c:pt>
                <c:pt idx="18">
                  <c:v>Jan '08</c:v>
                </c:pt>
                <c:pt idx="19">
                  <c:v>Feb '08</c:v>
                </c:pt>
                <c:pt idx="20">
                  <c:v>Mar '08</c:v>
                </c:pt>
                <c:pt idx="21">
                  <c:v>Apr '08</c:v>
                </c:pt>
                <c:pt idx="22">
                  <c:v>May '08</c:v>
                </c:pt>
                <c:pt idx="23">
                  <c:v>Jun '08</c:v>
                </c:pt>
                <c:pt idx="24">
                  <c:v>Jul '08</c:v>
                </c:pt>
                <c:pt idx="25">
                  <c:v>Aug '08</c:v>
                </c:pt>
                <c:pt idx="26">
                  <c:v>Sep '08</c:v>
                </c:pt>
                <c:pt idx="27">
                  <c:v>Oct '08</c:v>
                </c:pt>
                <c:pt idx="28">
                  <c:v>Nov '08</c:v>
                </c:pt>
                <c:pt idx="29">
                  <c:v>Dec '08</c:v>
                </c:pt>
                <c:pt idx="30">
                  <c:v>Jan '09</c:v>
                </c:pt>
                <c:pt idx="31">
                  <c:v>Feb '09</c:v>
                </c:pt>
                <c:pt idx="32">
                  <c:v>Mar '09</c:v>
                </c:pt>
                <c:pt idx="33">
                  <c:v>Apr '09</c:v>
                </c:pt>
                <c:pt idx="34">
                  <c:v>May '09</c:v>
                </c:pt>
                <c:pt idx="35">
                  <c:v>Jun '09</c:v>
                </c:pt>
                <c:pt idx="36">
                  <c:v>Jul '09</c:v>
                </c:pt>
                <c:pt idx="37">
                  <c:v>Aug '09</c:v>
                </c:pt>
                <c:pt idx="38">
                  <c:v>Sep '09</c:v>
                </c:pt>
                <c:pt idx="39">
                  <c:v>Oct '09</c:v>
                </c:pt>
                <c:pt idx="40">
                  <c:v>Nov '09</c:v>
                </c:pt>
                <c:pt idx="41">
                  <c:v>Dec '09</c:v>
                </c:pt>
                <c:pt idx="42">
                  <c:v>Jan '10</c:v>
                </c:pt>
                <c:pt idx="43">
                  <c:v>Feb '10</c:v>
                </c:pt>
                <c:pt idx="44">
                  <c:v>Mar '10</c:v>
                </c:pt>
                <c:pt idx="45">
                  <c:v>Apr '10</c:v>
                </c:pt>
                <c:pt idx="46">
                  <c:v>May '10</c:v>
                </c:pt>
                <c:pt idx="47">
                  <c:v>Jun '10</c:v>
                </c:pt>
                <c:pt idx="48">
                  <c:v>Jul '10</c:v>
                </c:pt>
                <c:pt idx="49">
                  <c:v>Aug '10</c:v>
                </c:pt>
                <c:pt idx="50">
                  <c:v>Sep '10</c:v>
                </c:pt>
                <c:pt idx="51">
                  <c:v>Oct '10</c:v>
                </c:pt>
                <c:pt idx="52">
                  <c:v>Nov '10</c:v>
                </c:pt>
                <c:pt idx="53">
                  <c:v>Dec '10</c:v>
                </c:pt>
                <c:pt idx="54">
                  <c:v>Jan '11</c:v>
                </c:pt>
                <c:pt idx="55">
                  <c:v>Feb '11</c:v>
                </c:pt>
                <c:pt idx="56">
                  <c:v>Mar '11</c:v>
                </c:pt>
                <c:pt idx="57">
                  <c:v>Apr '11</c:v>
                </c:pt>
                <c:pt idx="58">
                  <c:v>May '11</c:v>
                </c:pt>
                <c:pt idx="59">
                  <c:v>Jun '11</c:v>
                </c:pt>
                <c:pt idx="60">
                  <c:v>Jul '11</c:v>
                </c:pt>
                <c:pt idx="61">
                  <c:v>Aug '11</c:v>
                </c:pt>
                <c:pt idx="62">
                  <c:v>Sep '11</c:v>
                </c:pt>
                <c:pt idx="63">
                  <c:v>Oct '11</c:v>
                </c:pt>
                <c:pt idx="64">
                  <c:v>Nov '11</c:v>
                </c:pt>
                <c:pt idx="65">
                  <c:v>Dec '11</c:v>
                </c:pt>
                <c:pt idx="66">
                  <c:v>Jan '12</c:v>
                </c:pt>
              </c:strCache>
            </c:strRef>
          </c:cat>
          <c:val>
            <c:numRef>
              <c:f>Data!$G$56:$G$125</c:f>
              <c:numCache>
                <c:formatCode>#,##0.0</c:formatCode>
                <c:ptCount val="70"/>
                <c:pt idx="0">
                  <c:v>100</c:v>
                </c:pt>
                <c:pt idx="1">
                  <c:v>100.20967719065912</c:v>
                </c:pt>
                <c:pt idx="2">
                  <c:v>100.35349413184314</c:v>
                </c:pt>
                <c:pt idx="3">
                  <c:v>100.56973395527619</c:v>
                </c:pt>
                <c:pt idx="4">
                  <c:v>100.72938572166996</c:v>
                </c:pt>
                <c:pt idx="5">
                  <c:v>101.12007094647851</c:v>
                </c:pt>
                <c:pt idx="6">
                  <c:v>101.243081802083</c:v>
                </c:pt>
                <c:pt idx="7">
                  <c:v>101.36332972284087</c:v>
                </c:pt>
                <c:pt idx="8">
                  <c:v>101.39763201903158</c:v>
                </c:pt>
                <c:pt idx="9">
                  <c:v>101.7958283877343</c:v>
                </c:pt>
                <c:pt idx="10">
                  <c:v>102.13594470917653</c:v>
                </c:pt>
                <c:pt idx="11">
                  <c:v>102.02347119169377</c:v>
                </c:pt>
                <c:pt idx="12">
                  <c:v>102.31863611933427</c:v>
                </c:pt>
                <c:pt idx="13">
                  <c:v>102.55065438939894</c:v>
                </c:pt>
                <c:pt idx="14">
                  <c:v>102.51956167110214</c:v>
                </c:pt>
                <c:pt idx="15">
                  <c:v>102.99055110847463</c:v>
                </c:pt>
                <c:pt idx="16">
                  <c:v>103.25084662858627</c:v>
                </c:pt>
                <c:pt idx="17">
                  <c:v>103.1591524363441</c:v>
                </c:pt>
                <c:pt idx="18">
                  <c:v>103.28415417802645</c:v>
                </c:pt>
                <c:pt idx="19">
                  <c:v>103.85413819438052</c:v>
                </c:pt>
                <c:pt idx="20">
                  <c:v>103.71701758374149</c:v>
                </c:pt>
                <c:pt idx="21">
                  <c:v>104.39272772934585</c:v>
                </c:pt>
                <c:pt idx="22">
                  <c:v>104.52607438394475</c:v>
                </c:pt>
                <c:pt idx="23">
                  <c:v>104.89033583693899</c:v>
                </c:pt>
                <c:pt idx="24">
                  <c:v>105.72018490087676</c:v>
                </c:pt>
                <c:pt idx="25">
                  <c:v>105.90014607056702</c:v>
                </c:pt>
                <c:pt idx="26">
                  <c:v>106.43726582379438</c:v>
                </c:pt>
                <c:pt idx="27">
                  <c:v>106.7457961013906</c:v>
                </c:pt>
                <c:pt idx="28">
                  <c:v>106.57542163865944</c:v>
                </c:pt>
                <c:pt idx="29">
                  <c:v>107.10310545735382</c:v>
                </c:pt>
                <c:pt idx="30">
                  <c:v>106.96558820133377</c:v>
                </c:pt>
                <c:pt idx="31">
                  <c:v>106.70624050644631</c:v>
                </c:pt>
                <c:pt idx="32">
                  <c:v>106.86154221606638</c:v>
                </c:pt>
                <c:pt idx="33">
                  <c:v>106.57783879874991</c:v>
                </c:pt>
                <c:pt idx="34">
                  <c:v>106.04472122828244</c:v>
                </c:pt>
                <c:pt idx="35">
                  <c:v>105.78650987611364</c:v>
                </c:pt>
                <c:pt idx="36">
                  <c:v>105.20762303274765</c:v>
                </c:pt>
                <c:pt idx="37">
                  <c:v>104.73398888406864</c:v>
                </c:pt>
                <c:pt idx="38">
                  <c:v>104.41074080457548</c:v>
                </c:pt>
                <c:pt idx="39">
                  <c:v>103.87408403119262</c:v>
                </c:pt>
                <c:pt idx="40">
                  <c:v>103.53565700940656</c:v>
                </c:pt>
                <c:pt idx="41">
                  <c:v>103.22521492123502</c:v>
                </c:pt>
                <c:pt idx="42">
                  <c:v>103.02046909465781</c:v>
                </c:pt>
                <c:pt idx="43">
                  <c:v>102.54921411158418</c:v>
                </c:pt>
                <c:pt idx="44">
                  <c:v>102.70123783037394</c:v>
                </c:pt>
                <c:pt idx="45">
                  <c:v>102.75878863607306</c:v>
                </c:pt>
                <c:pt idx="46">
                  <c:v>102.8265409610231</c:v>
                </c:pt>
                <c:pt idx="47">
                  <c:v>102.84846398677649</c:v>
                </c:pt>
                <c:pt idx="48">
                  <c:v>102.65271492379517</c:v>
                </c:pt>
                <c:pt idx="49">
                  <c:v>102.8254766893532</c:v>
                </c:pt>
                <c:pt idx="50">
                  <c:v>102.83682637783373</c:v>
                </c:pt>
                <c:pt idx="51">
                  <c:v>102.70033668765173</c:v>
                </c:pt>
                <c:pt idx="52">
                  <c:v>103.06405005772747</c:v>
                </c:pt>
                <c:pt idx="53">
                  <c:v>103.13693037029832</c:v>
                </c:pt>
                <c:pt idx="54">
                  <c:v>103.18530813711261</c:v>
                </c:pt>
                <c:pt idx="55">
                  <c:v>103.53945311157575</c:v>
                </c:pt>
                <c:pt idx="56">
                  <c:v>103.68094307760958</c:v>
                </c:pt>
                <c:pt idx="57">
                  <c:v>103.53741760068414</c:v>
                </c:pt>
                <c:pt idx="58">
                  <c:v>103.81518248829242</c:v>
                </c:pt>
                <c:pt idx="59">
                  <c:v>104.00190235310785</c:v>
                </c:pt>
                <c:pt idx="60">
                  <c:v>104.0603534805324</c:v>
                </c:pt>
                <c:pt idx="61">
                  <c:v>104.03457738166691</c:v>
                </c:pt>
                <c:pt idx="62">
                  <c:v>104.31070116940622</c:v>
                </c:pt>
                <c:pt idx="63">
                  <c:v>104.63127989729628</c:v>
                </c:pt>
                <c:pt idx="64">
                  <c:v>104.88527531654938</c:v>
                </c:pt>
                <c:pt idx="65">
                  <c:v>105.15758660296812</c:v>
                </c:pt>
                <c:pt idx="66">
                  <c:v>105.63067972514423</c:v>
                </c:pt>
                <c:pt idx="67">
                  <c:v>106.40784084099712</c:v>
                </c:pt>
                <c:pt idx="68">
                  <c:v>106.41679435157141</c:v>
                </c:pt>
                <c:pt idx="69">
                  <c:v>106.50299720794803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Data!$H$1</c:f>
              <c:strCache>
                <c:ptCount val="1"/>
                <c:pt idx="0">
                  <c:v>Index of Non-Farm Employment, Seasonally Adjusted</c:v>
                </c:pt>
              </c:strCache>
            </c:strRef>
          </c:tx>
          <c:spPr>
            <a:ln w="38100">
              <a:solidFill>
                <a:srgbClr val="99336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Data!$A$56:$A$122</c:f>
              <c:strCache>
                <c:ptCount val="67"/>
                <c:pt idx="0">
                  <c:v>Jul '06</c:v>
                </c:pt>
                <c:pt idx="1">
                  <c:v>Aug '06</c:v>
                </c:pt>
                <c:pt idx="2">
                  <c:v>Sep '06</c:v>
                </c:pt>
                <c:pt idx="3">
                  <c:v>Oct '06</c:v>
                </c:pt>
                <c:pt idx="4">
                  <c:v>Nov '06</c:v>
                </c:pt>
                <c:pt idx="5">
                  <c:v>Dec '06</c:v>
                </c:pt>
                <c:pt idx="6">
                  <c:v>Jan '07</c:v>
                </c:pt>
                <c:pt idx="7">
                  <c:v>Feb '07</c:v>
                </c:pt>
                <c:pt idx="8">
                  <c:v>Mar '07</c:v>
                </c:pt>
                <c:pt idx="9">
                  <c:v>Apr '07</c:v>
                </c:pt>
                <c:pt idx="10">
                  <c:v>May '07</c:v>
                </c:pt>
                <c:pt idx="11">
                  <c:v>Jun '07</c:v>
                </c:pt>
                <c:pt idx="12">
                  <c:v>Jul '07</c:v>
                </c:pt>
                <c:pt idx="13">
                  <c:v>Aug '07</c:v>
                </c:pt>
                <c:pt idx="14">
                  <c:v>Sep '07</c:v>
                </c:pt>
                <c:pt idx="15">
                  <c:v>Oct '07</c:v>
                </c:pt>
                <c:pt idx="16">
                  <c:v>Nov '07</c:v>
                </c:pt>
                <c:pt idx="17">
                  <c:v>Dec '07</c:v>
                </c:pt>
                <c:pt idx="18">
                  <c:v>Jan '08</c:v>
                </c:pt>
                <c:pt idx="19">
                  <c:v>Feb '08</c:v>
                </c:pt>
                <c:pt idx="20">
                  <c:v>Mar '08</c:v>
                </c:pt>
                <c:pt idx="21">
                  <c:v>Apr '08</c:v>
                </c:pt>
                <c:pt idx="22">
                  <c:v>May '08</c:v>
                </c:pt>
                <c:pt idx="23">
                  <c:v>Jun '08</c:v>
                </c:pt>
                <c:pt idx="24">
                  <c:v>Jul '08</c:v>
                </c:pt>
                <c:pt idx="25">
                  <c:v>Aug '08</c:v>
                </c:pt>
                <c:pt idx="26">
                  <c:v>Sep '08</c:v>
                </c:pt>
                <c:pt idx="27">
                  <c:v>Oct '08</c:v>
                </c:pt>
                <c:pt idx="28">
                  <c:v>Nov '08</c:v>
                </c:pt>
                <c:pt idx="29">
                  <c:v>Dec '08</c:v>
                </c:pt>
                <c:pt idx="30">
                  <c:v>Jan '09</c:v>
                </c:pt>
                <c:pt idx="31">
                  <c:v>Feb '09</c:v>
                </c:pt>
                <c:pt idx="32">
                  <c:v>Mar '09</c:v>
                </c:pt>
                <c:pt idx="33">
                  <c:v>Apr '09</c:v>
                </c:pt>
                <c:pt idx="34">
                  <c:v>May '09</c:v>
                </c:pt>
                <c:pt idx="35">
                  <c:v>Jun '09</c:v>
                </c:pt>
                <c:pt idx="36">
                  <c:v>Jul '09</c:v>
                </c:pt>
                <c:pt idx="37">
                  <c:v>Aug '09</c:v>
                </c:pt>
                <c:pt idx="38">
                  <c:v>Sep '09</c:v>
                </c:pt>
                <c:pt idx="39">
                  <c:v>Oct '09</c:v>
                </c:pt>
                <c:pt idx="40">
                  <c:v>Nov '09</c:v>
                </c:pt>
                <c:pt idx="41">
                  <c:v>Dec '09</c:v>
                </c:pt>
                <c:pt idx="42">
                  <c:v>Jan '10</c:v>
                </c:pt>
                <c:pt idx="43">
                  <c:v>Feb '10</c:v>
                </c:pt>
                <c:pt idx="44">
                  <c:v>Mar '10</c:v>
                </c:pt>
                <c:pt idx="45">
                  <c:v>Apr '10</c:v>
                </c:pt>
                <c:pt idx="46">
                  <c:v>May '10</c:v>
                </c:pt>
                <c:pt idx="47">
                  <c:v>Jun '10</c:v>
                </c:pt>
                <c:pt idx="48">
                  <c:v>Jul '10</c:v>
                </c:pt>
                <c:pt idx="49">
                  <c:v>Aug '10</c:v>
                </c:pt>
                <c:pt idx="50">
                  <c:v>Sep '10</c:v>
                </c:pt>
                <c:pt idx="51">
                  <c:v>Oct '10</c:v>
                </c:pt>
                <c:pt idx="52">
                  <c:v>Nov '10</c:v>
                </c:pt>
                <c:pt idx="53">
                  <c:v>Dec '10</c:v>
                </c:pt>
                <c:pt idx="54">
                  <c:v>Jan '11</c:v>
                </c:pt>
                <c:pt idx="55">
                  <c:v>Feb '11</c:v>
                </c:pt>
                <c:pt idx="56">
                  <c:v>Mar '11</c:v>
                </c:pt>
                <c:pt idx="57">
                  <c:v>Apr '11</c:v>
                </c:pt>
                <c:pt idx="58">
                  <c:v>May '11</c:v>
                </c:pt>
                <c:pt idx="59">
                  <c:v>Jun '11</c:v>
                </c:pt>
                <c:pt idx="60">
                  <c:v>Jul '11</c:v>
                </c:pt>
                <c:pt idx="61">
                  <c:v>Aug '11</c:v>
                </c:pt>
                <c:pt idx="62">
                  <c:v>Sep '11</c:v>
                </c:pt>
                <c:pt idx="63">
                  <c:v>Oct '11</c:v>
                </c:pt>
                <c:pt idx="64">
                  <c:v>Nov '11</c:v>
                </c:pt>
                <c:pt idx="65">
                  <c:v>Dec '11</c:v>
                </c:pt>
                <c:pt idx="66">
                  <c:v>Jan '12</c:v>
                </c:pt>
              </c:strCache>
            </c:strRef>
          </c:cat>
          <c:val>
            <c:numRef>
              <c:f>Data!$H$56:$H$125</c:f>
              <c:numCache>
                <c:formatCode>#,##0.0</c:formatCode>
                <c:ptCount val="70"/>
                <c:pt idx="0">
                  <c:v>100</c:v>
                </c:pt>
                <c:pt idx="1">
                  <c:v>100.13438491364117</c:v>
                </c:pt>
                <c:pt idx="2">
                  <c:v>100.24967688873222</c:v>
                </c:pt>
                <c:pt idx="3">
                  <c:v>100.24306779461874</c:v>
                </c:pt>
                <c:pt idx="4">
                  <c:v>100.39287392785808</c:v>
                </c:pt>
                <c:pt idx="5">
                  <c:v>100.51844671601458</c:v>
                </c:pt>
                <c:pt idx="6">
                  <c:v>100.69175185054635</c:v>
                </c:pt>
                <c:pt idx="7">
                  <c:v>100.76004582305251</c:v>
                </c:pt>
                <c:pt idx="8">
                  <c:v>100.89957114322641</c:v>
                </c:pt>
                <c:pt idx="9">
                  <c:v>100.95244389613443</c:v>
                </c:pt>
                <c:pt idx="10">
                  <c:v>101.05451768299847</c:v>
                </c:pt>
                <c:pt idx="11">
                  <c:v>101.10959346727763</c:v>
                </c:pt>
                <c:pt idx="12">
                  <c:v>101.08021971566208</c:v>
                </c:pt>
                <c:pt idx="13">
                  <c:v>101.06700152743508</c:v>
                </c:pt>
                <c:pt idx="14">
                  <c:v>101.12060862413348</c:v>
                </c:pt>
                <c:pt idx="15">
                  <c:v>101.1786217835742</c:v>
                </c:pt>
                <c:pt idx="16">
                  <c:v>101.26086828809775</c:v>
                </c:pt>
                <c:pt idx="17">
                  <c:v>101.32622488544236</c:v>
                </c:pt>
                <c:pt idx="18">
                  <c:v>101.35633298084832</c:v>
                </c:pt>
                <c:pt idx="19">
                  <c:v>101.29464810245565</c:v>
                </c:pt>
                <c:pt idx="20">
                  <c:v>101.2248854423687</c:v>
                </c:pt>
                <c:pt idx="21">
                  <c:v>101.07214193396781</c:v>
                </c:pt>
                <c:pt idx="22">
                  <c:v>100.93261661379391</c:v>
                </c:pt>
                <c:pt idx="23">
                  <c:v>100.78721654329692</c:v>
                </c:pt>
                <c:pt idx="24">
                  <c:v>100.63300434731524</c:v>
                </c:pt>
                <c:pt idx="25">
                  <c:v>100.43179414874868</c:v>
                </c:pt>
                <c:pt idx="26">
                  <c:v>100.11455763130066</c:v>
                </c:pt>
                <c:pt idx="27">
                  <c:v>99.755463517800493</c:v>
                </c:pt>
                <c:pt idx="28">
                  <c:v>99.165785454118208</c:v>
                </c:pt>
                <c:pt idx="29">
                  <c:v>98.680384208671128</c:v>
                </c:pt>
                <c:pt idx="30">
                  <c:v>98.079690988133009</c:v>
                </c:pt>
                <c:pt idx="31">
                  <c:v>97.548026083891443</c:v>
                </c:pt>
                <c:pt idx="32">
                  <c:v>96.961285395370695</c:v>
                </c:pt>
                <c:pt idx="33">
                  <c:v>96.453119492421564</c:v>
                </c:pt>
                <c:pt idx="34">
                  <c:v>96.188021384091172</c:v>
                </c:pt>
                <c:pt idx="35">
                  <c:v>95.834067677123727</c:v>
                </c:pt>
                <c:pt idx="36">
                  <c:v>95.585125132181886</c:v>
                </c:pt>
                <c:pt idx="37">
                  <c:v>95.415491716602048</c:v>
                </c:pt>
                <c:pt idx="38">
                  <c:v>95.269357302314646</c:v>
                </c:pt>
                <c:pt idx="39">
                  <c:v>95.12101985665609</c:v>
                </c:pt>
                <c:pt idx="40">
                  <c:v>95.090177417459756</c:v>
                </c:pt>
                <c:pt idx="41">
                  <c:v>94.964604629303253</c:v>
                </c:pt>
                <c:pt idx="42">
                  <c:v>94.935230877687687</c:v>
                </c:pt>
                <c:pt idx="43">
                  <c:v>94.909528845024084</c:v>
                </c:pt>
                <c:pt idx="44">
                  <c:v>95.048319821407588</c:v>
                </c:pt>
                <c:pt idx="45">
                  <c:v>95.223827987310543</c:v>
                </c:pt>
                <c:pt idx="46">
                  <c:v>95.60274938315122</c:v>
                </c:pt>
                <c:pt idx="47">
                  <c:v>95.480113970156268</c:v>
                </c:pt>
                <c:pt idx="48">
                  <c:v>95.437522030313716</c:v>
                </c:pt>
                <c:pt idx="49">
                  <c:v>95.400070497003881</c:v>
                </c:pt>
                <c:pt idx="50">
                  <c:v>95.380243214663381</c:v>
                </c:pt>
                <c:pt idx="51">
                  <c:v>95.541798848548936</c:v>
                </c:pt>
                <c:pt idx="52">
                  <c:v>95.630654447185989</c:v>
                </c:pt>
                <c:pt idx="53">
                  <c:v>95.718775702032673</c:v>
                </c:pt>
                <c:pt idx="54">
                  <c:v>95.799553518975443</c:v>
                </c:pt>
                <c:pt idx="55">
                  <c:v>95.961109152860999</c:v>
                </c:pt>
                <c:pt idx="56">
                  <c:v>96.141757725296671</c:v>
                </c:pt>
                <c:pt idx="57">
                  <c:v>96.326078016684292</c:v>
                </c:pt>
                <c:pt idx="58">
                  <c:v>96.365732581365293</c:v>
                </c:pt>
                <c:pt idx="59">
                  <c:v>96.427417459757962</c:v>
                </c:pt>
                <c:pt idx="60">
                  <c:v>96.497914463635297</c:v>
                </c:pt>
                <c:pt idx="61">
                  <c:v>96.56033368581835</c:v>
                </c:pt>
                <c:pt idx="62">
                  <c:v>96.708671131476905</c:v>
                </c:pt>
                <c:pt idx="63">
                  <c:v>96.790917636000472</c:v>
                </c:pt>
                <c:pt idx="64">
                  <c:v>96.906209611091526</c:v>
                </c:pt>
                <c:pt idx="65">
                  <c:v>97.069968276348249</c:v>
                </c:pt>
                <c:pt idx="66">
                  <c:v>97.271912818705204</c:v>
                </c:pt>
                <c:pt idx="67">
                  <c:v>97.448155328398542</c:v>
                </c:pt>
                <c:pt idx="68">
                  <c:v>97.567119022441545</c:v>
                </c:pt>
                <c:pt idx="69">
                  <c:v>97.623663494301496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25024"/>
        <c:axId val="111426944"/>
      </c:lineChart>
      <c:catAx>
        <c:axId val="11142502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1426944"/>
        <c:crosses val="autoZero"/>
        <c:auto val="1"/>
        <c:lblAlgn val="ctr"/>
        <c:lblOffset val="100"/>
        <c:tickLblSkip val="6"/>
        <c:tickMarkSkip val="1"/>
        <c:noMultiLvlLbl val="0"/>
      </c:catAx>
      <c:valAx>
        <c:axId val="111426944"/>
        <c:scaling>
          <c:orientation val="minMax"/>
          <c:max val="108"/>
          <c:min val="94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00" b="0" i="0" u="none" strike="noStrike" baseline="0">
                    <a:solidFill>
                      <a:srgbClr val="000000"/>
                    </a:solidFill>
                    <a:latin typeface="Calibri"/>
                    <a:cs typeface="Calibri"/>
                  </a:rPr>
                  <a:t>Index Jul '06 = 100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00" b="0" i="0" u="none" strike="noStrike" baseline="0">
                    <a:solidFill>
                      <a:srgbClr val="000000"/>
                    </a:solidFill>
                    <a:latin typeface="Calibri"/>
                    <a:cs typeface="Calibri"/>
                  </a:rPr>
                  <a:t>Ridership, Employment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2.3234945919667911E-2"/>
              <c:y val="0.3227757390054749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1425024"/>
        <c:crosses val="autoZero"/>
        <c:crossBetween val="between"/>
        <c:majorUnit val="2"/>
      </c:valAx>
      <c:catAx>
        <c:axId val="111429120"/>
        <c:scaling>
          <c:orientation val="minMax"/>
        </c:scaling>
        <c:delete val="1"/>
        <c:axPos val="b"/>
        <c:majorTickMark val="out"/>
        <c:minorTickMark val="none"/>
        <c:tickLblPos val="nextTo"/>
        <c:crossAx val="111430656"/>
        <c:crosses val="autoZero"/>
        <c:auto val="1"/>
        <c:lblAlgn val="ctr"/>
        <c:lblOffset val="100"/>
        <c:noMultiLvlLbl val="0"/>
      </c:catAx>
      <c:valAx>
        <c:axId val="111430656"/>
        <c:scaling>
          <c:orientation val="minMax"/>
          <c:max val="4.5"/>
          <c:min val="1"/>
        </c:scaling>
        <c:delete val="0"/>
        <c:axPos val="r"/>
        <c:numFmt formatCode="\$#,##0.00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1429120"/>
        <c:crosses val="max"/>
        <c:crossBetween val="between"/>
        <c:majorUnit val="0.5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927189948333027E-2"/>
          <c:y val="0.10326986718633414"/>
          <c:w val="0.73082614395152168"/>
          <c:h val="0.7738839246217857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'Fatalities_2000_2010 (2)'!$A$66</c:f>
              <c:strCache>
                <c:ptCount val="1"/>
                <c:pt idx="0">
                  <c:v>Non-Suicide / Homicide</c:v>
                </c:pt>
              </c:strCache>
            </c:strRef>
          </c:tx>
          <c:invertIfNegative val="0"/>
          <c:cat>
            <c:numRef>
              <c:f>Old_Fatalities_2000_2010!$B$105:$L$105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'Fatalities_2000_2010 (2)'!$B$66:$L$66</c:f>
              <c:numCache>
                <c:formatCode>General</c:formatCode>
                <c:ptCount val="11"/>
                <c:pt idx="0">
                  <c:v>245</c:v>
                </c:pt>
                <c:pt idx="1">
                  <c:v>236</c:v>
                </c:pt>
                <c:pt idx="2">
                  <c:v>249</c:v>
                </c:pt>
                <c:pt idx="3">
                  <c:v>224</c:v>
                </c:pt>
                <c:pt idx="4">
                  <c:v>217</c:v>
                </c:pt>
                <c:pt idx="5">
                  <c:v>214</c:v>
                </c:pt>
                <c:pt idx="6">
                  <c:v>213</c:v>
                </c:pt>
                <c:pt idx="7">
                  <c:v>243</c:v>
                </c:pt>
                <c:pt idx="8">
                  <c:v>216</c:v>
                </c:pt>
                <c:pt idx="9">
                  <c:v>228</c:v>
                </c:pt>
                <c:pt idx="10">
                  <c:v>210</c:v>
                </c:pt>
              </c:numCache>
            </c:numRef>
          </c:val>
        </c:ser>
        <c:ser>
          <c:idx val="2"/>
          <c:order val="1"/>
          <c:tx>
            <c:strRef>
              <c:f>'Fatalities_2000_2010 (2)'!$A$67</c:f>
              <c:strCache>
                <c:ptCount val="1"/>
                <c:pt idx="0">
                  <c:v>Suicides</c:v>
                </c:pt>
              </c:strCache>
            </c:strRef>
          </c:tx>
          <c:invertIfNegative val="0"/>
          <c:cat>
            <c:numRef>
              <c:f>Old_Fatalities_2000_2010!$B$105:$L$105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'Fatalities_2000_2010 (2)'!$B$67:$L$67</c:f>
              <c:numCache>
                <c:formatCode>General</c:formatCode>
                <c:ptCount val="11"/>
                <c:pt idx="0">
                  <c:v>89</c:v>
                </c:pt>
                <c:pt idx="1">
                  <c:v>70</c:v>
                </c:pt>
                <c:pt idx="2">
                  <c:v>57</c:v>
                </c:pt>
                <c:pt idx="3">
                  <c:v>54</c:v>
                </c:pt>
                <c:pt idx="4">
                  <c:v>66</c:v>
                </c:pt>
                <c:pt idx="5">
                  <c:v>76</c:v>
                </c:pt>
                <c:pt idx="6">
                  <c:v>73</c:v>
                </c:pt>
                <c:pt idx="7">
                  <c:v>85</c:v>
                </c:pt>
                <c:pt idx="8">
                  <c:v>70</c:v>
                </c:pt>
                <c:pt idx="9">
                  <c:v>75</c:v>
                </c:pt>
                <c:pt idx="10">
                  <c:v>123</c:v>
                </c:pt>
              </c:numCache>
            </c:numRef>
          </c:val>
        </c:ser>
        <c:ser>
          <c:idx val="3"/>
          <c:order val="2"/>
          <c:tx>
            <c:strRef>
              <c:f>'Fatalities_2000_2010 (2)'!$A$68</c:f>
              <c:strCache>
                <c:ptCount val="1"/>
                <c:pt idx="0">
                  <c:v>Homicides</c:v>
                </c:pt>
              </c:strCache>
            </c:strRef>
          </c:tx>
          <c:invertIfNegative val="0"/>
          <c:cat>
            <c:numRef>
              <c:f>Old_Fatalities_2000_2010!$B$105:$L$105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'Fatalities_2000_2010 (2)'!$B$68:$L$68</c:f>
              <c:numCache>
                <c:formatCode>General</c:formatCode>
                <c:ptCount val="11"/>
                <c:pt idx="0">
                  <c:v>12</c:v>
                </c:pt>
                <c:pt idx="1">
                  <c:v>16</c:v>
                </c:pt>
                <c:pt idx="2">
                  <c:v>0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10</c:v>
                </c:pt>
                <c:pt idx="9">
                  <c:v>11</c:v>
                </c:pt>
                <c:pt idx="10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9542656"/>
        <c:axId val="89544192"/>
      </c:barChart>
      <c:lineChart>
        <c:grouping val="standard"/>
        <c:varyColors val="0"/>
        <c:ser>
          <c:idx val="5"/>
          <c:order val="3"/>
          <c:tx>
            <c:strRef>
              <c:f>'Fatalities_2000_2010 (2)'!$A$70</c:f>
              <c:strCache>
                <c:ptCount val="1"/>
                <c:pt idx="0">
                  <c:v>Non-Suicide / Homicide Fatalities per 100 Million PMT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855470304606242E-2"/>
                  <c:y val="-2.8454982453036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855470304606242E-2"/>
                  <c:y val="-2.8454982453036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066612886769561E-2"/>
                  <c:y val="-2.8454982453036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961041595687739E-2"/>
                  <c:y val="-3.2200300805096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2805858945051222E-2"/>
                  <c:y val="-2.6917692980685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Old_Fatalities_2000_2010!$B$105:$L$105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'Fatalities_2000_2010 (2)'!$B$70:$L$70</c:f>
              <c:numCache>
                <c:formatCode>0.00</c:formatCode>
                <c:ptCount val="11"/>
                <c:pt idx="0">
                  <c:v>0.5570991603000256</c:v>
                </c:pt>
                <c:pt idx="1">
                  <c:v>0.52032562302295438</c:v>
                </c:pt>
                <c:pt idx="2">
                  <c:v>0.55425494685778753</c:v>
                </c:pt>
                <c:pt idx="3">
                  <c:v>0.50331371680375359</c:v>
                </c:pt>
                <c:pt idx="4">
                  <c:v>0.47934132473502161</c:v>
                </c:pt>
                <c:pt idx="5">
                  <c:v>0.46775917311378884</c:v>
                </c:pt>
                <c:pt idx="6">
                  <c:v>0.44292318664126706</c:v>
                </c:pt>
                <c:pt idx="7">
                  <c:v>0.48242187227455391</c:v>
                </c:pt>
                <c:pt idx="8">
                  <c:v>0.41612966793043943</c:v>
                </c:pt>
                <c:pt idx="9">
                  <c:v>0.43752184599468591</c:v>
                </c:pt>
                <c:pt idx="10">
                  <c:v>0.4136762680651388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552384"/>
        <c:axId val="89546112"/>
      </c:lineChart>
      <c:catAx>
        <c:axId val="8954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544192"/>
        <c:crosses val="autoZero"/>
        <c:auto val="1"/>
        <c:lblAlgn val="ctr"/>
        <c:lblOffset val="100"/>
        <c:noMultiLvlLbl val="0"/>
      </c:catAx>
      <c:valAx>
        <c:axId val="89544192"/>
        <c:scaling>
          <c:orientation val="minMax"/>
          <c:max val="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000" b="0" dirty="0">
                    <a:latin typeface="+mn-lt"/>
                    <a:cs typeface="Arial" pitchFamily="34" charset="0"/>
                  </a:rPr>
                  <a:t>Total Fatalities</a:t>
                </a:r>
              </a:p>
            </c:rich>
          </c:tx>
          <c:layout>
            <c:manualLayout>
              <c:xMode val="edge"/>
              <c:yMode val="edge"/>
              <c:x val="2.9498851706036743E-2"/>
              <c:y val="0.407522468782312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542656"/>
        <c:crosses val="autoZero"/>
        <c:crossBetween val="between"/>
      </c:valAx>
      <c:valAx>
        <c:axId val="89546112"/>
        <c:scaling>
          <c:orientation val="minMax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8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000" b="0" dirty="0">
                    <a:latin typeface="+mn-lt"/>
                    <a:cs typeface="Arial" pitchFamily="34" charset="0"/>
                  </a:rPr>
                  <a:t>Non-Suicide / Homicide Fatalities per 100 Million PMT</a:t>
                </a:r>
              </a:p>
            </c:rich>
          </c:tx>
          <c:layout>
            <c:manualLayout>
              <c:xMode val="edge"/>
              <c:yMode val="edge"/>
              <c:x val="0.87028285526809401"/>
              <c:y val="0.21800226676211007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552384"/>
        <c:crosses val="max"/>
        <c:crossBetween val="between"/>
      </c:valAx>
      <c:catAx>
        <c:axId val="89552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9546112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ysClr val="window" lastClr="FFFFFF"/>
            </a:gs>
            <a:gs pos="100000">
              <a:sysClr val="window" lastClr="FFFFFF">
                <a:lumMod val="85000"/>
              </a:sys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'old 06XT_E'!$I$9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'old 06XT_E'!$B$10:$B$20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'old 06XT_E'!$I$10:$I$20</c:f>
              <c:numCache>
                <c:formatCode>"$"#,##0.0</c:formatCode>
                <c:ptCount val="11"/>
                <c:pt idx="0">
                  <c:v>5259.3013600000004</c:v>
                </c:pt>
                <c:pt idx="1">
                  <c:v>6585.6837869999999</c:v>
                </c:pt>
                <c:pt idx="2">
                  <c:v>6296</c:v>
                </c:pt>
                <c:pt idx="3">
                  <c:v>6688.1</c:v>
                </c:pt>
                <c:pt idx="4">
                  <c:v>6954.4</c:v>
                </c:pt>
                <c:pt idx="5">
                  <c:v>6854.9</c:v>
                </c:pt>
                <c:pt idx="6">
                  <c:v>8075.5</c:v>
                </c:pt>
                <c:pt idx="7">
                  <c:v>8101.7000000000007</c:v>
                </c:pt>
                <c:pt idx="8">
                  <c:v>8986.2999999999975</c:v>
                </c:pt>
                <c:pt idx="9">
                  <c:v>10182.648209000001</c:v>
                </c:pt>
                <c:pt idx="10">
                  <c:v>10364.085152999998</c:v>
                </c:pt>
              </c:numCache>
            </c:numRef>
          </c:val>
        </c:ser>
        <c:ser>
          <c:idx val="3"/>
          <c:order val="1"/>
          <c:tx>
            <c:strRef>
              <c:f>'old 06XT_E'!$J$9</c:f>
              <c:strCache>
                <c:ptCount val="1"/>
                <c:pt idx="0">
                  <c:v>State and Local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'old 06XT_E'!$B$10:$B$20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'old 06XT_E'!$J$10:$J$20</c:f>
              <c:numCache>
                <c:formatCode>"$"#,##0.0</c:formatCode>
                <c:ptCount val="11"/>
                <c:pt idx="0">
                  <c:v>15098.486508999998</c:v>
                </c:pt>
                <c:pt idx="1">
                  <c:v>16895.420628</c:v>
                </c:pt>
                <c:pt idx="2">
                  <c:v>19462.348183000002</c:v>
                </c:pt>
                <c:pt idx="3">
                  <c:v>20462.587443000004</c:v>
                </c:pt>
                <c:pt idx="4">
                  <c:v>20970.327614999998</c:v>
                </c:pt>
                <c:pt idx="5">
                  <c:v>21887.964359000001</c:v>
                </c:pt>
                <c:pt idx="6">
                  <c:v>22698.807239999995</c:v>
                </c:pt>
                <c:pt idx="7">
                  <c:v>26224.053513999996</c:v>
                </c:pt>
                <c:pt idx="8">
                  <c:v>29683.370643999995</c:v>
                </c:pt>
                <c:pt idx="9">
                  <c:v>29890.870037999997</c:v>
                </c:pt>
                <c:pt idx="10">
                  <c:v>29680.621448999995</c:v>
                </c:pt>
              </c:numCache>
            </c:numRef>
          </c:val>
        </c:ser>
        <c:ser>
          <c:idx val="4"/>
          <c:order val="2"/>
          <c:tx>
            <c:strRef>
              <c:f>'old 06XT_E'!$K$9</c:f>
              <c:strCache>
                <c:ptCount val="1"/>
                <c:pt idx="0">
                  <c:v>System-Generated</c:v>
                </c:pt>
              </c:strCache>
            </c:strRef>
          </c:tx>
          <c:spPr>
            <a:ln w="9525" cap="flat"/>
          </c:spPr>
          <c:invertIfNegative val="0"/>
          <c:cat>
            <c:numRef>
              <c:f>'old 06XT_E'!$B$10:$B$20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'old 06XT_E'!$K$10:$K$20</c:f>
              <c:numCache>
                <c:formatCode>"$"#,##0.0</c:formatCode>
                <c:ptCount val="11"/>
                <c:pt idx="0">
                  <c:v>10028.525876</c:v>
                </c:pt>
                <c:pt idx="1">
                  <c:v>10332.792749000002</c:v>
                </c:pt>
                <c:pt idx="2">
                  <c:v>10737.923061000001</c:v>
                </c:pt>
                <c:pt idx="3">
                  <c:v>11000.039907</c:v>
                </c:pt>
                <c:pt idx="4">
                  <c:v>11573.933131</c:v>
                </c:pt>
                <c:pt idx="5">
                  <c:v>11854.812247000002</c:v>
                </c:pt>
                <c:pt idx="6">
                  <c:v>12586.149645000001</c:v>
                </c:pt>
                <c:pt idx="7">
                  <c:v>12922.486121999998</c:v>
                </c:pt>
                <c:pt idx="8">
                  <c:v>13845.743684999999</c:v>
                </c:pt>
                <c:pt idx="9">
                  <c:v>14201.028630999997</c:v>
                </c:pt>
                <c:pt idx="10">
                  <c:v>14285.061143000001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89705088"/>
        <c:axId val="107872640"/>
      </c:barChart>
      <c:lineChart>
        <c:grouping val="standard"/>
        <c:varyColors val="0"/>
        <c:ser>
          <c:idx val="1"/>
          <c:order val="3"/>
          <c:tx>
            <c:strRef>
              <c:f>'old 06XT_E'!$G$9</c:f>
              <c:strCache>
                <c:ptCount val="1"/>
                <c:pt idx="0">
                  <c:v>Federal Share, %</c:v>
                </c:pt>
              </c:strCache>
            </c:strRef>
          </c:tx>
          <c:spPr>
            <a:ln w="25400">
              <a:solidFill>
                <a:prstClr val="black"/>
              </a:solidFill>
              <a:prstDash val="sysDash"/>
            </a:ln>
          </c:spPr>
          <c:marker>
            <c:symbol val="none"/>
          </c:marker>
          <c:cat>
            <c:numRef>
              <c:f>'old 06XT_E'!$B$10:$B$20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'old 06XT_E'!$G$10:$G$20</c:f>
              <c:numCache>
                <c:formatCode>0.0%</c:formatCode>
                <c:ptCount val="11"/>
                <c:pt idx="0">
                  <c:v>0.17308125638850833</c:v>
                </c:pt>
                <c:pt idx="1">
                  <c:v>0.19476263723932585</c:v>
                </c:pt>
                <c:pt idx="2">
                  <c:v>0.1725107739885911</c:v>
                </c:pt>
                <c:pt idx="3">
                  <c:v>0.17530727366328969</c:v>
                </c:pt>
                <c:pt idx="4">
                  <c:v>0.17606672906509288</c:v>
                </c:pt>
                <c:pt idx="5">
                  <c:v>0.16884956413951288</c:v>
                </c:pt>
                <c:pt idx="6">
                  <c:v>0.18624111875522281</c:v>
                </c:pt>
                <c:pt idx="7">
                  <c:v>0.17147093865116297</c:v>
                </c:pt>
                <c:pt idx="8">
                  <c:v>0.1711173779131282</c:v>
                </c:pt>
                <c:pt idx="9">
                  <c:v>0.1876136936138568</c:v>
                </c:pt>
                <c:pt idx="10">
                  <c:v>0.19076255215454721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888640"/>
        <c:axId val="107874560"/>
      </c:lineChart>
      <c:catAx>
        <c:axId val="8970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872640"/>
        <c:crosses val="autoZero"/>
        <c:auto val="1"/>
        <c:lblAlgn val="ctr"/>
        <c:lblOffset val="100"/>
        <c:noMultiLvlLbl val="0"/>
      </c:catAx>
      <c:valAx>
        <c:axId val="107872640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8970508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0024020439530183E-2"/>
                <c:y val="0.3589230622233075"/>
              </c:manualLayout>
            </c:layout>
            <c:tx>
              <c:rich>
                <a:bodyPr/>
                <a:lstStyle/>
                <a:p>
                  <a:pPr>
                    <a:defRPr b="1"/>
                  </a:pPr>
                  <a:r>
                    <a:rPr lang="en-US" sz="1200" b="1" dirty="0" smtClean="0"/>
                    <a:t>Billions of 2010 $</a:t>
                  </a:r>
                  <a:endParaRPr lang="en-US" sz="1200" b="1" dirty="0"/>
                </a:p>
              </c:rich>
            </c:tx>
          </c:dispUnitsLbl>
        </c:dispUnits>
      </c:valAx>
      <c:valAx>
        <c:axId val="107874560"/>
        <c:scaling>
          <c:orientation val="minMax"/>
          <c:max val="0.30000000000000032"/>
          <c:min val="0.14000000000000001"/>
        </c:scaling>
        <c:delete val="0"/>
        <c:axPos val="r"/>
        <c:numFmt formatCode="0%" sourceLinked="0"/>
        <c:majorTickMark val="out"/>
        <c:minorTickMark val="none"/>
        <c:tickLblPos val="nextTo"/>
        <c:crossAx val="107888640"/>
        <c:crosses val="max"/>
        <c:crossBetween val="between"/>
      </c:valAx>
      <c:catAx>
        <c:axId val="107888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78745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Combined!$A$19</c:f>
              <c:strCache>
                <c:ptCount val="1"/>
                <c:pt idx="0">
                  <c:v>Federal Generated Taxes</c:v>
                </c:pt>
              </c:strCache>
            </c:strRef>
          </c:tx>
          <c:invertIfNegative val="0"/>
          <c:cat>
            <c:numRef>
              <c:f>Combined!$B$18:$G$18</c:f>
              <c:numCache>
                <c:formatCode>General</c:formatCode>
                <c:ptCount val="6"/>
                <c:pt idx="0" formatCode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Combined!$B$19:$G$19</c:f>
              <c:numCache>
                <c:formatCode>0</c:formatCode>
                <c:ptCount val="6"/>
                <c:pt idx="0">
                  <c:v>2567.7000000000003</c:v>
                </c:pt>
                <c:pt idx="1">
                  <c:v>3086.429069066513</c:v>
                </c:pt>
                <c:pt idx="2">
                  <c:v>2705.3799549392825</c:v>
                </c:pt>
                <c:pt idx="3">
                  <c:v>6418.6000000000013</c:v>
                </c:pt>
                <c:pt idx="4">
                  <c:v>7096.2180704101747</c:v>
                </c:pt>
                <c:pt idx="5">
                  <c:v>6813.1395921084013</c:v>
                </c:pt>
              </c:numCache>
            </c:numRef>
          </c:val>
        </c:ser>
        <c:ser>
          <c:idx val="1"/>
          <c:order val="1"/>
          <c:tx>
            <c:strRef>
              <c:f>Combined!$A$20</c:f>
              <c:strCache>
                <c:ptCount val="1"/>
                <c:pt idx="0">
                  <c:v>ARRA Funds</c:v>
                </c:pt>
              </c:strCache>
            </c:strRef>
          </c:tx>
          <c:invertIfNegative val="0"/>
          <c:cat>
            <c:numRef>
              <c:f>Combined!$B$18:$G$18</c:f>
              <c:numCache>
                <c:formatCode>General</c:formatCode>
                <c:ptCount val="6"/>
                <c:pt idx="0" formatCode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Combined!$B$20:$G$20</c:f>
              <c:numCache>
                <c:formatCode>0</c:formatCode>
                <c:ptCount val="6"/>
                <c:pt idx="1">
                  <c:v>314.9334869999991</c:v>
                </c:pt>
                <c:pt idx="2">
                  <c:v>503.06072699999999</c:v>
                </c:pt>
                <c:pt idx="4">
                  <c:v>754.58982600000002</c:v>
                </c:pt>
                <c:pt idx="5">
                  <c:v>1898.891599</c:v>
                </c:pt>
              </c:numCache>
            </c:numRef>
          </c:val>
        </c:ser>
        <c:ser>
          <c:idx val="2"/>
          <c:order val="2"/>
          <c:tx>
            <c:strRef>
              <c:f>Combined!$A$21</c:f>
              <c:strCache>
                <c:ptCount val="1"/>
                <c:pt idx="0">
                  <c:v>State Genrate Taxes</c:v>
                </c:pt>
              </c:strCache>
            </c:strRef>
          </c:tx>
          <c:invertIfNegative val="0"/>
          <c:cat>
            <c:numRef>
              <c:f>Combined!$B$18:$G$18</c:f>
              <c:numCache>
                <c:formatCode>General</c:formatCode>
                <c:ptCount val="6"/>
                <c:pt idx="0" formatCode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Combined!$B$21:$G$21</c:f>
              <c:numCache>
                <c:formatCode>0</c:formatCode>
                <c:ptCount val="6"/>
                <c:pt idx="0">
                  <c:v>9405.1</c:v>
                </c:pt>
                <c:pt idx="1">
                  <c:v>9487.3197600000003</c:v>
                </c:pt>
                <c:pt idx="2">
                  <c:v>9432.3742619999994</c:v>
                </c:pt>
                <c:pt idx="3">
                  <c:v>1983.6</c:v>
                </c:pt>
                <c:pt idx="4">
                  <c:v>2414.3117180000136</c:v>
                </c:pt>
                <c:pt idx="5">
                  <c:v>2356.0330970000073</c:v>
                </c:pt>
              </c:numCache>
            </c:numRef>
          </c:val>
        </c:ser>
        <c:ser>
          <c:idx val="3"/>
          <c:order val="3"/>
          <c:tx>
            <c:strRef>
              <c:f>Combined!$A$22</c:f>
              <c:strCache>
                <c:ptCount val="1"/>
                <c:pt idx="0">
                  <c:v>Local Generated Taxes</c:v>
                </c:pt>
              </c:strCache>
            </c:strRef>
          </c:tx>
          <c:invertIfNegative val="0"/>
          <c:cat>
            <c:numRef>
              <c:f>Combined!$B$18:$G$18</c:f>
              <c:numCache>
                <c:formatCode>General</c:formatCode>
                <c:ptCount val="6"/>
                <c:pt idx="0" formatCode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Combined!$B$22:$G$22</c:f>
              <c:numCache>
                <c:formatCode>0</c:formatCode>
                <c:ptCount val="6"/>
                <c:pt idx="0">
                  <c:v>10756.2</c:v>
                </c:pt>
                <c:pt idx="1">
                  <c:v>10880.999567999999</c:v>
                </c:pt>
                <c:pt idx="2">
                  <c:v>10636.371106000001</c:v>
                </c:pt>
                <c:pt idx="3">
                  <c:v>4669.6000000000004</c:v>
                </c:pt>
                <c:pt idx="4">
                  <c:v>6253.1130600000024</c:v>
                </c:pt>
                <c:pt idx="5">
                  <c:v>6137.1436940000167</c:v>
                </c:pt>
              </c:numCache>
            </c:numRef>
          </c:val>
        </c:ser>
        <c:ser>
          <c:idx val="4"/>
          <c:order val="4"/>
          <c:tx>
            <c:strRef>
              <c:f>Combined!$A$23</c:f>
              <c:strCache>
                <c:ptCount val="1"/>
                <c:pt idx="0">
                  <c:v>System Generated Revenue</c:v>
                </c:pt>
              </c:strCache>
            </c:strRef>
          </c:tx>
          <c:invertIfNegative val="0"/>
          <c:cat>
            <c:numRef>
              <c:f>Combined!$B$18:$G$18</c:f>
              <c:numCache>
                <c:formatCode>General</c:formatCode>
                <c:ptCount val="6"/>
                <c:pt idx="0" formatCode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Combined!$B$23:$G$23</c:f>
              <c:numCache>
                <c:formatCode>0</c:formatCode>
                <c:ptCount val="6"/>
                <c:pt idx="0">
                  <c:v>11378.4</c:v>
                </c:pt>
                <c:pt idx="1">
                  <c:v>13988.247598000014</c:v>
                </c:pt>
                <c:pt idx="2">
                  <c:v>14156.168911999985</c:v>
                </c:pt>
                <c:pt idx="3">
                  <c:v>3029.6</c:v>
                </c:pt>
                <c:pt idx="4">
                  <c:v>1067.9069650000051</c:v>
                </c:pt>
                <c:pt idx="5">
                  <c:v>1247.5915210000001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109335296"/>
        <c:axId val="109336832"/>
      </c:barChart>
      <c:catAx>
        <c:axId val="10933529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09336832"/>
        <c:crosses val="autoZero"/>
        <c:auto val="1"/>
        <c:lblAlgn val="ctr"/>
        <c:lblOffset val="100"/>
        <c:noMultiLvlLbl val="0"/>
      </c:catAx>
      <c:valAx>
        <c:axId val="109336832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09335296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UAFP</c:v>
                </c:pt>
              </c:strCache>
            </c:strRef>
          </c:tx>
          <c:invertIfNegative val="0"/>
          <c:cat>
            <c:strRef>
              <c:f>Sheet2!$A$2:$A$3</c:f>
              <c:strCache>
                <c:ptCount val="2"/>
                <c:pt idx="0">
                  <c:v>Capital Expenditures</c:v>
                </c:pt>
                <c:pt idx="1">
                  <c:v>Operating Expenditures</c:v>
                </c:pt>
              </c:strCache>
            </c:strRef>
          </c:cat>
          <c:val>
            <c:numRef>
              <c:f>Sheet2!$B$2:$B$3</c:f>
              <c:numCache>
                <c:formatCode>_("$"* #,##0_);_("$"* \(#,##0\);_("$"* "-"??_);_(@_)</c:formatCode>
                <c:ptCount val="2"/>
                <c:pt idx="0">
                  <c:v>2140602206</c:v>
                </c:pt>
                <c:pt idx="1">
                  <c:v>370022050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UAFP Preventative Maintenance</c:v>
                </c:pt>
              </c:strCache>
            </c:strRef>
          </c:tx>
          <c:invertIfNegative val="0"/>
          <c:cat>
            <c:strRef>
              <c:f>Sheet2!$A$2:$A$3</c:f>
              <c:strCache>
                <c:ptCount val="2"/>
                <c:pt idx="0">
                  <c:v>Capital Expenditures</c:v>
                </c:pt>
                <c:pt idx="1">
                  <c:v>Operating Expenditures</c:v>
                </c:pt>
              </c:strCache>
            </c:strRef>
          </c:cat>
          <c:val>
            <c:numRef>
              <c:f>Sheet2!$C$2:$C$3</c:f>
              <c:numCache>
                <c:formatCode>_("$"* #,##0_);_("$"* \(#,##0\);_("$"* "-"??_);_(@_)</c:formatCode>
                <c:ptCount val="2"/>
                <c:pt idx="1">
                  <c:v>1628866480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5309 Funds</c:v>
                </c:pt>
              </c:strCache>
            </c:strRef>
          </c:tx>
          <c:invertIfNegative val="0"/>
          <c:cat>
            <c:strRef>
              <c:f>Sheet2!$A$2:$A$3</c:f>
              <c:strCache>
                <c:ptCount val="2"/>
                <c:pt idx="0">
                  <c:v>Capital Expenditures</c:v>
                </c:pt>
                <c:pt idx="1">
                  <c:v>Operating Expenditures</c:v>
                </c:pt>
              </c:strCache>
            </c:strRef>
          </c:cat>
          <c:val>
            <c:numRef>
              <c:f>Sheet2!$D$2:$D$3</c:f>
              <c:numCache>
                <c:formatCode>_("$"* #,##0_);_("$"* \(#,##0\);_("$"* "-"??_);_(@_)</c:formatCode>
                <c:ptCount val="2"/>
                <c:pt idx="0">
                  <c:v>2192421953</c:v>
                </c:pt>
                <c:pt idx="1">
                  <c:v>337419441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Other Federal</c:v>
                </c:pt>
              </c:strCache>
            </c:strRef>
          </c:tx>
          <c:invertIfNegative val="0"/>
          <c:cat>
            <c:strRef>
              <c:f>Sheet2!$A$2:$A$3</c:f>
              <c:strCache>
                <c:ptCount val="2"/>
                <c:pt idx="0">
                  <c:v>Capital Expenditures</c:v>
                </c:pt>
                <c:pt idx="1">
                  <c:v>Operating Expenditures</c:v>
                </c:pt>
              </c:strCache>
            </c:strRef>
          </c:cat>
          <c:val>
            <c:numRef>
              <c:f>Sheet2!$E$2:$E$3</c:f>
              <c:numCache>
                <c:formatCode>_("$"* #,##0_);_("$"* \(#,##0\);_("$"* "-"??_);_(@_)</c:formatCode>
                <c:ptCount val="2"/>
                <c:pt idx="0">
                  <c:v>411994612</c:v>
                </c:pt>
                <c:pt idx="1">
                  <c:v>389348613</c:v>
                </c:pt>
              </c:numCache>
            </c:numRef>
          </c:val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ARRA 5307 Formula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Sheet2!$A$2:$A$3</c:f>
              <c:strCache>
                <c:ptCount val="2"/>
                <c:pt idx="0">
                  <c:v>Capital Expenditures</c:v>
                </c:pt>
                <c:pt idx="1">
                  <c:v>Operating Expenditures</c:v>
                </c:pt>
              </c:strCache>
            </c:strRef>
          </c:cat>
          <c:val>
            <c:numRef>
              <c:f>Sheet2!$F$2:$F$3</c:f>
              <c:numCache>
                <c:formatCode>_("$"* #,##0_);_("$"* \(#,##0\);_("$"* "-"??_);_(@_)</c:formatCode>
                <c:ptCount val="2"/>
                <c:pt idx="0">
                  <c:v>1289298174</c:v>
                </c:pt>
                <c:pt idx="1">
                  <c:v>317510192</c:v>
                </c:pt>
              </c:numCache>
            </c:numRef>
          </c:val>
        </c:ser>
        <c:ser>
          <c:idx val="5"/>
          <c:order val="5"/>
          <c:tx>
            <c:strRef>
              <c:f>Sheet2!$G$1</c:f>
              <c:strCache>
                <c:ptCount val="1"/>
                <c:pt idx="0">
                  <c:v>Other ARRA</c:v>
                </c:pt>
              </c:strCache>
            </c:strRef>
          </c:tx>
          <c:invertIfNegative val="0"/>
          <c:cat>
            <c:strRef>
              <c:f>Sheet2!$A$2:$A$3</c:f>
              <c:strCache>
                <c:ptCount val="2"/>
                <c:pt idx="0">
                  <c:v>Capital Expenditures</c:v>
                </c:pt>
                <c:pt idx="1">
                  <c:v>Operating Expenditures</c:v>
                </c:pt>
              </c:strCache>
            </c:strRef>
          </c:cat>
          <c:val>
            <c:numRef>
              <c:f>Sheet2!$G$2:$G$3</c:f>
              <c:numCache>
                <c:formatCode>_("$"* #,##0_);_("$"* \(#,##0\);_("$"* "-"??_);_(@_)</c:formatCode>
                <c:ptCount val="2"/>
                <c:pt idx="0">
                  <c:v>428991954</c:v>
                </c:pt>
                <c:pt idx="1">
                  <c:v>163836330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109660032"/>
        <c:axId val="109661568"/>
      </c:barChart>
      <c:catAx>
        <c:axId val="109660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9661568"/>
        <c:crosses val="autoZero"/>
        <c:auto val="1"/>
        <c:lblAlgn val="ctr"/>
        <c:lblOffset val="100"/>
        <c:noMultiLvlLbl val="0"/>
      </c:catAx>
      <c:valAx>
        <c:axId val="10966156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09660032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3274337824813348E-2"/>
                <c:y val="0.31086494869959586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b="0" dirty="0" smtClean="0"/>
                    <a:t>Federal Funds Expended</a:t>
                  </a:r>
                  <a:r>
                    <a:rPr lang="en-US" b="0" baseline="0" dirty="0" smtClean="0"/>
                    <a:t> </a:t>
                  </a:r>
                  <a:r>
                    <a:rPr lang="en-US" b="0" dirty="0" smtClean="0"/>
                    <a:t>(Billions)</a:t>
                  </a:r>
                  <a:endParaRPr lang="en-US" b="0" dirty="0"/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9104615048119047"/>
                  <c:y val="-1.01859142607174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Capital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/>
                      <a:t>52%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917847769028872"/>
                  <c:y val="-3.18966899970836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Operating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/>
                      <a:t>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Sheet5!$A$4:$A$5</c:f>
              <c:strCache>
                <c:ptCount val="2"/>
                <c:pt idx="0">
                  <c:v>Capital</c:v>
                </c:pt>
                <c:pt idx="1">
                  <c:v>Operating</c:v>
                </c:pt>
              </c:strCache>
            </c:strRef>
          </c:cat>
          <c:val>
            <c:numRef>
              <c:f>Sheet5!$B$4:$B$5</c:f>
              <c:numCache>
                <c:formatCode>0%</c:formatCode>
                <c:ptCount val="2"/>
                <c:pt idx="0">
                  <c:v>0.51711728386870826</c:v>
                </c:pt>
                <c:pt idx="1">
                  <c:v>0.48288271613129252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prstClr val="white">
        <a:alpha val="0"/>
      </a:prstClr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0.02779</cdr:x>
      <cdr:y>0.95174</cdr:y>
    </cdr:from>
    <cdr:to>
      <cdr:x>0.72304</cdr:x>
      <cdr:y>0.99156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37651" y="5149092"/>
          <a:ext cx="344357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>
            <a:defRPr sz="1000"/>
          </a:pPr>
          <a:r>
            <a:rPr lang="en-US" sz="800" i="1" dirty="0" smtClean="0">
              <a:solidFill>
                <a:srgbClr val="000000"/>
              </a:solidFill>
              <a:latin typeface="Swis721 BT"/>
            </a:rPr>
            <a:t>Source: Urban and Rural National Transit Databases Report Year 2010.</a:t>
          </a:r>
          <a:endParaRPr lang="en-US" sz="800" i="1" dirty="0">
            <a:solidFill>
              <a:srgbClr val="000000"/>
            </a:solidFill>
            <a:latin typeface="Swis721 B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0.10276</cdr:x>
      <cdr:y>0.28867</cdr:y>
    </cdr:from>
    <cdr:to>
      <cdr:x>0.1428</cdr:x>
      <cdr:y>0.3474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0948" y="1715721"/>
          <a:ext cx="378330" cy="349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346</a:t>
          </a:r>
          <a:endParaRPr lang="en-US" sz="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0.1669</cdr:x>
      <cdr:y>0.33508</cdr:y>
    </cdr:from>
    <cdr:to>
      <cdr:x>0.20946</cdr:x>
      <cdr:y>0.40411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77044" y="1991562"/>
          <a:ext cx="402141" cy="410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322</a:t>
          </a:r>
        </a:p>
      </cdr:txBody>
    </cdr:sp>
  </cdr:relSizeAnchor>
  <cdr:relSizeAnchor xmlns:cdr="http://schemas.openxmlformats.org/drawingml/2006/chartDrawing">
    <cdr:from>
      <cdr:x>0.23197</cdr:x>
      <cdr:y>0.36552</cdr:y>
    </cdr:from>
    <cdr:to>
      <cdr:x>0.28013</cdr:x>
      <cdr:y>0.43053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91809" y="2172513"/>
          <a:ext cx="455054" cy="386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306</a:t>
          </a:r>
        </a:p>
      </cdr:txBody>
    </cdr:sp>
  </cdr:relSizeAnchor>
  <cdr:relSizeAnchor xmlns:cdr="http://schemas.openxmlformats.org/drawingml/2006/chartDrawing">
    <cdr:from>
      <cdr:x>0.30077</cdr:x>
      <cdr:y>0.41076</cdr:y>
    </cdr:from>
    <cdr:to>
      <cdr:x>0.34913</cdr:x>
      <cdr:y>0.47614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1938" y="2441379"/>
          <a:ext cx="456944" cy="388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282</a:t>
          </a:r>
        </a:p>
      </cdr:txBody>
    </cdr:sp>
  </cdr:relSizeAnchor>
  <cdr:relSizeAnchor xmlns:cdr="http://schemas.openxmlformats.org/drawingml/2006/chartDrawing">
    <cdr:from>
      <cdr:x>0.36521</cdr:x>
      <cdr:y>0.40664</cdr:y>
    </cdr:from>
    <cdr:to>
      <cdr:x>0.41706</cdr:x>
      <cdr:y>0.47523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50807" y="2416917"/>
          <a:ext cx="489920" cy="407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284</a:t>
          </a:r>
        </a:p>
      </cdr:txBody>
    </cdr:sp>
  </cdr:relSizeAnchor>
  <cdr:relSizeAnchor xmlns:cdr="http://schemas.openxmlformats.org/drawingml/2006/chartDrawing">
    <cdr:from>
      <cdr:x>0.43346</cdr:x>
      <cdr:y>0.39939</cdr:y>
    </cdr:from>
    <cdr:to>
      <cdr:x>0.4803</cdr:x>
      <cdr:y>0.46158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095688" y="2373792"/>
          <a:ext cx="442582" cy="369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291</a:t>
          </a:r>
        </a:p>
      </cdr:txBody>
    </cdr:sp>
  </cdr:relSizeAnchor>
  <cdr:relSizeAnchor xmlns:cdr="http://schemas.openxmlformats.org/drawingml/2006/chartDrawing">
    <cdr:from>
      <cdr:x>0.49818</cdr:x>
      <cdr:y>0.40281</cdr:y>
    </cdr:from>
    <cdr:to>
      <cdr:x>0.54127</cdr:x>
      <cdr:y>0.46912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707236" y="2394170"/>
          <a:ext cx="407148" cy="394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288</a:t>
          </a:r>
        </a:p>
      </cdr:txBody>
    </cdr:sp>
  </cdr:relSizeAnchor>
  <cdr:relSizeAnchor xmlns:cdr="http://schemas.openxmlformats.org/drawingml/2006/chartDrawing">
    <cdr:from>
      <cdr:x>0.56326</cdr:x>
      <cdr:y>0.32962</cdr:y>
    </cdr:from>
    <cdr:to>
      <cdr:x>0.60847</cdr:x>
      <cdr:y>0.38959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22131" y="1959142"/>
          <a:ext cx="427180" cy="356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332</a:t>
          </a:r>
        </a:p>
      </cdr:txBody>
    </cdr:sp>
  </cdr:relSizeAnchor>
  <cdr:relSizeAnchor xmlns:cdr="http://schemas.openxmlformats.org/drawingml/2006/chartDrawing">
    <cdr:from>
      <cdr:x>0.62949</cdr:x>
      <cdr:y>0.38388</cdr:y>
    </cdr:from>
    <cdr:to>
      <cdr:x>0.6796</cdr:x>
      <cdr:y>0.4541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47930" y="2281635"/>
          <a:ext cx="473480" cy="417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296</a:t>
          </a:r>
        </a:p>
      </cdr:txBody>
    </cdr:sp>
  </cdr:relSizeAnchor>
  <cdr:relSizeAnchor xmlns:cdr="http://schemas.openxmlformats.org/drawingml/2006/chartDrawing">
    <cdr:from>
      <cdr:x>0.76578</cdr:x>
      <cdr:y>0.30435</cdr:y>
    </cdr:from>
    <cdr:to>
      <cdr:x>0.81589</cdr:x>
      <cdr:y>0.37457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235692" y="1808924"/>
          <a:ext cx="473479" cy="417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333</a:t>
          </a:r>
          <a:endParaRPr lang="en-US" sz="8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0.3872</cdr:x>
      <cdr:y>0.82051</cdr:y>
    </cdr:from>
    <cdr:to>
      <cdr:x>0.49358</cdr:x>
      <cdr:y>0.87953</cdr:y>
    </cdr:to>
    <cdr:sp macro="" textlink="">
      <cdr:nvSpPr>
        <cdr:cNvPr id="5" name="TextBox 35"/>
        <cdr:cNvSpPr txBox="1"/>
      </cdr:nvSpPr>
      <cdr:spPr>
        <a:xfrm xmlns:a="http://schemas.openxmlformats.org/drawingml/2006/main">
          <a:off x="3312133" y="3423126"/>
          <a:ext cx="909981" cy="2462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ysClr val="window" lastClr="FFFFFF"/>
              </a:solidFill>
            </a:rPr>
            <a:t>1.5%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0.53425</cdr:x>
      <cdr:y>0.38845</cdr:y>
    </cdr:from>
    <cdr:to>
      <cdr:x>0.81126</cdr:x>
      <cdr:y>0.78452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5572" y="1002881"/>
          <a:ext cx="894714" cy="1022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dirty="0" smtClean="0"/>
            <a:t>Vehicles in Areas with Population  of 1 Million or more</a:t>
          </a:r>
        </a:p>
        <a:p xmlns:a="http://schemas.openxmlformats.org/drawingml/2006/main">
          <a:pPr algn="ctr"/>
          <a:r>
            <a:rPr lang="en-US" sz="1000" dirty="0" smtClean="0"/>
            <a:t> 58%</a:t>
          </a:r>
        </a:p>
        <a:p xmlns:a="http://schemas.openxmlformats.org/drawingml/2006/main">
          <a:endParaRPr lang="en-US" sz="900" dirty="0"/>
        </a:p>
      </cdr:txBody>
    </cdr:sp>
  </cdr:relSizeAnchor>
  <cdr:relSizeAnchor xmlns:cdr="http://schemas.openxmlformats.org/drawingml/2006/chartDrawing">
    <cdr:from>
      <cdr:x>0.22527</cdr:x>
      <cdr:y>0.25516</cdr:y>
    </cdr:from>
    <cdr:to>
      <cdr:x>0.46575</cdr:x>
      <cdr:y>0.49509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7587" y="658762"/>
          <a:ext cx="776749" cy="619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000" dirty="0" smtClean="0"/>
        </a:p>
        <a:p xmlns:a="http://schemas.openxmlformats.org/drawingml/2006/main">
          <a:endParaRPr lang="en-US" sz="900" dirty="0"/>
        </a:p>
      </cdr:txBody>
    </cdr:sp>
  </cdr:relSizeAnchor>
  <cdr:relSizeAnchor xmlns:cdr="http://schemas.openxmlformats.org/drawingml/2006/chartDrawing">
    <cdr:from>
      <cdr:x>0.17199</cdr:x>
      <cdr:y>0.23993</cdr:y>
    </cdr:from>
    <cdr:to>
      <cdr:x>0.48858</cdr:x>
      <cdr:y>0.51413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55524" y="619432"/>
          <a:ext cx="1022555" cy="707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 dirty="0" smtClean="0"/>
            <a:t>Vehicles in Areas of Populations with Under 1 Million</a:t>
          </a:r>
        </a:p>
        <a:p xmlns:a="http://schemas.openxmlformats.org/drawingml/2006/main">
          <a:pPr algn="ctr"/>
          <a:r>
            <a:rPr lang="en-US" sz="1000" dirty="0" smtClean="0"/>
            <a:t>42%</a:t>
          </a:r>
          <a:endParaRPr lang="en-US" sz="1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0.76609</cdr:x>
      <cdr:y>0.63636</cdr:y>
    </cdr:from>
    <cdr:to>
      <cdr:x>0.95446</cdr:x>
      <cdr:y>0.88718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05127" y="3733800"/>
          <a:ext cx="1722455" cy="14716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5000"/>
          </a:schemeClr>
        </a:solidFill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strike="noStrike" baseline="0" dirty="0" smtClean="0">
              <a:solidFill>
                <a:srgbClr val="000000"/>
              </a:solidFill>
              <a:cs typeface="Arial"/>
            </a:rPr>
            <a:t>Fixed-Route Bus Systems Ranked by Most Vehicle Revenue Miles</a:t>
          </a:r>
        </a:p>
        <a:p xmlns:a="http://schemas.openxmlformats.org/drawingml/2006/main">
          <a:pPr algn="ctr" rtl="0">
            <a:defRPr sz="1000"/>
          </a:pPr>
          <a:r>
            <a:rPr lang="en-US" sz="1000" dirty="0" smtClean="0">
              <a:solidFill>
                <a:srgbClr val="000000"/>
              </a:solidFill>
              <a:cs typeface="Arial"/>
            </a:rPr>
            <a:t>1-10</a:t>
          </a:r>
          <a:endParaRPr lang="en-US" sz="1000" dirty="0">
            <a:solidFill>
              <a:srgbClr val="000000"/>
            </a:solidFill>
            <a:cs typeface="Arial"/>
          </a:endParaRPr>
        </a:p>
        <a:p xmlns:a="http://schemas.openxmlformats.org/drawingml/2006/main">
          <a:pPr algn="ctr" rtl="0">
            <a:defRPr sz="1000"/>
          </a:pPr>
          <a:r>
            <a:rPr lang="en-US" sz="1000" b="0" i="0" u="none" strike="noStrike" baseline="0" dirty="0" smtClean="0">
              <a:solidFill>
                <a:srgbClr val="000000"/>
              </a:solidFill>
              <a:cs typeface="Arial"/>
            </a:rPr>
            <a:t> </a:t>
          </a:r>
        </a:p>
        <a:p xmlns:a="http://schemas.openxmlformats.org/drawingml/2006/main">
          <a:pPr algn="ctr" rtl="0">
            <a:defRPr sz="1000"/>
          </a:pPr>
          <a:r>
            <a:rPr lang="en-US" sz="1000" b="0" i="0" u="none" strike="noStrike" baseline="0" dirty="0" smtClean="0">
              <a:solidFill>
                <a:srgbClr val="000000"/>
              </a:solidFill>
              <a:cs typeface="Arial"/>
            </a:rPr>
            <a:t>  11-25</a:t>
          </a:r>
        </a:p>
        <a:p xmlns:a="http://schemas.openxmlformats.org/drawingml/2006/main">
          <a:pPr algn="ctr" rtl="0">
            <a:defRPr sz="1000"/>
          </a:pPr>
          <a:r>
            <a:rPr lang="en-US" sz="1000" dirty="0" smtClean="0">
              <a:solidFill>
                <a:srgbClr val="000000"/>
              </a:solidFill>
              <a:cs typeface="Arial"/>
            </a:rPr>
            <a:t>   </a:t>
          </a:r>
        </a:p>
        <a:p xmlns:a="http://schemas.openxmlformats.org/drawingml/2006/main">
          <a:pPr algn="ctr" rtl="0">
            <a:defRPr sz="1000"/>
          </a:pPr>
          <a:r>
            <a:rPr lang="en-US" sz="1000" b="0" i="0" u="none" strike="noStrike" baseline="0" dirty="0" smtClean="0">
              <a:solidFill>
                <a:srgbClr val="000000"/>
              </a:solidFill>
              <a:cs typeface="Arial"/>
            </a:rPr>
            <a:t> 26-50</a:t>
          </a:r>
          <a:endParaRPr lang="en-US" sz="1000" b="0" i="0" u="none" strike="noStrike" baseline="0" dirty="0">
            <a:solidFill>
              <a:srgbClr val="000000"/>
            </a:solidFill>
            <a:cs typeface="Arial"/>
          </a:endParaRPr>
        </a:p>
      </cdr:txBody>
    </cdr:sp>
  </cdr:relSizeAnchor>
  <cdr:relSizeAnchor xmlns:cdr="http://schemas.openxmlformats.org/drawingml/2006/chartDrawing">
    <cdr:from>
      <cdr:x>0.08017</cdr:x>
      <cdr:y>0.10426</cdr:y>
    </cdr:from>
    <cdr:to>
      <cdr:x>0.21478</cdr:x>
      <cdr:y>0.31169</cdr:y>
    </cdr:to>
    <cdr:sp macro="" textlink="">
      <cdr:nvSpPr>
        <cdr:cNvPr id="307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3074" y="611734"/>
          <a:ext cx="1230874" cy="12170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5000"/>
          </a:schemeClr>
        </a:solidFill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u="sng" strike="noStrike" baseline="0" dirty="0">
              <a:solidFill>
                <a:srgbClr val="000000"/>
              </a:solidFill>
              <a:cs typeface="Arial"/>
            </a:rPr>
            <a:t>Colors Indicate Farebox Recovery Ratio</a:t>
          </a:r>
          <a:endParaRPr lang="en-US" sz="1000" b="0" i="0" u="none" strike="noStrike" baseline="0" dirty="0">
            <a:solidFill>
              <a:srgbClr val="000000"/>
            </a:solidFill>
            <a:cs typeface="Arial"/>
          </a:endParaRPr>
        </a:p>
        <a:p xmlns:a="http://schemas.openxmlformats.org/drawingml/2006/main">
          <a:pPr algn="ctr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cs typeface="Arial"/>
            </a:rPr>
            <a:t>Black: &gt;40%</a:t>
          </a:r>
        </a:p>
        <a:p xmlns:a="http://schemas.openxmlformats.org/drawingml/2006/main">
          <a:pPr algn="ctr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cs typeface="Arial"/>
            </a:rPr>
            <a:t>Green: 30-39%</a:t>
          </a:r>
        </a:p>
        <a:p xmlns:a="http://schemas.openxmlformats.org/drawingml/2006/main">
          <a:pPr algn="ctr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cs typeface="Arial"/>
            </a:rPr>
            <a:t>Blue: 20-29%</a:t>
          </a:r>
        </a:p>
        <a:p xmlns:a="http://schemas.openxmlformats.org/drawingml/2006/main">
          <a:pPr algn="ctr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cs typeface="Arial"/>
            </a:rPr>
            <a:t>Red: </a:t>
          </a:r>
          <a:r>
            <a:rPr lang="en-US" sz="1000" b="0" i="0" u="none" strike="noStrike" baseline="0" dirty="0" smtClean="0">
              <a:solidFill>
                <a:srgbClr val="000000"/>
              </a:solidFill>
              <a:cs typeface="Arial"/>
            </a:rPr>
            <a:t>&lt;20</a:t>
          </a:r>
          <a:r>
            <a:rPr lang="en-US" sz="1000" b="0" i="0" u="none" strike="noStrike" baseline="0" dirty="0">
              <a:solidFill>
                <a:srgbClr val="000000"/>
              </a:solidFill>
              <a:cs typeface="Arial"/>
            </a:rPr>
            <a:t>%</a:t>
          </a:r>
        </a:p>
      </cdr:txBody>
    </cdr:sp>
  </cdr:relSizeAnchor>
  <cdr:relSizeAnchor xmlns:cdr="http://schemas.openxmlformats.org/drawingml/2006/chartDrawing">
    <cdr:from>
      <cdr:x>0.825</cdr:x>
      <cdr:y>0.74026</cdr:y>
    </cdr:from>
    <cdr:to>
      <cdr:x>0.84167</cdr:x>
      <cdr:y>0.76623</cdr:y>
    </cdr:to>
    <cdr:sp macro="" textlink="">
      <cdr:nvSpPr>
        <cdr:cNvPr id="4" name="Isosceles Triangle 3"/>
        <cdr:cNvSpPr/>
      </cdr:nvSpPr>
      <cdr:spPr>
        <a:xfrm xmlns:a="http://schemas.openxmlformats.org/drawingml/2006/main">
          <a:off x="7543800" y="4343400"/>
          <a:ext cx="152400" cy="152400"/>
        </a:xfrm>
        <a:prstGeom xmlns:a="http://schemas.openxmlformats.org/drawingml/2006/main" prst="triangl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0.825</cdr:x>
      <cdr:y>0.79221</cdr:y>
    </cdr:from>
    <cdr:to>
      <cdr:x>0.84167</cdr:x>
      <cdr:y>0.81818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543800" y="4648200"/>
          <a:ext cx="152400" cy="1524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9D4B5F3C-8320-4FAC-A960-CF5ED4425A4F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C3DB02B5-EC83-4F73-A235-547B7C87C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B02B5-EC83-4F73-A235-547B7C87C7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B02B5-EC83-4F73-A235-547B7C87C7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B02B5-EC83-4F73-A235-547B7C87C77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B02B5-EC83-4F73-A235-547B7C87C77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BFF64-3774-4E76-9F08-401ACD0CAEF0}" type="datetime1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69B9-FC59-481A-A8A4-27E5952BB140}" type="datetime1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5687-3E3C-41A9-A0EA-CBC0D677434F}" type="datetime1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F2B0-237B-48DF-8848-DE0DD74FDADE}" type="datetime1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91AB-4960-47F6-8E63-E3B280B42B91}" type="datetime1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86CD-1AF2-4F6A-8838-3969429BC07D}" type="datetime1">
              <a:rPr lang="en-US" smtClean="0"/>
              <a:pPr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1C06-3CD7-490A-ABB2-AB0FC0E97C91}" type="datetime1">
              <a:rPr lang="en-US" smtClean="0"/>
              <a:pPr/>
              <a:t>6/11/2012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879E-B793-41CD-B163-51986B9665AB}" type="datetime1">
              <a:rPr lang="en-US" smtClean="0"/>
              <a:pPr/>
              <a:t>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7186-8965-41F9-90BF-8D4A8DB2F11A}" type="datetime1">
              <a:rPr lang="en-US" smtClean="0"/>
              <a:pPr/>
              <a:t>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A646-06E2-4BCB-958E-81CE73EA59DC}" type="datetime1">
              <a:rPr lang="en-US" smtClean="0"/>
              <a:pPr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29F1-2AB5-4962-B3C6-DD86BCE0BAEC}" type="datetime1">
              <a:rPr lang="en-US" smtClean="0"/>
              <a:pPr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BD6D-F924-4711-A1C5-15C0AE0B8047}" type="datetime1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F1AAE-CF65-493A-A718-65FCD7E2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5344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u="sng" dirty="0" smtClean="0"/>
              <a:t>2010 National Transit Database Highlights : Table of Contents</a:t>
            </a:r>
            <a:endParaRPr lang="en-US" sz="2400" b="1" u="sng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360943"/>
              </p:ext>
            </p:extLst>
          </p:nvPr>
        </p:nvGraphicFramePr>
        <p:xfrm>
          <a:off x="152400" y="598060"/>
          <a:ext cx="8534400" cy="6060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928"/>
                <a:gridCol w="926472"/>
              </a:tblGrid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NTD Reporters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by Organization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Urban and Rural NTD Reporters by Organization Type (January 2010 – December 2010)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Urbanized Areas not Served by Public Transit  (January 2010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– December 2010)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Ridership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288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Transit Ridership Versus Employment (January 2003 – April 2012)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Safety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2880" algn="l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Annual Transit Fatality Data (January 2000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– December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2010)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Funding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Sources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Public Funding for Transit by Government Jurisdiction (January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2000 – December 2010)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Capital and Operating Funding for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Transit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by Funding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Source (January 2008 to December 2010)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849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Uses of Federal Funds by UZAs Over 200k in Population 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(January 2010 – December 2010)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849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Uses of Federal Funds by UZAs Under 200k in Population 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(January 2010 – December 2010)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Transit Asset Data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Transit Active Fleet by Vehicle Type (January 2010 – December 2010)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849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Change in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Fixed Route Bus Service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Fuel Types (January 2002 – December 2010)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Transit Operating Cost and Fares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849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Operating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Cost per Vehicle Hour by Mode (January 2010 – December 2010) 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849">
                <a:tc>
                  <a:txBody>
                    <a:bodyPr/>
                    <a:lstStyle/>
                    <a:p>
                      <a:pPr marL="182880" algn="l"/>
                      <a:r>
                        <a:rPr lang="en-US" sz="1100" dirty="0" smtClean="0"/>
                        <a:t>Change in Transit Agency Fringe Benefits Expenses</a:t>
                      </a:r>
                      <a:r>
                        <a:rPr lang="en-US" sz="1100" baseline="0" dirty="0" smtClean="0"/>
                        <a:t> (January 2000 – December 2010)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849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Transit Agencies Operating Costs per Revenue Hour versus Farebox Recovery Ratio (January 2010 – December 2010)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849">
                <a:tc>
                  <a:txBody>
                    <a:bodyPr/>
                    <a:lstStyle/>
                    <a:p>
                      <a:pPr marL="18288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Average Fare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and Costs per Trip for Top 50 Fixed-Route Bus Services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(January 2010 – December 2010)</a:t>
                      </a:r>
                      <a:endParaRPr lang="en-US" sz="11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NTD Transit Agency Profile Summary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Summary of Profiles for Top 50 Reporting Agencies (2010 Report Year)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WMATA Transit Agency Profile (Fiscal Year 2010)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859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a typeface="Times New Roman"/>
                <a:cs typeface="Arial" pitchFamily="34" charset="0"/>
              </a:rPr>
              <a:t>58% of the Transit Fleet is in UZAs Over 1 Million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4419" y="6086170"/>
            <a:ext cx="2664512" cy="21544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n-US" sz="800" i="1" dirty="0" smtClean="0">
                <a:solidFill>
                  <a:srgbClr val="000000"/>
                </a:solidFill>
                <a:latin typeface="Swis721 BT"/>
              </a:rPr>
              <a:t>Source: National Transit Database Report Year 2010.</a:t>
            </a:r>
            <a:endParaRPr lang="en-US" sz="800" i="1" dirty="0">
              <a:solidFill>
                <a:srgbClr val="000000"/>
              </a:solidFill>
              <a:latin typeface="Swis721 B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34" y="6273225"/>
            <a:ext cx="8100294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 smtClean="0">
                <a:latin typeface="Swis721 BT" pitchFamily="34" charset="0"/>
                <a:cs typeface="Arial" pitchFamily="34" charset="0"/>
              </a:rPr>
              <a:t>Notes:</a:t>
            </a:r>
          </a:p>
          <a:p>
            <a:r>
              <a:rPr lang="en-US" sz="800" i="1" dirty="0" smtClean="0">
                <a:latin typeface="Swis721 BT" pitchFamily="34" charset="0"/>
                <a:cs typeface="Arial" pitchFamily="34" charset="0"/>
              </a:rPr>
              <a:t>*Source for "Special Service Vehicles" is the FTA, Fiscal Year Trends Report on the Use of Section 5310 Elderly and Persons with Disabilities Program Funds, 2002.</a:t>
            </a:r>
          </a:p>
          <a:p>
            <a:r>
              <a:rPr lang="en-US" sz="800" i="1" dirty="0" smtClean="0">
                <a:latin typeface="Swis721 BT" pitchFamily="34" charset="0"/>
                <a:cs typeface="Arial" pitchFamily="34" charset="0"/>
              </a:rPr>
              <a:t>* *"Other Regular Vehicles" includes automated </a:t>
            </a:r>
            <a:r>
              <a:rPr lang="en-US" sz="800" i="1" dirty="0" err="1" smtClean="0">
                <a:latin typeface="Swis721 BT" pitchFamily="34" charset="0"/>
                <a:cs typeface="Arial" pitchFamily="34" charset="0"/>
              </a:rPr>
              <a:t>guideway</a:t>
            </a:r>
            <a:r>
              <a:rPr lang="en-US" sz="800" i="1" dirty="0" smtClean="0">
                <a:latin typeface="Swis721 BT" pitchFamily="34" charset="0"/>
                <a:cs typeface="Arial" pitchFamily="34" charset="0"/>
              </a:rPr>
              <a:t> vehicles, automobiles, cable cars, ferryboats, </a:t>
            </a:r>
            <a:r>
              <a:rPr lang="en-US" sz="800" i="1" dirty="0" err="1" smtClean="0">
                <a:latin typeface="Swis721 BT" pitchFamily="34" charset="0"/>
                <a:cs typeface="Arial" pitchFamily="34" charset="0"/>
              </a:rPr>
              <a:t>inclinded</a:t>
            </a:r>
            <a:r>
              <a:rPr lang="en-US" sz="800" i="1" dirty="0" smtClean="0">
                <a:latin typeface="Swis721 BT" pitchFamily="34" charset="0"/>
                <a:cs typeface="Arial" pitchFamily="34" charset="0"/>
              </a:rPr>
              <a:t> plane vehicles, jitneys, </a:t>
            </a:r>
            <a:r>
              <a:rPr lang="en-US" sz="800" i="1" dirty="0" err="1" smtClean="0">
                <a:latin typeface="Swis721 BT" pitchFamily="34" charset="0"/>
                <a:cs typeface="Arial" pitchFamily="34" charset="0"/>
              </a:rPr>
              <a:t>públicos</a:t>
            </a:r>
            <a:r>
              <a:rPr lang="en-US" sz="800" i="1" dirty="0" smtClean="0">
                <a:latin typeface="Swis721 BT" pitchFamily="34" charset="0"/>
                <a:cs typeface="Arial" pitchFamily="34" charset="0"/>
              </a:rPr>
              <a:t>, taxicabs, and trolleybuses.</a:t>
            </a:r>
          </a:p>
          <a:p>
            <a:pPr>
              <a:defRPr sz="1000"/>
            </a:pPr>
            <a:endParaRPr lang="en-US" sz="800" i="1" dirty="0">
              <a:solidFill>
                <a:srgbClr val="000000"/>
              </a:solidFill>
              <a:latin typeface="Swis721 B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32161" y="740728"/>
          <a:ext cx="8805362" cy="543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5117689" y="2831688"/>
          <a:ext cx="3229897" cy="2581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5960098"/>
            <a:ext cx="868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set includes all motorbus vehicles in fixed route service as reported in Urban NTD 2002 to 2010 report years.</a:t>
            </a:r>
          </a:p>
          <a:p>
            <a:endParaRPr lang="en-US" sz="900" dirty="0" smtClean="0"/>
          </a:p>
          <a:p>
            <a:r>
              <a:rPr lang="en-US" sz="900" dirty="0" smtClean="0"/>
              <a:t>* Other includes Bunker fuel, Electric battery, Ethanol, Grain additive, Kerosene, Liquefied natural gas (LNG), Liquefied petroleum gas (LPG) and fuel types reported as "other" in the NTD.</a:t>
            </a:r>
          </a:p>
          <a:p>
            <a:r>
              <a:rPr lang="en-US" sz="900" dirty="0" smtClean="0"/>
              <a:t>** The diesel category contains bio-diesel and diesel fuel vehicles.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189911" y="3175609"/>
            <a:ext cx="289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Annual Motorbus Vehicles Reported to Urban NTD</a:t>
            </a:r>
          </a:p>
        </p:txBody>
      </p:sp>
      <p:graphicFrame>
        <p:nvGraphicFramePr>
          <p:cNvPr id="14" name="Chart 13"/>
          <p:cNvGraphicFramePr/>
          <p:nvPr/>
        </p:nvGraphicFramePr>
        <p:xfrm>
          <a:off x="487345" y="906375"/>
          <a:ext cx="8077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20097" y="3110826"/>
            <a:ext cx="12192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2001, CNG vehicles accounted for 8.7% of all MB vehicles reported to the NTD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5411" y="3110826"/>
            <a:ext cx="11430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2010, CNG represented 14.4% of all MB vehicles reported to the NTD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295983" y="4497823"/>
            <a:ext cx="109728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Diesel</a:t>
            </a:r>
            <a:r>
              <a:rPr lang="en-US" sz="1000" b="1" dirty="0" smtClean="0"/>
              <a:t> </a:t>
            </a:r>
          </a:p>
          <a:p>
            <a:r>
              <a:rPr lang="en-US" sz="1000" dirty="0" smtClean="0"/>
              <a:t>Fuel**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244294" y="2146484"/>
            <a:ext cx="109728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CNG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204966" y="1735392"/>
            <a:ext cx="109728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Dual Fuel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765024" y="1698520"/>
            <a:ext cx="38100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772400" y="1490449"/>
            <a:ext cx="304800" cy="1524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"/>
          <p:cNvSpPr txBox="1"/>
          <p:nvPr/>
        </p:nvSpPr>
        <p:spPr>
          <a:xfrm>
            <a:off x="8001000" y="1357713"/>
            <a:ext cx="11430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Other*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8077200" y="1546120"/>
            <a:ext cx="11430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Gasoline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244294" y="1376528"/>
            <a:ext cx="109728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Hybrid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0" y="0"/>
            <a:ext cx="9144000" cy="9242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latin typeface="+mj-lt"/>
                <a:ea typeface="+mj-ea"/>
                <a:cs typeface="+mj-cs"/>
              </a:rPr>
              <a:t>Fixed-Route Bus Emissions Have Become Cleaner Since 2002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764432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Operating Cost per Vehicle Revenue Hour by Mode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457200" y="6490156"/>
            <a:ext cx="2635658" cy="21544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n-US" sz="800" i="1" dirty="0" smtClean="0">
                <a:solidFill>
                  <a:srgbClr val="000000"/>
                </a:solidFill>
                <a:latin typeface="Swis721 BT"/>
              </a:rPr>
              <a:t>Source: National Transit Database Report Year 2010.</a:t>
            </a:r>
            <a:endParaRPr lang="en-US" sz="800" i="1" dirty="0">
              <a:solidFill>
                <a:srgbClr val="000000"/>
              </a:solidFill>
              <a:latin typeface="Swis721 B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071922" y="3399286"/>
            <a:ext cx="2541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Operating Cost per Vehicle Revenue  Hour</a:t>
            </a:r>
            <a:endParaRPr lang="en-US" sz="1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17984"/>
            <a:ext cx="9144000" cy="99305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n-US" sz="2400" kern="0" spc="1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Fixed-Route Bus Service Remains Cheaper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n-US" sz="2400" kern="0" spc="1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Per Vehicle-Hour Than Rail Services</a:t>
            </a:r>
            <a:endParaRPr kumimoji="0" lang="en-US" sz="2400" b="0" i="0" u="none" strike="noStrike" kern="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491612" y="1474685"/>
          <a:ext cx="8465575" cy="491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7703" y="58992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Change in Operating Expenses per Vehicle Revenue Hour, 2000 vs. 2010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533400" y="6477000"/>
            <a:ext cx="3206327" cy="21544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n-US" sz="800" i="1" dirty="0" smtClean="0">
                <a:solidFill>
                  <a:srgbClr val="000000"/>
                </a:solidFill>
                <a:latin typeface="Swis721 BT"/>
              </a:rPr>
              <a:t>Source: National Transit Database Report Years 2000 and 2010.  </a:t>
            </a:r>
            <a:endParaRPr lang="en-US" sz="800" i="1" dirty="0">
              <a:solidFill>
                <a:srgbClr val="000000"/>
              </a:solidFill>
              <a:latin typeface="Swis721 BT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029201" y="3190567"/>
            <a:ext cx="770603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Commuter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Rail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791313" y="4626077"/>
            <a:ext cx="6096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Heavy Rail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1002891" y="3224980"/>
            <a:ext cx="770603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Commuter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Rail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17984"/>
            <a:ext cx="9144000" cy="7275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2400" b="0" i="0" u="none" strike="noStrike" kern="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Fringe Benefits</a:t>
            </a:r>
            <a:r>
              <a:rPr kumimoji="0" lang="en-US" sz="2400" b="0" i="0" u="none" strike="noStrike" kern="0" cap="none" spc="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have </a:t>
            </a:r>
            <a:r>
              <a:rPr lang="en-US" sz="2400" kern="0" spc="1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Increased Faster than Inflation for All Modes</a:t>
            </a:r>
            <a:endParaRPr kumimoji="0" lang="en-US" sz="2400" b="0" i="0" u="none" strike="noStrike" kern="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560435" y="3224983"/>
            <a:ext cx="150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Constant 2010 Dollars </a:t>
            </a:r>
            <a:endParaRPr lang="en-US" sz="1000" dirty="0"/>
          </a:p>
        </p:txBody>
      </p:sp>
      <p:graphicFrame>
        <p:nvGraphicFramePr>
          <p:cNvPr id="26" name="Chart 25"/>
          <p:cNvGraphicFramePr/>
          <p:nvPr/>
        </p:nvGraphicFramePr>
        <p:xfrm>
          <a:off x="334297" y="1268361"/>
          <a:ext cx="8495071" cy="484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1"/>
          <p:cNvSpPr txBox="1"/>
          <p:nvPr/>
        </p:nvSpPr>
        <p:spPr>
          <a:xfrm>
            <a:off x="1612490" y="1779637"/>
            <a:ext cx="737419" cy="2458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$520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801329" y="2787441"/>
            <a:ext cx="737419" cy="2458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$388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2384323" y="4331108"/>
            <a:ext cx="737419" cy="2458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$179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3156156" y="4159043"/>
            <a:ext cx="737419" cy="2458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$198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3937821" y="3967314"/>
            <a:ext cx="737419" cy="2458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$227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4748982" y="3785417"/>
            <a:ext cx="737419" cy="2458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$251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5510983" y="4881713"/>
            <a:ext cx="737419" cy="2458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$105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6312312" y="4709648"/>
            <a:ext cx="737419" cy="2458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$128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7093977" y="5265170"/>
            <a:ext cx="737419" cy="2458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$56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7895305" y="4886627"/>
            <a:ext cx="737419" cy="2458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$105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85223" y="6109398"/>
            <a:ext cx="1326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Commuter Rail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795116" y="6090975"/>
            <a:ext cx="721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Heavy Rail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4312418" y="6111072"/>
            <a:ext cx="862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Light Rail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5717512" y="6131170"/>
            <a:ext cx="1185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Fixed-Route  Bus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7266633" y="6121121"/>
            <a:ext cx="1326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Demand Response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3337" y="1430740"/>
          <a:ext cx="9077325" cy="496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6360" y="1012696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Cost per Hour vs. Farebox Recovery for Heavy and Light Rail Systems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2654"/>
            <a:ext cx="2133600" cy="365125"/>
          </a:xfrm>
        </p:spPr>
        <p:txBody>
          <a:bodyPr/>
          <a:lstStyle/>
          <a:p>
            <a:fld id="{B13F1AAE-CF65-493A-A718-65FCD7E2408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1981200"/>
            <a:ext cx="21336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Data for HR &amp; LR modes, only.   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609600" y="6494200"/>
            <a:ext cx="2693366" cy="21544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n-US" sz="800" i="1" dirty="0" smtClean="0">
                <a:solidFill>
                  <a:srgbClr val="000000"/>
                </a:solidFill>
                <a:latin typeface="Swis721 BT"/>
              </a:rPr>
              <a:t>Source: National Transit Database Report Year 2010.  </a:t>
            </a:r>
            <a:endParaRPr lang="en-US" sz="800" i="1" dirty="0">
              <a:solidFill>
                <a:srgbClr val="000000"/>
              </a:solidFill>
              <a:latin typeface="Swis721 BT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Many Rail Systems Have Farebox Recovery Ratios between 20%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and 40% and an Operating Cost per Hour of between $200 and $350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9097" y="5978013"/>
            <a:ext cx="8141109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5071" y="4621161"/>
            <a:ext cx="784614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37987" y="6068960"/>
            <a:ext cx="1130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More Expensive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732503" y="6068960"/>
            <a:ext cx="1130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Less Expensive</a:t>
            </a:r>
            <a:endParaRPr lang="en-US" sz="11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987" y="3672348"/>
            <a:ext cx="784614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821858" y="1740310"/>
            <a:ext cx="9832" cy="38837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66620" y="1715729"/>
            <a:ext cx="9832" cy="38837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0" y="658752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530928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Average Fare and Costs per Trip for Top 50 Fix-Route Bus Services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3998"/>
            <a:ext cx="2133600" cy="365125"/>
          </a:xfrm>
        </p:spPr>
        <p:txBody>
          <a:bodyPr/>
          <a:lstStyle/>
          <a:p>
            <a:fld id="{B13F1AAE-CF65-493A-A718-65FCD7E2408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6388504"/>
            <a:ext cx="2706190" cy="24622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n-US" sz="800" i="1" dirty="0" smtClean="0">
                <a:solidFill>
                  <a:srgbClr val="000000"/>
                </a:solidFill>
                <a:latin typeface="Swis721 BT"/>
              </a:rPr>
              <a:t>Source: National Transit Database Report Year 2010.</a:t>
            </a:r>
            <a:r>
              <a:rPr lang="en-US" i="1" dirty="0" smtClean="0">
                <a:solidFill>
                  <a:srgbClr val="000000"/>
                </a:solidFill>
                <a:latin typeface="Swis721 BT"/>
              </a:rPr>
              <a:t>  </a:t>
            </a:r>
            <a:endParaRPr lang="en-US" i="1" dirty="0">
              <a:solidFill>
                <a:srgbClr val="000000"/>
              </a:solidFill>
              <a:latin typeface="Swis721 BT"/>
            </a:endParaRPr>
          </a:p>
        </p:txBody>
      </p:sp>
      <p:sp>
        <p:nvSpPr>
          <p:cNvPr id="7" name="Flowchart: Sort 6"/>
          <p:cNvSpPr/>
          <p:nvPr/>
        </p:nvSpPr>
        <p:spPr>
          <a:xfrm>
            <a:off x="7543800" y="5611752"/>
            <a:ext cx="152400" cy="152400"/>
          </a:xfrm>
          <a:prstGeom prst="flowChartSor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6630260"/>
            <a:ext cx="3645550" cy="21544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n-US" sz="800" i="1" dirty="0" smtClean="0">
                <a:solidFill>
                  <a:srgbClr val="000000"/>
                </a:solidFill>
                <a:latin typeface="Swis721 BT"/>
              </a:rPr>
              <a:t>Average fare refers to the total number of fare receipts divided by total trips.</a:t>
            </a:r>
            <a:endParaRPr lang="en-US" i="1" dirty="0">
              <a:solidFill>
                <a:srgbClr val="000000"/>
              </a:solidFill>
              <a:latin typeface="Swis721 BT"/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0" y="0"/>
            <a:ext cx="9144000" cy="9242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Average Fares Cover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Only 20%-40% of a Bus Trip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9573"/>
          <a:ext cx="9144000" cy="6838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9048514" imgH="7000707" progId="AcroExch.Document.7">
                  <p:embed/>
                </p:oleObj>
              </mc:Choice>
              <mc:Fallback>
                <p:oleObj name="Acrobat Document" r:id="rId3" imgW="9048514" imgH="7000707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73"/>
                        <a:ext cx="9144000" cy="6838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1" y="12075"/>
          <a:ext cx="9138999" cy="684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9048514" imgH="6953155" progId="AcroExch.Document.7">
                  <p:embed/>
                </p:oleObj>
              </mc:Choice>
              <mc:Fallback>
                <p:oleObj name="Acrobat Document" r:id="rId3" imgW="9048514" imgH="6953155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" y="12075"/>
                        <a:ext cx="9138999" cy="684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55488"/>
            <a:ext cx="3429000" cy="1143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n-lt"/>
              </a:rPr>
              <a:t>Urban NTD Reporters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(729 Total)</a:t>
            </a:r>
            <a:endParaRPr lang="en-US" sz="1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0" y="1493464"/>
          <a:ext cx="495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886200" y="1188664"/>
          <a:ext cx="5257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5410200" y="101149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Rural NTD Reporters </a:t>
            </a:r>
          </a:p>
          <a:p>
            <a:pPr algn="ctr"/>
            <a:r>
              <a:rPr lang="en-US" dirty="0" smtClean="0"/>
              <a:t>(1580 Total)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0323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2400" b="0" i="0" strike="noStrike" kern="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Who Reports to the </a:t>
            </a:r>
            <a:r>
              <a:rPr lang="en-US" sz="2400" kern="0" spc="1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NTD?: </a:t>
            </a:r>
            <a:r>
              <a:rPr kumimoji="0" lang="en-US" sz="2400" b="0" i="0" strike="noStrike" kern="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Twice</a:t>
            </a:r>
            <a:r>
              <a:rPr kumimoji="0" lang="en-US" sz="2400" b="0" i="0" strike="noStrike" kern="0" cap="none" spc="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 Many Rural than Urban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2400" b="0" i="0" strike="noStrike" kern="0" cap="none" spc="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Majority of Organizations are City or County </a:t>
            </a:r>
            <a:r>
              <a:rPr kumimoji="0" lang="en-US" sz="2400" b="0" i="0" strike="noStrike" kern="0" cap="none" spc="1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Govts</a:t>
            </a:r>
            <a:r>
              <a:rPr kumimoji="0" lang="en-US" sz="2400" b="0" i="0" strike="noStrike" kern="0" cap="none" spc="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400" b="0" i="0" strike="noStrike" kern="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7820" y="796405"/>
          <a:ext cx="8790038" cy="6018499"/>
        </p:xfrm>
        <a:graphic>
          <a:graphicData uri="http://schemas.openxmlformats.org/drawingml/2006/table">
            <a:tbl>
              <a:tblPr/>
              <a:tblGrid>
                <a:gridCol w="681067"/>
                <a:gridCol w="2085772"/>
                <a:gridCol w="1245078"/>
                <a:gridCol w="4778121"/>
              </a:tblGrid>
              <a:tr h="22204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Urbanized Areas Without Any Reported Transit Service</a:t>
                      </a:r>
                    </a:p>
                  </a:txBody>
                  <a:tcPr marL="4417" marR="4417" marT="4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UZA Rank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UZA Name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Population (2000)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Notes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282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Warner Robins, GA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90,838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Home of Robins Air Force Base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316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Mauldin--Simpsonville, SC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77,831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Greenlink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(Greenville, SC) is proposing service expansion to this area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362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Radcliff--Elizabethtown, KY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64,504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Start-up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system, received reporting waiver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 2010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371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Prescott, AZ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61,909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Located in northern Arizona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398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Dalton, GA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57,666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Located in northwest Georgia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399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Valdosta, GA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57,647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Located in south Georgia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438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Brunswick, GA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51,653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Located in coastal Georgia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448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Hinesville, GA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50,360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Start-up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system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home of Ft Stewart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451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Middletown, NY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50,071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Metro-North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railroad station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just outside UZA boundaries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417" marR="4417" marT="4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417" marR="4417" marT="4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417" marR="4417" marT="4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417" marR="4417" marT="4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04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Urbanized Areas Without Fixed-Route Bus Systems</a:t>
                      </a:r>
                    </a:p>
                  </a:txBody>
                  <a:tcPr marL="4417" marR="4417" marT="4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218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North Port--Punta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Gorda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FL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122,421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Across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bay from Cape Coral, FL (north of Naples)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249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South Lyon--Howell--Brighton, MI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106,139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Located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 "doughnut hole" between Lansing, Ann Arbor, Detroit, &amp; Flint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308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Slidell, LA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79,926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Across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Lake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Ponchatrain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from New Orleans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332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Joplin, MO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72,089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Located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 southwest Missouri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6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335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Florence, AL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71,299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Located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 northern Alabama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337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Anderson, SC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70,436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Located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 western corner of South Carolina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339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Newark, OH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70,001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Exurban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community of Columbus, OH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377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Dothan, AL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60,792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Located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 southeast Alabama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381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Auburn, AL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60,137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Auburn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University "Tiger Transit" is not open to the public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409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DeKalb, IL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55,805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Located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west of Chicago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416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Morristown, TN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54,368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Located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northeast of Knoxville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433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Decatur, AL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52,315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Exurban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community of Huntsville, AL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446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Sandusky, OH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50,693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Located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on north coast of Ohio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Ponce, PR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195,037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Served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by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públicos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Guayama, PR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77,755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Served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by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públicos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5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Juana Diaz, PR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54,835 </a:t>
                      </a: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Served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by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públicos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417" marR="4417" marT="4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725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9 Out of 466 UZAs Have No Reported Transit Service, </a:t>
            </a:r>
            <a:br>
              <a:rPr lang="en-US" sz="2400" dirty="0" smtClean="0"/>
            </a:br>
            <a:r>
              <a:rPr lang="en-US" sz="2400" dirty="0" smtClean="0"/>
              <a:t>16 More Have No Fixed-Route Bus Service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20" y="6295906"/>
            <a:ext cx="868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This exhibit contains data from July 2006 to April 2012. Weighted monthly NTD ridership data is available from 2002 onward.  The gas price overlay is a 12 month average gas price and therefore ridership, employment, and gas data are all 12 month averages.  The graph uses 12 month weighted averages, thereby giving a more accurate representation of the monthly NTD data.  However, the ridership and employment data have been indexed for a clear comparison </a:t>
            </a:r>
          </a:p>
          <a:p>
            <a:r>
              <a:rPr lang="en-US" sz="900" dirty="0" smtClean="0"/>
              <a:t> </a:t>
            </a:r>
          </a:p>
          <a:p>
            <a:endParaRPr lang="en-US" sz="9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30280" y="6068313"/>
            <a:ext cx="8686800" cy="22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n-US" sz="800" b="0" i="1" u="none" strike="noStrike" baseline="0" dirty="0">
                <a:solidFill>
                  <a:srgbClr val="000000"/>
                </a:solidFill>
                <a:latin typeface="Swis721 BT" pitchFamily="34" charset="0"/>
              </a:rPr>
              <a:t>Source: </a:t>
            </a:r>
            <a:r>
              <a:rPr lang="en-US" sz="800" i="1" baseline="0" dirty="0">
                <a:latin typeface="Swis721 BT" pitchFamily="34" charset="0"/>
              </a:rPr>
              <a:t>National Transit Database, U.S. Energy Information Administration's Gas Pump Data History, and Bureau of Labor Statistics' Employment Data.</a:t>
            </a:r>
            <a:endParaRPr lang="en-US" sz="800" b="0" i="1" u="none" strike="noStrike" baseline="0" dirty="0">
              <a:solidFill>
                <a:srgbClr val="000000"/>
              </a:solidFill>
              <a:latin typeface="Swis721 BT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88490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2400" b="0" i="0" strike="noStrike" kern="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 Ridership is Recovering</a:t>
            </a:r>
            <a:r>
              <a:rPr kumimoji="0" lang="en-US" sz="2400" b="0" i="0" strike="noStrike" kern="0" cap="none" spc="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n-US" sz="2400" kern="0" spc="1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Lower </a:t>
            </a:r>
            <a:r>
              <a:rPr kumimoji="0" lang="en-US" sz="2400" b="0" i="0" strike="noStrike" kern="0" cap="none" spc="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Employment and a Crash in Gas Prices</a:t>
            </a:r>
            <a:endParaRPr kumimoji="0" lang="en-US" sz="2400" b="0" i="0" strike="noStrike" kern="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339365"/>
              </p:ext>
            </p:extLst>
          </p:nvPr>
        </p:nvGraphicFramePr>
        <p:xfrm>
          <a:off x="130280" y="950792"/>
          <a:ext cx="8777746" cy="495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399088" y="3884836"/>
            <a:ext cx="1553497" cy="972712"/>
            <a:chOff x="2320432" y="4464924"/>
            <a:chExt cx="1553497" cy="97271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195504" y="4464924"/>
              <a:ext cx="403121" cy="3332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320432" y="4837472"/>
              <a:ext cx="1553497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Index of Weighted Nonfarm Employment, Seasonally Adjusted</a:t>
              </a:r>
              <a:endParaRPr lang="en-US" sz="11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51987" y="2172616"/>
            <a:ext cx="1919115" cy="757394"/>
            <a:chOff x="4627531" y="2093960"/>
            <a:chExt cx="1919115" cy="757394"/>
          </a:xfrm>
        </p:grpSpPr>
        <p:sp>
          <p:nvSpPr>
            <p:cNvPr id="29" name="Rectangle 28"/>
            <p:cNvSpPr/>
            <p:nvPr/>
          </p:nvSpPr>
          <p:spPr>
            <a:xfrm>
              <a:off x="4627531" y="2093960"/>
              <a:ext cx="191911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12-Month Weighted Ridership</a:t>
              </a:r>
              <a:endParaRPr lang="en-US" sz="11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565083" y="2330245"/>
              <a:ext cx="9832" cy="5211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892382" y="3066958"/>
            <a:ext cx="1888986" cy="758886"/>
            <a:chOff x="3920643" y="1100508"/>
            <a:chExt cx="1888986" cy="758886"/>
          </a:xfrm>
        </p:grpSpPr>
        <p:sp>
          <p:nvSpPr>
            <p:cNvPr id="32" name="TextBox 2"/>
            <p:cNvSpPr txBox="1"/>
            <p:nvPr/>
          </p:nvSpPr>
          <p:spPr>
            <a:xfrm>
              <a:off x="3920643" y="1100508"/>
              <a:ext cx="1888986" cy="457230"/>
            </a:xfrm>
            <a:prstGeom prst="rect">
              <a:avLst/>
            </a:prstGeom>
            <a:noFill/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12-Month Weighted Price of Regular Gas, All Formulations</a:t>
              </a:r>
              <a:endParaRPr lang="en-US" sz="1100" dirty="0"/>
            </a:p>
          </p:txBody>
        </p:sp>
        <p:sp>
          <p:nvSpPr>
            <p:cNvPr id="33" name="Straight Arrow Connector 32"/>
            <p:cNvSpPr/>
            <p:nvPr/>
          </p:nvSpPr>
          <p:spPr>
            <a:xfrm>
              <a:off x="4901593" y="1498746"/>
              <a:ext cx="436090" cy="36064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380584"/>
              </p:ext>
            </p:extLst>
          </p:nvPr>
        </p:nvGraphicFramePr>
        <p:xfrm>
          <a:off x="282680" y="1103192"/>
          <a:ext cx="8777746" cy="495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51488" y="4037236"/>
            <a:ext cx="1553497" cy="972712"/>
            <a:chOff x="2320432" y="4464924"/>
            <a:chExt cx="1553497" cy="972712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3195504" y="4464924"/>
              <a:ext cx="403121" cy="3332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320432" y="4837472"/>
              <a:ext cx="1553497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Index of Weighted Nonfarm Employment, Seasonally Adjusted</a:t>
              </a:r>
              <a:endParaRPr lang="en-US" sz="11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04387" y="2325016"/>
            <a:ext cx="1919115" cy="757394"/>
            <a:chOff x="4627531" y="2093960"/>
            <a:chExt cx="1919115" cy="757394"/>
          </a:xfrm>
        </p:grpSpPr>
        <p:sp>
          <p:nvSpPr>
            <p:cNvPr id="24" name="Rectangle 23"/>
            <p:cNvSpPr/>
            <p:nvPr/>
          </p:nvSpPr>
          <p:spPr>
            <a:xfrm>
              <a:off x="4627531" y="2093960"/>
              <a:ext cx="191911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12-Month Weighted Ridership</a:t>
              </a:r>
              <a:endParaRPr lang="en-US" sz="11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565083" y="2330245"/>
              <a:ext cx="9832" cy="5211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044782" y="3219358"/>
            <a:ext cx="1888986" cy="758886"/>
            <a:chOff x="3920643" y="1100508"/>
            <a:chExt cx="1888986" cy="758886"/>
          </a:xfrm>
        </p:grpSpPr>
        <p:sp>
          <p:nvSpPr>
            <p:cNvPr id="27" name="TextBox 2"/>
            <p:cNvSpPr txBox="1"/>
            <p:nvPr/>
          </p:nvSpPr>
          <p:spPr>
            <a:xfrm>
              <a:off x="3920643" y="1100508"/>
              <a:ext cx="1888986" cy="457230"/>
            </a:xfrm>
            <a:prstGeom prst="rect">
              <a:avLst/>
            </a:prstGeom>
            <a:noFill/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12-Month Weighted Price of Regular Gas, All Formulations</a:t>
              </a:r>
              <a:endParaRPr lang="en-US" sz="1100" dirty="0"/>
            </a:p>
          </p:txBody>
        </p:sp>
        <p:sp>
          <p:nvSpPr>
            <p:cNvPr id="28" name="Straight Arrow Connector 27"/>
            <p:cNvSpPr/>
            <p:nvPr/>
          </p:nvSpPr>
          <p:spPr>
            <a:xfrm>
              <a:off x="4901593" y="1498746"/>
              <a:ext cx="436090" cy="36064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4389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Higher Ridership Has Reduced the Fatality Rate per 100 Million PMT Even as Total Fatalities Have Remained Relatively Constant</a:t>
            </a:r>
            <a:endParaRPr lang="en-US" sz="2000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62000" y="6471104"/>
            <a:ext cx="7010400" cy="32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800" b="0" i="1" u="none" strike="noStrike" baseline="0" dirty="0">
                <a:solidFill>
                  <a:srgbClr val="000000"/>
                </a:solidFill>
                <a:latin typeface="Swis721 BT"/>
              </a:rPr>
              <a:t>Source: National Transit </a:t>
            </a:r>
            <a:r>
              <a:rPr lang="en-US" sz="800" b="0" i="1" u="none" strike="noStrike" baseline="0" dirty="0" smtClean="0">
                <a:solidFill>
                  <a:srgbClr val="000000"/>
                </a:solidFill>
                <a:latin typeface="Swis721 BT"/>
              </a:rPr>
              <a:t>Database Report Years 2000 to 2010 —Transit </a:t>
            </a:r>
            <a:r>
              <a:rPr lang="en-US" sz="800" b="0" i="1" u="none" strike="noStrike" baseline="0" dirty="0">
                <a:solidFill>
                  <a:srgbClr val="000000"/>
                </a:solidFill>
                <a:latin typeface="Swis721 BT"/>
              </a:rPr>
              <a:t>Safety and Security Statistics and Analysis Reporting. 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62000" y="6167171"/>
            <a:ext cx="7010400" cy="32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800" b="0" i="1" u="none" strike="noStrike" baseline="0" dirty="0">
                <a:solidFill>
                  <a:srgbClr val="000000"/>
                </a:solidFill>
                <a:latin typeface="Swis721 BT"/>
              </a:rPr>
              <a:t>Note: Exhibit includes data for CR, DR, HR, LR, and MB.  Also, fatality totals include both directly operated (DO) and purchase transportation (PT) service types.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0" y="469488"/>
          <a:ext cx="9448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6609736" y="2593256"/>
            <a:ext cx="385840" cy="3016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303</a:t>
            </a:r>
            <a:endParaRPr lang="en-US" sz="8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 rot="16200000">
            <a:off x="538020" y="4631289"/>
            <a:ext cx="1219199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Other Fatalities</a:t>
            </a:r>
          </a:p>
        </p:txBody>
      </p:sp>
      <p:sp>
        <p:nvSpPr>
          <p:cNvPr id="19" name="TextBox 1"/>
          <p:cNvSpPr txBox="1"/>
          <p:nvPr/>
        </p:nvSpPr>
        <p:spPr>
          <a:xfrm rot="16200000">
            <a:off x="764309" y="2944908"/>
            <a:ext cx="766618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Suicides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590800" y="1460088"/>
            <a:ext cx="53340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"/>
          <p:cNvSpPr txBox="1"/>
          <p:nvPr/>
        </p:nvSpPr>
        <p:spPr>
          <a:xfrm>
            <a:off x="3124200" y="1307688"/>
            <a:ext cx="30480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Non-Suicide/Homicide Fatalities per 100 Million PMT</a:t>
            </a:r>
          </a:p>
        </p:txBody>
      </p:sp>
      <p:sp>
        <p:nvSpPr>
          <p:cNvPr id="14" name="TextBox 1"/>
          <p:cNvSpPr txBox="1"/>
          <p:nvPr/>
        </p:nvSpPr>
        <p:spPr>
          <a:xfrm rot="16200000">
            <a:off x="7042201" y="2944909"/>
            <a:ext cx="766618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Suicides</a:t>
            </a:r>
          </a:p>
        </p:txBody>
      </p:sp>
      <p:sp>
        <p:nvSpPr>
          <p:cNvPr id="15" name="TextBox 1"/>
          <p:cNvSpPr txBox="1"/>
          <p:nvPr/>
        </p:nvSpPr>
        <p:spPr>
          <a:xfrm rot="16200000">
            <a:off x="6835582" y="4631289"/>
            <a:ext cx="1219199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Other Fatalities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413091" y="2057697"/>
            <a:ext cx="1219199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Homicides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386349" y="2251585"/>
            <a:ext cx="294967" cy="285136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/>
          <p:nvPr/>
        </p:nvSpPr>
        <p:spPr>
          <a:xfrm>
            <a:off x="7071552" y="1767645"/>
            <a:ext cx="1219199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Homicides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565925" y="1946785"/>
            <a:ext cx="14746" cy="48669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17987" y="1582995"/>
          <a:ext cx="8868697" cy="470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9832"/>
            <a:ext cx="9144000" cy="85540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n-US" sz="2400" kern="0" spc="1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Federal Share of Total Transit Funding Has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n-US" sz="2400" kern="0" spc="1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Remained Relatively Constant over 10 Years</a:t>
            </a:r>
            <a:endParaRPr kumimoji="0" lang="en-US" sz="2400" b="0" i="0" strike="noStrike" kern="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6192" y="1317503"/>
            <a:ext cx="9102207" cy="5727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800" b="0" i="0" u="none" strike="noStrike" kern="0" cap="none" spc="1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Public Funding for Transit by Government Jurisdiction</a:t>
            </a:r>
            <a:endParaRPr kumimoji="0" lang="en-US" sz="1800" b="0" i="0" u="none" strike="noStrike" kern="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0832" y="2659684"/>
            <a:ext cx="1971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2010 System Generated: $14.3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23548" y="5002179"/>
            <a:ext cx="1818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2010 State and Local  $29.8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01121" y="5690423"/>
            <a:ext cx="1391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2010 Federal: $10.4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1199" y="1917294"/>
            <a:ext cx="1696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2010 Total Funding: $54.3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151432" y="4457808"/>
            <a:ext cx="402141" cy="4102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ysClr val="windowText" lastClr="000000"/>
                </a:solidFill>
                <a:cs typeface="Arial" pitchFamily="34" charset="0"/>
              </a:rPr>
              <a:t>19%</a:t>
            </a:r>
            <a:endParaRPr lang="en-US" sz="100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349" y="5680263"/>
            <a:ext cx="1887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2000 Federal Funding: $5.3 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64940" y="5206688"/>
            <a:ext cx="2374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2000 State and Local Funding: $15.1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80348" y="4003749"/>
            <a:ext cx="2374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2000 System Generated: $10.0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4788" y="3628762"/>
            <a:ext cx="1696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2000 Total Funding: $30.4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035290" y="4630995"/>
            <a:ext cx="344127" cy="983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>
            <a:off x="791995" y="4856010"/>
            <a:ext cx="402141" cy="4102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ysClr val="windowText" lastClr="000000"/>
                </a:solidFill>
                <a:cs typeface="Arial" pitchFamily="34" charset="0"/>
              </a:rPr>
              <a:t>17%</a:t>
            </a:r>
            <a:endParaRPr lang="en-US" sz="100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347159" y="4505930"/>
            <a:ext cx="1625076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Federal Share, 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86814" y="1657659"/>
          <a:ext cx="8554063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6344" y="1031702"/>
            <a:ext cx="8220455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Funding for Transit by Funding Source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833806" y="3722636"/>
            <a:ext cx="1927124" cy="243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Billions of Current Dollars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746036" y="6337756"/>
            <a:ext cx="34333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/>
            </a:pPr>
            <a:r>
              <a:rPr lang="en-US" sz="800" i="1" dirty="0" smtClean="0">
                <a:solidFill>
                  <a:srgbClr val="000000"/>
                </a:solidFill>
                <a:latin typeface="Swis721 BT"/>
              </a:rPr>
              <a:t>Source: National Transit Database Report Years 2008, 2009, and 2010.</a:t>
            </a:r>
            <a:endParaRPr lang="en-US" sz="800" i="1" dirty="0">
              <a:solidFill>
                <a:srgbClr val="000000"/>
              </a:solidFill>
              <a:latin typeface="Swis721 B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3246" y="5751876"/>
            <a:ext cx="1254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Operating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209057" y="5746960"/>
            <a:ext cx="1254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Capital  </a:t>
            </a:r>
            <a:endParaRPr lang="en-US" sz="1600" dirty="0"/>
          </a:p>
        </p:txBody>
      </p:sp>
      <p:sp>
        <p:nvSpPr>
          <p:cNvPr id="12" name="TextBox 1"/>
          <p:cNvSpPr txBox="1"/>
          <p:nvPr/>
        </p:nvSpPr>
        <p:spPr>
          <a:xfrm>
            <a:off x="814697" y="2535462"/>
            <a:ext cx="889820" cy="6858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System Generated Revenue</a:t>
            </a:r>
          </a:p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33%</a:t>
            </a:r>
            <a:endParaRPr lang="en-US" sz="1000" b="1" dirty="0">
              <a:solidFill>
                <a:sysClr val="window" lastClr="FFFFFF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814697" y="3685834"/>
            <a:ext cx="889820" cy="6858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Local</a:t>
            </a:r>
          </a:p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32%</a:t>
            </a:r>
          </a:p>
          <a:p>
            <a:pPr algn="ctr"/>
            <a:endParaRPr lang="en-US" sz="1000" b="1" dirty="0">
              <a:solidFill>
                <a:sysClr val="window" lastClr="FFFFFF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814697" y="4659230"/>
            <a:ext cx="889820" cy="6858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State </a:t>
            </a:r>
          </a:p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28%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18994" y="5244263"/>
            <a:ext cx="1081226" cy="6858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Federal 7%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2638" y="2615383"/>
            <a:ext cx="478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37%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52638" y="3682184"/>
            <a:ext cx="478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29%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2638" y="4650661"/>
            <a:ext cx="478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25%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051234" y="5239351"/>
            <a:ext cx="1081226" cy="6858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8%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46" y="2630135"/>
            <a:ext cx="478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38%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5046" y="3696936"/>
            <a:ext cx="478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28%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75046" y="4665413"/>
            <a:ext cx="478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25%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373642" y="5254103"/>
            <a:ext cx="1081226" cy="6858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7%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6893" y="5035633"/>
            <a:ext cx="910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ARRA 1%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4431" y="4409769"/>
            <a:ext cx="534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29%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4431" y="4719489"/>
            <a:ext cx="534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12%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99655" y="5039035"/>
            <a:ext cx="744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39%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04431" y="4021409"/>
            <a:ext cx="534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18%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28894" y="4522841"/>
            <a:ext cx="534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14%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8894" y="5176690"/>
            <a:ext cx="534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40%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24118" y="3805087"/>
            <a:ext cx="744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6%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8894" y="4134481"/>
            <a:ext cx="534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35%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08198" y="4699838"/>
            <a:ext cx="775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4%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43026" y="4458937"/>
            <a:ext cx="1015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State 13%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0500" y="5034130"/>
            <a:ext cx="90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Federal  </a:t>
            </a:r>
          </a:p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40%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01932" y="2993932"/>
            <a:ext cx="744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System Generated Revenue </a:t>
            </a:r>
          </a:p>
          <a:p>
            <a:pPr algn="ctr"/>
            <a:r>
              <a:rPr lang="en-US" sz="1000" b="1" dirty="0" smtClean="0"/>
              <a:t>7%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76552" y="4070577"/>
            <a:ext cx="948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Local </a:t>
            </a:r>
          </a:p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 33%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62763" y="4694930"/>
            <a:ext cx="775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ysClr val="window" lastClr="FFFFFF"/>
                </a:solidFill>
              </a:rPr>
              <a:t>ARRA 10%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150947" y="3500284"/>
            <a:ext cx="9833" cy="294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0" y="-117984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2400" b="0" i="0" strike="noStrike" kern="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ARRA</a:t>
            </a:r>
            <a:r>
              <a:rPr kumimoji="0" lang="en-US" sz="2400" b="0" i="0" strike="noStrike" kern="0" cap="none" spc="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Raised Federal Funding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2400" b="0" i="0" strike="noStrike" kern="0" cap="none" spc="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Capital Expenditures from 40% to 50</a:t>
            </a:r>
            <a:r>
              <a:rPr kumimoji="0" lang="en-US" sz="2000" b="0" i="0" strike="noStrike" kern="0" cap="none" spc="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%</a:t>
            </a:r>
            <a:endParaRPr kumimoji="0" lang="en-US" sz="2000" b="0" i="0" strike="noStrike" kern="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Right Brace 40"/>
          <p:cNvSpPr/>
          <p:nvPr/>
        </p:nvSpPr>
        <p:spPr>
          <a:xfrm>
            <a:off x="8455742" y="4709651"/>
            <a:ext cx="294968" cy="72758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1"/>
          <p:cNvSpPr txBox="1"/>
          <p:nvPr/>
        </p:nvSpPr>
        <p:spPr>
          <a:xfrm>
            <a:off x="8534400" y="4932046"/>
            <a:ext cx="609599" cy="277884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50%</a:t>
            </a:r>
            <a:endParaRPr lang="en-US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736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u="sng" dirty="0" smtClean="0"/>
              <a:t>UZAs Over 200k in Population</a:t>
            </a:r>
            <a:endParaRPr lang="en-US" sz="18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5678"/>
            <a:ext cx="2133600" cy="365125"/>
          </a:xfrm>
        </p:spPr>
        <p:txBody>
          <a:bodyPr/>
          <a:lstStyle/>
          <a:p>
            <a:fld id="{B13F1AAE-CF65-493A-A718-65FCD7E2408D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329808"/>
          <a:ext cx="861059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42217" y="6524564"/>
            <a:ext cx="26645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000"/>
            </a:pPr>
            <a:r>
              <a:rPr lang="en-US" sz="800" i="1" dirty="0" smtClean="0">
                <a:solidFill>
                  <a:srgbClr val="000000"/>
                </a:solidFill>
                <a:latin typeface="Swis721 BT"/>
              </a:rPr>
              <a:t>Source: National Transit Database Report Year 2010. </a:t>
            </a:r>
            <a:endParaRPr lang="en-US" sz="800" i="1" dirty="0">
              <a:solidFill>
                <a:srgbClr val="000000"/>
              </a:solidFill>
              <a:latin typeface="Swis721 BT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016654" y="1863208"/>
            <a:ext cx="1869546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Other ARRA Funds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981200" y="2472808"/>
            <a:ext cx="1904999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ARRA 5307 Funds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152603" y="2930008"/>
            <a:ext cx="1800397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/>
          </a:p>
        </p:txBody>
      </p:sp>
      <p:sp>
        <p:nvSpPr>
          <p:cNvPr id="11" name="TextBox 1"/>
          <p:cNvSpPr txBox="1"/>
          <p:nvPr/>
        </p:nvSpPr>
        <p:spPr>
          <a:xfrm>
            <a:off x="1981200" y="3844408"/>
            <a:ext cx="19050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5309 Funds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981200" y="5063608"/>
            <a:ext cx="19050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5307 Funds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867400" y="5139808"/>
            <a:ext cx="18288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5307 Preventative Maintenance Funds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867400" y="5816372"/>
            <a:ext cx="18288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5307 Funds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867400" y="4520972"/>
            <a:ext cx="18288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5309 Funds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867400" y="4292372"/>
            <a:ext cx="18288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Other Federal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968857" y="2930008"/>
            <a:ext cx="1917343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Other Federal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5867400" y="3996808"/>
            <a:ext cx="18288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ARRA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n-US" sz="1000" b="1" dirty="0" smtClean="0"/>
              <a:t>5307 Funds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872320" y="3873912"/>
            <a:ext cx="18288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Other ARRA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-107936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2400" b="0" i="0" u="none" strike="noStrike" kern="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Even in Large UZAs, Nearly</a:t>
            </a:r>
            <a:r>
              <a:rPr kumimoji="0" lang="en-US" sz="2400" b="0" i="0" u="none" strike="noStrike" kern="0" cap="none" spc="1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Half of 5307 Funds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n-US" sz="2400" kern="0" spc="1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Are Used for Operating Expenses</a:t>
            </a:r>
            <a:endParaRPr kumimoji="0" lang="en-US" sz="2400" b="0" i="0" u="none" strike="noStrike" kern="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5874775" y="1602658"/>
          <a:ext cx="3269225" cy="202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ight Brace 22"/>
          <p:cNvSpPr/>
          <p:nvPr/>
        </p:nvSpPr>
        <p:spPr>
          <a:xfrm>
            <a:off x="3864077" y="3244647"/>
            <a:ext cx="265471" cy="140601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053350" y="3751023"/>
            <a:ext cx="182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FGM, New Starts, </a:t>
            </a:r>
          </a:p>
          <a:p>
            <a:r>
              <a:rPr lang="en-US" sz="900" dirty="0" smtClean="0"/>
              <a:t>Bus Discretionary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3913239" y="2969342"/>
            <a:ext cx="176981" cy="235974"/>
          </a:xfrm>
          <a:prstGeom prst="rightBrace">
            <a:avLst/>
          </a:prstGeom>
          <a:solidFill>
            <a:prstClr val="whit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33685" y="2949676"/>
            <a:ext cx="23671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JARC, New Freedom, Homeland Security, etc.</a:t>
            </a:r>
            <a:endParaRPr lang="en-US" sz="900" dirty="0"/>
          </a:p>
        </p:txBody>
      </p:sp>
      <p:sp>
        <p:nvSpPr>
          <p:cNvPr id="29" name="TextBox 1"/>
          <p:cNvSpPr txBox="1"/>
          <p:nvPr/>
        </p:nvSpPr>
        <p:spPr>
          <a:xfrm>
            <a:off x="2011742" y="1622328"/>
            <a:ext cx="1869546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$6.4B</a:t>
            </a:r>
            <a:endParaRPr lang="en-US" sz="1000" b="1" dirty="0"/>
          </a:p>
        </p:txBody>
      </p:sp>
      <p:sp>
        <p:nvSpPr>
          <p:cNvPr id="30" name="TextBox 1"/>
          <p:cNvSpPr txBox="1"/>
          <p:nvPr/>
        </p:nvSpPr>
        <p:spPr>
          <a:xfrm>
            <a:off x="5870903" y="3741177"/>
            <a:ext cx="1869546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$3.2B</a:t>
            </a:r>
            <a:endParaRPr lang="en-US" sz="1000" b="1" dirty="0"/>
          </a:p>
        </p:txBody>
      </p:sp>
      <p:sp>
        <p:nvSpPr>
          <p:cNvPr id="31" name="TextBox 1"/>
          <p:cNvSpPr txBox="1"/>
          <p:nvPr/>
        </p:nvSpPr>
        <p:spPr>
          <a:xfrm>
            <a:off x="6665742" y="1530639"/>
            <a:ext cx="19050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Usage of 5307 Funds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84" y="1002206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u="sng" dirty="0" smtClean="0"/>
              <a:t>UZAs Under 200k in Population</a:t>
            </a:r>
            <a:endParaRPr lang="en-US" sz="18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1AAE-CF65-493A-A718-65FCD7E2408D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701739"/>
          <a:ext cx="8839200" cy="467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742217" y="6337756"/>
            <a:ext cx="26645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000"/>
            </a:pPr>
            <a:r>
              <a:rPr lang="en-US" sz="800" i="1" dirty="0" smtClean="0">
                <a:solidFill>
                  <a:srgbClr val="000000"/>
                </a:solidFill>
                <a:latin typeface="Swis721 BT"/>
              </a:rPr>
              <a:t>Source: National Transit Database Report Year 2010. </a:t>
            </a:r>
            <a:endParaRPr lang="en-US" sz="800" i="1" dirty="0">
              <a:solidFill>
                <a:srgbClr val="000000"/>
              </a:solidFill>
              <a:latin typeface="Swis721 BT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133600" y="2563752"/>
            <a:ext cx="1790701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Other ARRA Funds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133600" y="3173352"/>
            <a:ext cx="1790701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ARRA 5307 Funds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133600" y="4544952"/>
            <a:ext cx="1790701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5309 Funds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133600" y="5764152"/>
            <a:ext cx="1790701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5307 Funds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133600" y="4240152"/>
            <a:ext cx="1790701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Other Federal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867400" y="4621152"/>
            <a:ext cx="20193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5307 Funds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867400" y="3173352"/>
            <a:ext cx="20193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5307 Preventative Maintenance Funds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867400" y="2868552"/>
            <a:ext cx="20193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Other Federal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8001000" y="2505356"/>
            <a:ext cx="1219199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ARRA 5307 Funds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848600" y="2639952"/>
            <a:ext cx="2286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"/>
          <p:cNvSpPr txBox="1"/>
          <p:nvPr/>
        </p:nvSpPr>
        <p:spPr>
          <a:xfrm>
            <a:off x="5962650" y="2394192"/>
            <a:ext cx="1828800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Other ARRA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17984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2400" b="0" i="0" u="none" strike="noStrike" kern="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Federal Funding In Small UZAs </a:t>
            </a:r>
            <a:r>
              <a:rPr lang="en-US" sz="2400" kern="0" spc="1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Is Almost Evenly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n-US" sz="2400" kern="0" spc="1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Split Between Operating and Capital</a:t>
            </a:r>
            <a:endParaRPr kumimoji="0" lang="en-US" sz="2400" b="0" i="0" u="none" strike="noStrike" kern="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060903" y="2163099"/>
            <a:ext cx="1869546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$349.8M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5979058" y="2187678"/>
            <a:ext cx="1869546" cy="31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$343.9M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2132</Words>
  <Application>Microsoft Office PowerPoint</Application>
  <PresentationFormat>On-screen Show (4:3)</PresentationFormat>
  <Paragraphs>510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Acrobat Document</vt:lpstr>
      <vt:lpstr>2010 National Transit Database Highlights : Table of Contents</vt:lpstr>
      <vt:lpstr>Urban NTD Reporters (729 Total)</vt:lpstr>
      <vt:lpstr>9 Out of 466 UZAs Have No Reported Transit Service,  16 More Have No Fixed-Route Bus Service</vt:lpstr>
      <vt:lpstr>PowerPoint Presentation</vt:lpstr>
      <vt:lpstr>Higher Ridership Has Reduced the Fatality Rate per 100 Million PMT Even as Total Fatalities Have Remained Relatively Constant</vt:lpstr>
      <vt:lpstr>PowerPoint Presentation</vt:lpstr>
      <vt:lpstr>Funding for Transit by Funding Source</vt:lpstr>
      <vt:lpstr>UZAs Over 200k in Population</vt:lpstr>
      <vt:lpstr>UZAs Under 200k in Population</vt:lpstr>
      <vt:lpstr>58% of the Transit Fleet is in UZAs Over 1 Million</vt:lpstr>
      <vt:lpstr>PowerPoint Presentation</vt:lpstr>
      <vt:lpstr>Operating Cost per Vehicle Revenue Hour by Mode</vt:lpstr>
      <vt:lpstr>Change in Operating Expenses per Vehicle Revenue Hour, 2000 vs. 2010</vt:lpstr>
      <vt:lpstr>Cost per Hour vs. Farebox Recovery for Heavy and Light Rail Systems</vt:lpstr>
      <vt:lpstr>Average Fare and Costs per Trip for Top 50 Fix-Route Bus Services</vt:lpstr>
      <vt:lpstr>PowerPoint Presentation</vt:lpstr>
      <vt:lpstr>PowerPoint Presentation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National Transit Database Highlights  Table of Contents</dc:title>
  <dc:creator>Dominique Paukowits</dc:creator>
  <cp:lastModifiedBy>Dominique Paukowits</cp:lastModifiedBy>
  <cp:revision>233</cp:revision>
  <dcterms:created xsi:type="dcterms:W3CDTF">2011-11-21T22:21:59Z</dcterms:created>
  <dcterms:modified xsi:type="dcterms:W3CDTF">2012-06-11T13:49:12Z</dcterms:modified>
</cp:coreProperties>
</file>