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7FA35A99_87AE09C6.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7" r:id="rId4"/>
  </p:sldMasterIdLst>
  <p:notesMasterIdLst>
    <p:notesMasterId r:id="rId42"/>
  </p:notesMasterIdLst>
  <p:handoutMasterIdLst>
    <p:handoutMasterId r:id="rId43"/>
  </p:handoutMasterIdLst>
  <p:sldIdLst>
    <p:sldId id="2141411994" r:id="rId5"/>
    <p:sldId id="2141411993" r:id="rId6"/>
    <p:sldId id="2141411988" r:id="rId7"/>
    <p:sldId id="2141411991" r:id="rId8"/>
    <p:sldId id="2141411997" r:id="rId9"/>
    <p:sldId id="2141411998" r:id="rId10"/>
    <p:sldId id="2141411999" r:id="rId11"/>
    <p:sldId id="2141412000" r:id="rId12"/>
    <p:sldId id="2141412026" r:id="rId13"/>
    <p:sldId id="2141412025" r:id="rId14"/>
    <p:sldId id="2141412027" r:id="rId15"/>
    <p:sldId id="2141412028" r:id="rId16"/>
    <p:sldId id="2141412001" r:id="rId17"/>
    <p:sldId id="2141412002" r:id="rId18"/>
    <p:sldId id="2141412003" r:id="rId19"/>
    <p:sldId id="2141412004" r:id="rId20"/>
    <p:sldId id="2141412009" r:id="rId21"/>
    <p:sldId id="2141412005" r:id="rId22"/>
    <p:sldId id="2141412006" r:id="rId23"/>
    <p:sldId id="2141412007" r:id="rId24"/>
    <p:sldId id="2141412024" r:id="rId25"/>
    <p:sldId id="2141412008" r:id="rId26"/>
    <p:sldId id="2141412010" r:id="rId27"/>
    <p:sldId id="2141412011" r:id="rId28"/>
    <p:sldId id="2141412012" r:id="rId29"/>
    <p:sldId id="2141412013" r:id="rId30"/>
    <p:sldId id="2141412014" r:id="rId31"/>
    <p:sldId id="2141412015" r:id="rId32"/>
    <p:sldId id="2141412016" r:id="rId33"/>
    <p:sldId id="2141412017" r:id="rId34"/>
    <p:sldId id="2141412018" r:id="rId35"/>
    <p:sldId id="2141412019" r:id="rId36"/>
    <p:sldId id="2141412020" r:id="rId37"/>
    <p:sldId id="2141412021" r:id="rId38"/>
    <p:sldId id="2141412022" r:id="rId39"/>
    <p:sldId id="2141412023" r:id="rId40"/>
    <p:sldId id="2141411995" r:id="rId41"/>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888" userDrawn="1">
          <p15:clr>
            <a:srgbClr val="A4A3A4"/>
          </p15:clr>
        </p15:guide>
        <p15:guide id="2" pos="480" userDrawn="1">
          <p15:clr>
            <a:srgbClr val="A4A3A4"/>
          </p15:clr>
        </p15:guide>
        <p15:guide id="5" pos="7224" userDrawn="1">
          <p15:clr>
            <a:srgbClr val="A4A3A4"/>
          </p15:clr>
        </p15:guide>
        <p15:guide id="6" pos="49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6CE068-99FD-4EC7-0FAF-83DBF714A051}" name="Long, Matthew (FTA)" initials="ML" userId="S::Matthew.Long@ad.dot.gov::160f1b8f-58ce-41b8-b093-a63d50758ae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flynn" initials="f" lastIdx="7" clrIdx="0"/>
  <p:cmAuthor id="1" name="test" initials="t"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FAD"/>
    <a:srgbClr val="0D81C8"/>
    <a:srgbClr val="0F9AEF"/>
    <a:srgbClr val="00A8A4"/>
    <a:srgbClr val="00205C"/>
    <a:srgbClr val="006767"/>
    <a:srgbClr val="29FFC2"/>
    <a:srgbClr val="E66E50"/>
    <a:srgbClr val="D2421E"/>
    <a:srgbClr val="395B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37" autoAdjust="0"/>
    <p:restoredTop sz="90668" autoAdjust="0"/>
  </p:normalViewPr>
  <p:slideViewPr>
    <p:cSldViewPr snapToGrid="0">
      <p:cViewPr varScale="1">
        <p:scale>
          <a:sx n="91" d="100"/>
          <a:sy n="91" d="100"/>
        </p:scale>
        <p:origin x="750" y="84"/>
      </p:cViewPr>
      <p:guideLst>
        <p:guide orient="horz" pos="3888"/>
        <p:guide pos="480"/>
        <p:guide pos="7224"/>
        <p:guide pos="4992"/>
      </p:guideLst>
    </p:cSldViewPr>
  </p:slideViewPr>
  <p:notesTextViewPr>
    <p:cViewPr>
      <p:scale>
        <a:sx n="1" d="1"/>
        <a:sy n="1" d="1"/>
      </p:scale>
      <p:origin x="0" y="0"/>
    </p:cViewPr>
  </p:notesTextViewPr>
  <p:notesViewPr>
    <p:cSldViewPr snapToGrid="0">
      <p:cViewPr>
        <p:scale>
          <a:sx n="1" d="2"/>
          <a:sy n="1" d="2"/>
        </p:scale>
        <p:origin x="4632" y="142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s>
</file>

<file path=ppt/comments/modernComment_7FA35A99_87AE09C6.xml><?xml version="1.0" encoding="utf-8"?>
<p188:cmLst xmlns:a="http://schemas.openxmlformats.org/drawingml/2006/main" xmlns:r="http://schemas.openxmlformats.org/officeDocument/2006/relationships" xmlns:p188="http://schemas.microsoft.com/office/powerpoint/2018/8/main">
  <p188:cm id="{13AEB4E2-3455-4600-BCDB-7623C4CBF7FC}" authorId="{756CE068-99FD-4EC7-0FAF-83DBF714A051}" status="resolved" created="2025-05-15T18:21:01.266" complete="100000">
    <pc:sldMkLst xmlns:pc="http://schemas.microsoft.com/office/powerpoint/2013/main/command">
      <pc:docMk/>
      <pc:sldMk cId="2276329926" sldId="2141411993"/>
    </pc:sldMkLst>
    <p188:txBody>
      <a:bodyPr/>
      <a:lstStyle/>
      <a:p>
        <a:r>
          <a:rPr lang="en-US"/>
          <a:t>Need to update this to make sure that we're tracking with new topics that have been added to the deck</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C33813-86A8-492A-AE12-98AAEACF43FF}" type="datetimeFigureOut">
              <a:rPr lang="en-US" smtClean="0"/>
              <a:pPr/>
              <a:t>7/29/2025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DEEE6-70E4-425C-905B-2A4AC3985FF0}" type="slidenum">
              <a:rPr lang="en-US" smtClean="0"/>
              <a:pPr/>
              <a:t>‹#›</a:t>
            </a:fld>
            <a:endParaRPr lang="en-US" dirty="0"/>
          </a:p>
        </p:txBody>
      </p:sp>
    </p:spTree>
    <p:extLst>
      <p:ext uri="{BB962C8B-B14F-4D97-AF65-F5344CB8AC3E}">
        <p14:creationId xmlns:p14="http://schemas.microsoft.com/office/powerpoint/2010/main" val="2981381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12F185-B6B5-4E3A-AD87-2FF3BCD19979}" type="datetimeFigureOut">
              <a:rPr lang="en-US" smtClean="0"/>
              <a:pPr/>
              <a:t>7/29/2025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DF521-A8C0-47CF-B688-3383CB252F15}" type="slidenum">
              <a:rPr lang="en-US" smtClean="0"/>
              <a:pPr/>
              <a:t>‹#›</a:t>
            </a:fld>
            <a:endParaRPr lang="en-US" dirty="0"/>
          </a:p>
        </p:txBody>
      </p:sp>
    </p:spTree>
    <p:extLst>
      <p:ext uri="{BB962C8B-B14F-4D97-AF65-F5344CB8AC3E}">
        <p14:creationId xmlns:p14="http://schemas.microsoft.com/office/powerpoint/2010/main" val="1951600622"/>
      </p:ext>
    </p:extLst>
  </p:cSld>
  <p:clrMap bg1="lt1" tx1="dk1" bg2="lt2" tx2="dk2" accent1="accent1" accent2="accent2" accent3="accent3" accent4="accent4" accent5="accent5" accent6="accent6" hlink="hlink" folHlink="folHlink"/>
  <p:notesStyle>
    <a:lvl1pPr marL="0" algn="l" defTabSz="914400" rtl="0" eaLnBrk="1" latinLnBrk="0" hangingPunct="1">
      <a:defRPr sz="800" kern="1200">
        <a:solidFill>
          <a:schemeClr val="tx1"/>
        </a:solidFill>
        <a:latin typeface="Franklin Gothic Book" panose="020B0503020102020204" pitchFamily="34" charset="0"/>
        <a:ea typeface="+mn-ea"/>
        <a:cs typeface="+mn-cs"/>
      </a:defRPr>
    </a:lvl1pPr>
    <a:lvl2pPr marL="457200" algn="l" defTabSz="914400" rtl="0" eaLnBrk="1" latinLnBrk="0" hangingPunct="1">
      <a:defRPr sz="800" kern="1200">
        <a:solidFill>
          <a:schemeClr val="tx1"/>
        </a:solidFill>
        <a:latin typeface="Franklin Gothic Book" panose="020B0503020102020204" pitchFamily="34" charset="0"/>
        <a:ea typeface="+mn-ea"/>
        <a:cs typeface="+mn-cs"/>
      </a:defRPr>
    </a:lvl2pPr>
    <a:lvl3pPr marL="914400" algn="l" defTabSz="914400" rtl="0" eaLnBrk="1" latinLnBrk="0" hangingPunct="1">
      <a:defRPr sz="800" kern="1200">
        <a:solidFill>
          <a:schemeClr val="tx1"/>
        </a:solidFill>
        <a:latin typeface="Franklin Gothic Book" panose="020B0503020102020204" pitchFamily="34" charset="0"/>
        <a:ea typeface="+mn-ea"/>
        <a:cs typeface="+mn-cs"/>
      </a:defRPr>
    </a:lvl3pPr>
    <a:lvl4pPr marL="1371600" algn="l" defTabSz="914400" rtl="0" eaLnBrk="1" latinLnBrk="0" hangingPunct="1">
      <a:defRPr sz="800" kern="1200">
        <a:solidFill>
          <a:schemeClr val="tx1"/>
        </a:solidFill>
        <a:latin typeface="Franklin Gothic Book" panose="020B0503020102020204" pitchFamily="34" charset="0"/>
        <a:ea typeface="+mn-ea"/>
        <a:cs typeface="+mn-cs"/>
      </a:defRPr>
    </a:lvl4pPr>
    <a:lvl5pPr marL="1828800" algn="l" defTabSz="914400" rtl="0" eaLnBrk="1" latinLnBrk="0" hangingPunct="1">
      <a:defRPr sz="800" kern="1200">
        <a:solidFill>
          <a:schemeClr val="tx1"/>
        </a:solidFill>
        <a:latin typeface="Franklin Gothic Book" panose="020B05030201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1</a:t>
            </a:fld>
            <a:endParaRPr lang="en-US" dirty="0"/>
          </a:p>
        </p:txBody>
      </p:sp>
    </p:spTree>
    <p:extLst>
      <p:ext uri="{BB962C8B-B14F-4D97-AF65-F5344CB8AC3E}">
        <p14:creationId xmlns:p14="http://schemas.microsoft.com/office/powerpoint/2010/main" val="1567847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12</a:t>
            </a:fld>
            <a:endParaRPr lang="en-US" dirty="0"/>
          </a:p>
        </p:txBody>
      </p:sp>
    </p:spTree>
    <p:extLst>
      <p:ext uri="{BB962C8B-B14F-4D97-AF65-F5344CB8AC3E}">
        <p14:creationId xmlns:p14="http://schemas.microsoft.com/office/powerpoint/2010/main" val="3087308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13</a:t>
            </a:fld>
            <a:endParaRPr lang="en-US" dirty="0"/>
          </a:p>
        </p:txBody>
      </p:sp>
    </p:spTree>
    <p:extLst>
      <p:ext uri="{BB962C8B-B14F-4D97-AF65-F5344CB8AC3E}">
        <p14:creationId xmlns:p14="http://schemas.microsoft.com/office/powerpoint/2010/main" val="133040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access to TRAMS at a GSM role</a:t>
            </a:r>
          </a:p>
        </p:txBody>
      </p:sp>
      <p:sp>
        <p:nvSpPr>
          <p:cNvPr id="4" name="Slide Number Placeholder 3"/>
          <p:cNvSpPr>
            <a:spLocks noGrp="1"/>
          </p:cNvSpPr>
          <p:nvPr>
            <p:ph type="sldNum" sz="quarter" idx="5"/>
          </p:nvPr>
        </p:nvSpPr>
        <p:spPr/>
        <p:txBody>
          <a:bodyPr/>
          <a:lstStyle/>
          <a:p>
            <a:fld id="{74FDF521-A8C0-47CF-B688-3383CB252F15}" type="slidenum">
              <a:rPr lang="en-US" smtClean="0"/>
              <a:pPr/>
              <a:t>14</a:t>
            </a:fld>
            <a:endParaRPr lang="en-US" dirty="0"/>
          </a:p>
        </p:txBody>
      </p:sp>
    </p:spTree>
    <p:extLst>
      <p:ext uri="{BB962C8B-B14F-4D97-AF65-F5344CB8AC3E}">
        <p14:creationId xmlns:p14="http://schemas.microsoft.com/office/powerpoint/2010/main" val="2383364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p>
          <a:p>
            <a:pPr marL="171450" indent="-171450">
              <a:buFontTx/>
              <a:buChar char="-"/>
            </a:pPr>
            <a:r>
              <a:rPr lang="en-US" dirty="0"/>
              <a:t>Mention other tabs (save create user and multiple user for last)</a:t>
            </a:r>
          </a:p>
          <a:p>
            <a:pPr marL="171450" indent="-171450">
              <a:buFontTx/>
              <a:buChar char="-"/>
            </a:pPr>
            <a:r>
              <a:rPr lang="en-US" dirty="0"/>
              <a:t>Discuss </a:t>
            </a:r>
            <a:r>
              <a:rPr lang="en-US" b="1" dirty="0"/>
              <a:t>filtering mechanism </a:t>
            </a:r>
            <a:r>
              <a:rPr lang="en-US" dirty="0"/>
              <a:t>enables the ability to filter large user population.</a:t>
            </a:r>
          </a:p>
          <a:p>
            <a:pPr marL="171450" indent="-171450">
              <a:buFontTx/>
              <a:buChar char="-"/>
            </a:pPr>
            <a:r>
              <a:rPr lang="en-US" dirty="0"/>
              <a:t>Discuss </a:t>
            </a:r>
            <a:r>
              <a:rPr lang="en-US" b="1" dirty="0"/>
              <a:t>different fields available for filtering </a:t>
            </a:r>
            <a:r>
              <a:rPr lang="en-US" dirty="0"/>
              <a:t>and that they correspond to the fields in the table</a:t>
            </a:r>
          </a:p>
          <a:p>
            <a:pPr marL="171450" indent="-171450">
              <a:buFontTx/>
              <a:buChar char="-"/>
            </a:pPr>
            <a:endParaRPr lang="en-US" dirty="0"/>
          </a:p>
          <a:p>
            <a:pPr marL="0" indent="0">
              <a:buFontTx/>
              <a:buNone/>
            </a:pPr>
            <a:r>
              <a:rPr lang="en-US" b="1" dirty="0"/>
              <a:t>Create new user and multiple user buttons </a:t>
            </a:r>
            <a:r>
              <a:rPr lang="en-US" b="0" dirty="0"/>
              <a:t>at the top of the screen</a:t>
            </a:r>
          </a:p>
          <a:p>
            <a:pPr marL="171450" indent="-171450">
              <a:buFontTx/>
              <a:buChar char="-"/>
            </a:pPr>
            <a:r>
              <a:rPr lang="en-US" b="1" dirty="0"/>
              <a:t>Create a new user </a:t>
            </a:r>
            <a:r>
              <a:rPr lang="en-US" dirty="0"/>
              <a:t>– is exactly how it sounds, create one new user at a time. Creating multiple users however, allows you to create multiple users in bulk.</a:t>
            </a:r>
          </a:p>
          <a:p>
            <a:pPr marL="628650" lvl="1" indent="-171450">
              <a:buFontTx/>
              <a:buChar char="-"/>
            </a:pPr>
            <a:r>
              <a:rPr lang="en-US" dirty="0"/>
              <a:t>These capabilities are </a:t>
            </a:r>
            <a:r>
              <a:rPr lang="en-US" b="1" dirty="0"/>
              <a:t>also featured in the Actions tab</a:t>
            </a:r>
            <a:r>
              <a:rPr lang="en-US" dirty="0"/>
              <a:t>.</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15</a:t>
            </a:fld>
            <a:endParaRPr lang="en-US" dirty="0"/>
          </a:p>
        </p:txBody>
      </p:sp>
    </p:spTree>
    <p:extLst>
      <p:ext uri="{BB962C8B-B14F-4D97-AF65-F5344CB8AC3E}">
        <p14:creationId xmlns:p14="http://schemas.microsoft.com/office/powerpoint/2010/main" val="4149992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Create and Manage users which of course enables us to create or activate a new system user</a:t>
            </a:r>
          </a:p>
        </p:txBody>
      </p:sp>
      <p:sp>
        <p:nvSpPr>
          <p:cNvPr id="4" name="Slide Number Placeholder 3"/>
          <p:cNvSpPr>
            <a:spLocks noGrp="1"/>
          </p:cNvSpPr>
          <p:nvPr>
            <p:ph type="sldNum" sz="quarter" idx="5"/>
          </p:nvPr>
        </p:nvSpPr>
        <p:spPr/>
        <p:txBody>
          <a:bodyPr/>
          <a:lstStyle/>
          <a:p>
            <a:fld id="{74FDF521-A8C0-47CF-B688-3383CB252F15}" type="slidenum">
              <a:rPr lang="en-US" smtClean="0"/>
              <a:pPr/>
              <a:t>16</a:t>
            </a:fld>
            <a:endParaRPr lang="en-US" dirty="0"/>
          </a:p>
        </p:txBody>
      </p:sp>
    </p:spTree>
    <p:extLst>
      <p:ext uri="{BB962C8B-B14F-4D97-AF65-F5344CB8AC3E}">
        <p14:creationId xmlns:p14="http://schemas.microsoft.com/office/powerpoint/2010/main" val="4267228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the user type options on the page. (including parathesis)</a:t>
            </a:r>
          </a:p>
        </p:txBody>
      </p:sp>
      <p:sp>
        <p:nvSpPr>
          <p:cNvPr id="4" name="Slide Number Placeholder 3"/>
          <p:cNvSpPr>
            <a:spLocks noGrp="1"/>
          </p:cNvSpPr>
          <p:nvPr>
            <p:ph type="sldNum" sz="quarter" idx="5"/>
          </p:nvPr>
        </p:nvSpPr>
        <p:spPr/>
        <p:txBody>
          <a:bodyPr/>
          <a:lstStyle/>
          <a:p>
            <a:fld id="{74FDF521-A8C0-47CF-B688-3383CB252F15}" type="slidenum">
              <a:rPr lang="en-US" smtClean="0"/>
              <a:pPr/>
              <a:t>17</a:t>
            </a:fld>
            <a:endParaRPr lang="en-US" dirty="0"/>
          </a:p>
        </p:txBody>
      </p:sp>
    </p:spTree>
    <p:extLst>
      <p:ext uri="{BB962C8B-B14F-4D97-AF65-F5344CB8AC3E}">
        <p14:creationId xmlns:p14="http://schemas.microsoft.com/office/powerpoint/2010/main" val="3768393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Click Organization user for today’s demo.</a:t>
            </a:r>
          </a:p>
          <a:p>
            <a:r>
              <a:rPr lang="en-US" dirty="0"/>
              <a:t>- Use </a:t>
            </a:r>
            <a:r>
              <a:rPr lang="en-US" b="1" i="0" dirty="0">
                <a:solidFill>
                  <a:srgbClr val="222222"/>
                </a:solidFill>
                <a:effectLst/>
                <a:latin typeface="Appian Open Sans"/>
              </a:rPr>
              <a:t>username@example.com </a:t>
            </a:r>
            <a:endParaRPr lang="en-US" b="1"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18</a:t>
            </a:fld>
            <a:endParaRPr lang="en-US" dirty="0"/>
          </a:p>
        </p:txBody>
      </p:sp>
    </p:spTree>
    <p:extLst>
      <p:ext uri="{BB962C8B-B14F-4D97-AF65-F5344CB8AC3E}">
        <p14:creationId xmlns:p14="http://schemas.microsoft.com/office/powerpoint/2010/main" val="118971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this page during demo</a:t>
            </a:r>
          </a:p>
        </p:txBody>
      </p:sp>
      <p:sp>
        <p:nvSpPr>
          <p:cNvPr id="4" name="Slide Number Placeholder 3"/>
          <p:cNvSpPr>
            <a:spLocks noGrp="1"/>
          </p:cNvSpPr>
          <p:nvPr>
            <p:ph type="sldNum" sz="quarter" idx="5"/>
          </p:nvPr>
        </p:nvSpPr>
        <p:spPr/>
        <p:txBody>
          <a:bodyPr/>
          <a:lstStyle/>
          <a:p>
            <a:fld id="{74FDF521-A8C0-47CF-B688-3383CB252F15}" type="slidenum">
              <a:rPr lang="en-US" smtClean="0"/>
              <a:pPr/>
              <a:t>19</a:t>
            </a:fld>
            <a:endParaRPr lang="en-US" dirty="0"/>
          </a:p>
        </p:txBody>
      </p:sp>
    </p:spTree>
    <p:extLst>
      <p:ext uri="{BB962C8B-B14F-4D97-AF65-F5344CB8AC3E}">
        <p14:creationId xmlns:p14="http://schemas.microsoft.com/office/powerpoint/2010/main" val="2741507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justification document, go to next slide to </a:t>
            </a:r>
            <a:r>
              <a:rPr lang="en-US" b="1" dirty="0"/>
              <a:t>show Role Documentation Slide</a:t>
            </a:r>
          </a:p>
        </p:txBody>
      </p:sp>
      <p:sp>
        <p:nvSpPr>
          <p:cNvPr id="4" name="Slide Number Placeholder 3"/>
          <p:cNvSpPr>
            <a:spLocks noGrp="1"/>
          </p:cNvSpPr>
          <p:nvPr>
            <p:ph type="sldNum" sz="quarter" idx="5"/>
          </p:nvPr>
        </p:nvSpPr>
        <p:spPr/>
        <p:txBody>
          <a:bodyPr/>
          <a:lstStyle/>
          <a:p>
            <a:fld id="{74FDF521-A8C0-47CF-B688-3383CB252F15}" type="slidenum">
              <a:rPr lang="en-US" smtClean="0"/>
              <a:pPr/>
              <a:t>20</a:t>
            </a:fld>
            <a:endParaRPr lang="en-US" dirty="0"/>
          </a:p>
        </p:txBody>
      </p:sp>
    </p:spTree>
    <p:extLst>
      <p:ext uri="{BB962C8B-B14F-4D97-AF65-F5344CB8AC3E}">
        <p14:creationId xmlns:p14="http://schemas.microsoft.com/office/powerpoint/2010/main" val="1352014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 this page during demo</a:t>
            </a:r>
          </a:p>
          <a:p>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21</a:t>
            </a:fld>
            <a:endParaRPr lang="en-US" dirty="0"/>
          </a:p>
        </p:txBody>
      </p:sp>
    </p:spTree>
    <p:extLst>
      <p:ext uri="{BB962C8B-B14F-4D97-AF65-F5344CB8AC3E}">
        <p14:creationId xmlns:p14="http://schemas.microsoft.com/office/powerpoint/2010/main" val="2224249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2</a:t>
            </a:fld>
            <a:endParaRPr lang="en-US" dirty="0"/>
          </a:p>
        </p:txBody>
      </p:sp>
    </p:spTree>
    <p:extLst>
      <p:ext uri="{BB962C8B-B14F-4D97-AF65-F5344CB8AC3E}">
        <p14:creationId xmlns:p14="http://schemas.microsoft.com/office/powerpoint/2010/main" val="47742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what they’re seeing </a:t>
            </a:r>
            <a:r>
              <a:rPr lang="en-US" b="1" dirty="0"/>
              <a:t>on the screen</a:t>
            </a:r>
          </a:p>
        </p:txBody>
      </p:sp>
      <p:sp>
        <p:nvSpPr>
          <p:cNvPr id="4" name="Slide Number Placeholder 3"/>
          <p:cNvSpPr>
            <a:spLocks noGrp="1"/>
          </p:cNvSpPr>
          <p:nvPr>
            <p:ph type="sldNum" sz="quarter" idx="5"/>
          </p:nvPr>
        </p:nvSpPr>
        <p:spPr/>
        <p:txBody>
          <a:bodyPr/>
          <a:lstStyle/>
          <a:p>
            <a:fld id="{74FDF521-A8C0-47CF-B688-3383CB252F15}" type="slidenum">
              <a:rPr lang="en-US" smtClean="0"/>
              <a:pPr/>
              <a:t>22</a:t>
            </a:fld>
            <a:endParaRPr lang="en-US" dirty="0"/>
          </a:p>
        </p:txBody>
      </p:sp>
    </p:spTree>
    <p:extLst>
      <p:ext uri="{BB962C8B-B14F-4D97-AF65-F5344CB8AC3E}">
        <p14:creationId xmlns:p14="http://schemas.microsoft.com/office/powerpoint/2010/main" val="3375953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what they’re seeing </a:t>
            </a:r>
            <a:r>
              <a:rPr lang="en-US" b="1" dirty="0"/>
              <a:t>on the screen</a:t>
            </a:r>
          </a:p>
          <a:p>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23</a:t>
            </a:fld>
            <a:endParaRPr lang="en-US" dirty="0"/>
          </a:p>
        </p:txBody>
      </p:sp>
    </p:spTree>
    <p:extLst>
      <p:ext uri="{BB962C8B-B14F-4D97-AF65-F5344CB8AC3E}">
        <p14:creationId xmlns:p14="http://schemas.microsoft.com/office/powerpoint/2010/main" val="3619214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slide first. Then go to Approve Roles Action. Talk through screen selection.</a:t>
            </a:r>
          </a:p>
          <a:p>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24</a:t>
            </a:fld>
            <a:endParaRPr lang="en-US" dirty="0"/>
          </a:p>
        </p:txBody>
      </p:sp>
    </p:spTree>
    <p:extLst>
      <p:ext uri="{BB962C8B-B14F-4D97-AF65-F5344CB8AC3E}">
        <p14:creationId xmlns:p14="http://schemas.microsoft.com/office/powerpoint/2010/main" val="2733631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manage users</a:t>
            </a:r>
          </a:p>
          <a:p>
            <a:pPr marL="171450" indent="-171450">
              <a:buFontTx/>
              <a:buChar char="-"/>
            </a:pPr>
            <a:r>
              <a:rPr lang="en-US" dirty="0"/>
              <a:t>Show 377 account locked in separate browser</a:t>
            </a:r>
          </a:p>
          <a:p>
            <a:pPr marL="628650" lvl="1" indent="-171450">
              <a:buFontTx/>
              <a:buChar char="-"/>
            </a:pPr>
            <a:r>
              <a:rPr lang="en-US" dirty="0"/>
              <a:t>Then show request for unlock</a:t>
            </a:r>
          </a:p>
          <a:p>
            <a:pPr marL="171450" lvl="0" indent="-171450">
              <a:buFontTx/>
              <a:buChar char="-"/>
            </a:pPr>
            <a:r>
              <a:rPr lang="en-US" dirty="0"/>
              <a:t>From 380 account go to review unlock request (then next slide)</a:t>
            </a:r>
          </a:p>
          <a:p>
            <a:pPr marL="628650" lvl="1"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25</a:t>
            </a:fld>
            <a:endParaRPr lang="en-US" dirty="0"/>
          </a:p>
        </p:txBody>
      </p:sp>
    </p:spTree>
    <p:extLst>
      <p:ext uri="{BB962C8B-B14F-4D97-AF65-F5344CB8AC3E}">
        <p14:creationId xmlns:p14="http://schemas.microsoft.com/office/powerpoint/2010/main" val="1603455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 380 acct, go to review unlock requests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Unlock 377</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26</a:t>
            </a:fld>
            <a:endParaRPr lang="en-US" dirty="0"/>
          </a:p>
        </p:txBody>
      </p:sp>
    </p:spTree>
    <p:extLst>
      <p:ext uri="{BB962C8B-B14F-4D97-AF65-F5344CB8AC3E}">
        <p14:creationId xmlns:p14="http://schemas.microsoft.com/office/powerpoint/2010/main" val="22766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application screen. </a:t>
            </a:r>
          </a:p>
        </p:txBody>
      </p:sp>
      <p:sp>
        <p:nvSpPr>
          <p:cNvPr id="4" name="Slide Number Placeholder 3"/>
          <p:cNvSpPr>
            <a:spLocks noGrp="1"/>
          </p:cNvSpPr>
          <p:nvPr>
            <p:ph type="sldNum" sz="quarter" idx="5"/>
          </p:nvPr>
        </p:nvSpPr>
        <p:spPr/>
        <p:txBody>
          <a:bodyPr/>
          <a:lstStyle/>
          <a:p>
            <a:fld id="{74FDF521-A8C0-47CF-B688-3383CB252F15}" type="slidenum">
              <a:rPr lang="en-US" smtClean="0"/>
              <a:pPr/>
              <a:t>27</a:t>
            </a:fld>
            <a:endParaRPr lang="en-US" dirty="0"/>
          </a:p>
        </p:txBody>
      </p:sp>
    </p:spTree>
    <p:extLst>
      <p:ext uri="{BB962C8B-B14F-4D97-AF65-F5344CB8AC3E}">
        <p14:creationId xmlns:p14="http://schemas.microsoft.com/office/powerpoint/2010/main" val="2995334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Create multiple users actions. And Show application screen</a:t>
            </a:r>
          </a:p>
        </p:txBody>
      </p:sp>
      <p:sp>
        <p:nvSpPr>
          <p:cNvPr id="4" name="Slide Number Placeholder 3"/>
          <p:cNvSpPr>
            <a:spLocks noGrp="1"/>
          </p:cNvSpPr>
          <p:nvPr>
            <p:ph type="sldNum" sz="quarter" idx="5"/>
          </p:nvPr>
        </p:nvSpPr>
        <p:spPr/>
        <p:txBody>
          <a:bodyPr/>
          <a:lstStyle/>
          <a:p>
            <a:fld id="{74FDF521-A8C0-47CF-B688-3383CB252F15}" type="slidenum">
              <a:rPr lang="en-US" smtClean="0"/>
              <a:pPr/>
              <a:t>28</a:t>
            </a:fld>
            <a:endParaRPr lang="en-US" dirty="0"/>
          </a:p>
        </p:txBody>
      </p:sp>
    </p:spTree>
    <p:extLst>
      <p:ext uri="{BB962C8B-B14F-4D97-AF65-F5344CB8AC3E}">
        <p14:creationId xmlns:p14="http://schemas.microsoft.com/office/powerpoint/2010/main" val="17321033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PPT Slide.  </a:t>
            </a:r>
          </a:p>
        </p:txBody>
      </p:sp>
      <p:sp>
        <p:nvSpPr>
          <p:cNvPr id="4" name="Slide Number Placeholder 3"/>
          <p:cNvSpPr>
            <a:spLocks noGrp="1"/>
          </p:cNvSpPr>
          <p:nvPr>
            <p:ph type="sldNum" sz="quarter" idx="5"/>
          </p:nvPr>
        </p:nvSpPr>
        <p:spPr/>
        <p:txBody>
          <a:bodyPr/>
          <a:lstStyle/>
          <a:p>
            <a:fld id="{74FDF521-A8C0-47CF-B688-3383CB252F15}" type="slidenum">
              <a:rPr lang="en-US" smtClean="0"/>
              <a:pPr/>
              <a:t>29</a:t>
            </a:fld>
            <a:endParaRPr lang="en-US" dirty="0"/>
          </a:p>
        </p:txBody>
      </p:sp>
    </p:spTree>
    <p:extLst>
      <p:ext uri="{BB962C8B-B14F-4D97-AF65-F5344CB8AC3E}">
        <p14:creationId xmlns:p14="http://schemas.microsoft.com/office/powerpoint/2010/main" val="26702938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app screen</a:t>
            </a:r>
          </a:p>
          <a:p>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30</a:t>
            </a:fld>
            <a:endParaRPr lang="en-US" dirty="0"/>
          </a:p>
        </p:txBody>
      </p:sp>
    </p:spTree>
    <p:extLst>
      <p:ext uri="{BB962C8B-B14F-4D97-AF65-F5344CB8AC3E}">
        <p14:creationId xmlns:p14="http://schemas.microsoft.com/office/powerpoint/2010/main" val="2588956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reports tab to Show app screen</a:t>
            </a:r>
          </a:p>
        </p:txBody>
      </p:sp>
      <p:sp>
        <p:nvSpPr>
          <p:cNvPr id="4" name="Slide Number Placeholder 3"/>
          <p:cNvSpPr>
            <a:spLocks noGrp="1"/>
          </p:cNvSpPr>
          <p:nvPr>
            <p:ph type="sldNum" sz="quarter" idx="5"/>
          </p:nvPr>
        </p:nvSpPr>
        <p:spPr/>
        <p:txBody>
          <a:bodyPr/>
          <a:lstStyle/>
          <a:p>
            <a:fld id="{74FDF521-A8C0-47CF-B688-3383CB252F15}" type="slidenum">
              <a:rPr lang="en-US" smtClean="0"/>
              <a:pPr/>
              <a:t>31</a:t>
            </a:fld>
            <a:endParaRPr lang="en-US" dirty="0"/>
          </a:p>
        </p:txBody>
      </p:sp>
    </p:spTree>
    <p:extLst>
      <p:ext uri="{BB962C8B-B14F-4D97-AF65-F5344CB8AC3E}">
        <p14:creationId xmlns:p14="http://schemas.microsoft.com/office/powerpoint/2010/main" val="2491917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3</a:t>
            </a:fld>
            <a:endParaRPr lang="en-US" dirty="0"/>
          </a:p>
        </p:txBody>
      </p:sp>
    </p:spTree>
    <p:extLst>
      <p:ext uri="{BB962C8B-B14F-4D97-AF65-F5344CB8AC3E}">
        <p14:creationId xmlns:p14="http://schemas.microsoft.com/office/powerpoint/2010/main" val="943425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user details report button to Show app screen</a:t>
            </a:r>
          </a:p>
          <a:p>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32</a:t>
            </a:fld>
            <a:endParaRPr lang="en-US" dirty="0"/>
          </a:p>
        </p:txBody>
      </p:sp>
    </p:spTree>
    <p:extLst>
      <p:ext uri="{BB962C8B-B14F-4D97-AF65-F5344CB8AC3E}">
        <p14:creationId xmlns:p14="http://schemas.microsoft.com/office/powerpoint/2010/main" val="23350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back and Click user deactivation history report button to Show app screen.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Apply filter from the slide</a:t>
            </a:r>
            <a:r>
              <a:rPr lang="en-US" dirty="0"/>
              <a:t> and show deactivation statuses</a:t>
            </a:r>
          </a:p>
          <a:p>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33</a:t>
            </a:fld>
            <a:endParaRPr lang="en-US" dirty="0"/>
          </a:p>
        </p:txBody>
      </p:sp>
    </p:spTree>
    <p:extLst>
      <p:ext uri="{BB962C8B-B14F-4D97-AF65-F5344CB8AC3E}">
        <p14:creationId xmlns:p14="http://schemas.microsoft.com/office/powerpoint/2010/main" val="1943085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Show Slide</a:t>
            </a:r>
            <a:r>
              <a:rPr lang="en-US" dirty="0"/>
              <a:t>. </a:t>
            </a:r>
          </a:p>
        </p:txBody>
      </p:sp>
      <p:sp>
        <p:nvSpPr>
          <p:cNvPr id="4" name="Slide Number Placeholder 3"/>
          <p:cNvSpPr>
            <a:spLocks noGrp="1"/>
          </p:cNvSpPr>
          <p:nvPr>
            <p:ph type="sldNum" sz="quarter" idx="5"/>
          </p:nvPr>
        </p:nvSpPr>
        <p:spPr/>
        <p:txBody>
          <a:bodyPr/>
          <a:lstStyle/>
          <a:p>
            <a:fld id="{74FDF521-A8C0-47CF-B688-3383CB252F15}" type="slidenum">
              <a:rPr lang="en-US" smtClean="0"/>
              <a:pPr/>
              <a:t>34</a:t>
            </a:fld>
            <a:endParaRPr lang="en-US" dirty="0"/>
          </a:p>
        </p:txBody>
      </p:sp>
    </p:spTree>
    <p:extLst>
      <p:ext uri="{BB962C8B-B14F-4D97-AF65-F5344CB8AC3E}">
        <p14:creationId xmlns:p14="http://schemas.microsoft.com/office/powerpoint/2010/main" val="34188472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Slide</a:t>
            </a:r>
          </a:p>
        </p:txBody>
      </p:sp>
      <p:sp>
        <p:nvSpPr>
          <p:cNvPr id="4" name="Slide Number Placeholder 3"/>
          <p:cNvSpPr>
            <a:spLocks noGrp="1"/>
          </p:cNvSpPr>
          <p:nvPr>
            <p:ph type="sldNum" sz="quarter" idx="5"/>
          </p:nvPr>
        </p:nvSpPr>
        <p:spPr/>
        <p:txBody>
          <a:bodyPr/>
          <a:lstStyle/>
          <a:p>
            <a:fld id="{74FDF521-A8C0-47CF-B688-3383CB252F15}" type="slidenum">
              <a:rPr lang="en-US" smtClean="0"/>
              <a:pPr/>
              <a:t>35</a:t>
            </a:fld>
            <a:endParaRPr lang="en-US" dirty="0"/>
          </a:p>
        </p:txBody>
      </p:sp>
    </p:spTree>
    <p:extLst>
      <p:ext uri="{BB962C8B-B14F-4D97-AF65-F5344CB8AC3E}">
        <p14:creationId xmlns:p14="http://schemas.microsoft.com/office/powerpoint/2010/main" val="23634883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36</a:t>
            </a:fld>
            <a:endParaRPr lang="en-US" dirty="0"/>
          </a:p>
        </p:txBody>
      </p:sp>
    </p:spTree>
    <p:extLst>
      <p:ext uri="{BB962C8B-B14F-4D97-AF65-F5344CB8AC3E}">
        <p14:creationId xmlns:p14="http://schemas.microsoft.com/office/powerpoint/2010/main" val="601919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4</a:t>
            </a:fld>
            <a:endParaRPr lang="en-US" dirty="0"/>
          </a:p>
        </p:txBody>
      </p:sp>
    </p:spTree>
    <p:extLst>
      <p:ext uri="{BB962C8B-B14F-4D97-AF65-F5344CB8AC3E}">
        <p14:creationId xmlns:p14="http://schemas.microsoft.com/office/powerpoint/2010/main" val="368798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spcAft>
                <a:spcPts val="600"/>
              </a:spcAft>
            </a:pPr>
            <a:r>
              <a:rPr lang="en-US" sz="800" dirty="0">
                <a:solidFill>
                  <a:schemeClr val="bg2">
                    <a:lumMod val="25000"/>
                  </a:schemeClr>
                </a:solidFill>
              </a:rPr>
              <a:t>Please note that each account is tied to only one person</a:t>
            </a:r>
          </a:p>
          <a:p>
            <a:pPr lvl="2">
              <a:spcAft>
                <a:spcPts val="600"/>
              </a:spcAft>
            </a:pPr>
            <a:r>
              <a:rPr lang="en-US" sz="800" dirty="0">
                <a:solidFill>
                  <a:schemeClr val="bg2">
                    <a:lumMod val="25000"/>
                  </a:schemeClr>
                </a:solidFill>
              </a:rPr>
              <a:t>Unless there is a critical mission need, each person should </a:t>
            </a:r>
            <a:r>
              <a:rPr lang="en-US" sz="800" i="1" dirty="0">
                <a:solidFill>
                  <a:schemeClr val="bg2">
                    <a:lumMod val="25000"/>
                  </a:schemeClr>
                </a:solidFill>
              </a:rPr>
              <a:t>only</a:t>
            </a:r>
            <a:r>
              <a:rPr lang="en-US" sz="800" dirty="0">
                <a:solidFill>
                  <a:schemeClr val="bg2">
                    <a:lumMod val="25000"/>
                  </a:schemeClr>
                </a:solidFill>
              </a:rPr>
              <a:t> have one account in the TrIAD platform</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5</a:t>
            </a:fld>
            <a:endParaRPr lang="en-US" dirty="0"/>
          </a:p>
        </p:txBody>
      </p:sp>
    </p:spTree>
    <p:extLst>
      <p:ext uri="{BB962C8B-B14F-4D97-AF65-F5344CB8AC3E}">
        <p14:creationId xmlns:p14="http://schemas.microsoft.com/office/powerpoint/2010/main" val="3039711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6</a:t>
            </a:fld>
            <a:endParaRPr lang="en-US" dirty="0"/>
          </a:p>
        </p:txBody>
      </p:sp>
    </p:spTree>
    <p:extLst>
      <p:ext uri="{BB962C8B-B14F-4D97-AF65-F5344CB8AC3E}">
        <p14:creationId xmlns:p14="http://schemas.microsoft.com/office/powerpoint/2010/main" val="1070952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7</a:t>
            </a:fld>
            <a:endParaRPr lang="en-US" dirty="0"/>
          </a:p>
        </p:txBody>
      </p:sp>
    </p:spTree>
    <p:extLst>
      <p:ext uri="{BB962C8B-B14F-4D97-AF65-F5344CB8AC3E}">
        <p14:creationId xmlns:p14="http://schemas.microsoft.com/office/powerpoint/2010/main" val="2934874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8</a:t>
            </a:fld>
            <a:endParaRPr lang="en-US" dirty="0"/>
          </a:p>
        </p:txBody>
      </p:sp>
    </p:spTree>
    <p:extLst>
      <p:ext uri="{BB962C8B-B14F-4D97-AF65-F5344CB8AC3E}">
        <p14:creationId xmlns:p14="http://schemas.microsoft.com/office/powerpoint/2010/main" val="2389449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9</a:t>
            </a:fld>
            <a:endParaRPr lang="en-US" dirty="0"/>
          </a:p>
        </p:txBody>
      </p:sp>
    </p:spTree>
    <p:extLst>
      <p:ext uri="{BB962C8B-B14F-4D97-AF65-F5344CB8AC3E}">
        <p14:creationId xmlns:p14="http://schemas.microsoft.com/office/powerpoint/2010/main" val="26583584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B53459-A1B6-FC56-5374-7A2698759C46}"/>
              </a:ext>
            </a:extLst>
          </p:cNvPr>
          <p:cNvSpPr/>
          <p:nvPr userDrawn="1"/>
        </p:nvSpPr>
        <p:spPr>
          <a:xfrm>
            <a:off x="11600121" y="0"/>
            <a:ext cx="591879"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356249-FF5D-FE8F-CE92-2FBF1E291FF8}"/>
              </a:ext>
            </a:extLst>
          </p:cNvPr>
          <p:cNvSpPr>
            <a:spLocks noGrp="1"/>
          </p:cNvSpPr>
          <p:nvPr>
            <p:ph type="ctrTitle"/>
          </p:nvPr>
        </p:nvSpPr>
        <p:spPr>
          <a:xfrm>
            <a:off x="764844" y="2127583"/>
            <a:ext cx="6869334" cy="1382379"/>
          </a:xfrm>
          <a:prstGeom prst="rect">
            <a:avLst/>
          </a:prstGeom>
        </p:spPr>
        <p:txBody>
          <a:bodyPr anchor="b"/>
          <a:lstStyle>
            <a:lvl1pPr algn="l">
              <a:defRPr sz="4800">
                <a:solidFill>
                  <a:srgbClr val="00205C"/>
                </a:solidFill>
                <a:latin typeface="Franklin Gothic Heavy" panose="020B09030201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88027C42-EA58-BBBD-126E-1E1E7757DB03}"/>
              </a:ext>
            </a:extLst>
          </p:cNvPr>
          <p:cNvSpPr>
            <a:spLocks noGrp="1"/>
          </p:cNvSpPr>
          <p:nvPr>
            <p:ph type="dt" sz="half" idx="10"/>
          </p:nvPr>
        </p:nvSpPr>
        <p:spPr>
          <a:xfrm>
            <a:off x="759895" y="4764231"/>
            <a:ext cx="5937682" cy="365125"/>
          </a:xfrm>
          <a:prstGeom prst="rect">
            <a:avLst/>
          </a:prstGeom>
        </p:spPr>
        <p:txBody>
          <a:bodyPr/>
          <a:lstStyle>
            <a:lvl1pPr>
              <a:defRPr sz="2400">
                <a:latin typeface="Franklin Gothic Book" panose="020B0503020102020204" pitchFamily="34" charset="0"/>
              </a:defRPr>
            </a:lvl1pPr>
          </a:lstStyle>
          <a:p>
            <a:fld id="{3C2C50DE-B6CC-4F75-8A71-3F9B07355D0F}" type="datetime1">
              <a:rPr lang="en-US" smtClean="0"/>
              <a:pPr/>
              <a:t>7/29/2025</a:t>
            </a:fld>
            <a:endParaRPr lang="en-US" dirty="0"/>
          </a:p>
        </p:txBody>
      </p:sp>
      <p:cxnSp>
        <p:nvCxnSpPr>
          <p:cNvPr id="8" name="Straight Connector 7">
            <a:extLst>
              <a:ext uri="{FF2B5EF4-FFF2-40B4-BE49-F238E27FC236}">
                <a16:creationId xmlns:a16="http://schemas.microsoft.com/office/drawing/2014/main" id="{9C412BF0-F894-FD73-DFD4-95B97E450BD8}"/>
              </a:ext>
              <a:ext uri="{C183D7F6-B498-43B3-948B-1728B52AA6E4}">
                <adec:decorative xmlns:adec="http://schemas.microsoft.com/office/drawing/2017/decorative" val="1"/>
              </a:ext>
            </a:extLst>
          </p:cNvPr>
          <p:cNvCxnSpPr/>
          <p:nvPr userDrawn="1"/>
        </p:nvCxnSpPr>
        <p:spPr>
          <a:xfrm>
            <a:off x="810124" y="4532115"/>
            <a:ext cx="5887452" cy="0"/>
          </a:xfrm>
          <a:prstGeom prst="line">
            <a:avLst/>
          </a:prstGeom>
          <a:ln w="50800" cap="rnd">
            <a:solidFill>
              <a:srgbClr val="FFC000"/>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C7EAC60A-38D9-5F85-38D5-A37B57E3D065}"/>
              </a:ext>
            </a:extLst>
          </p:cNvPr>
          <p:cNvSpPr>
            <a:spLocks noGrp="1"/>
          </p:cNvSpPr>
          <p:nvPr>
            <p:ph type="body" sz="quarter" idx="11" hasCustomPrompt="1"/>
          </p:nvPr>
        </p:nvSpPr>
        <p:spPr>
          <a:xfrm>
            <a:off x="759895" y="3987762"/>
            <a:ext cx="6874283" cy="431536"/>
          </a:xfrm>
          <a:prstGeom prst="rect">
            <a:avLst/>
          </a:prstGeom>
        </p:spPr>
        <p:txBody>
          <a:bodyPr/>
          <a:lstStyle>
            <a:lvl1pPr marL="0" indent="0">
              <a:buNone/>
              <a:defRPr sz="2400">
                <a:latin typeface="Franklin Gothic Book" panose="020B0503020102020204" pitchFamily="34" charset="0"/>
              </a:defRPr>
            </a:lvl1pPr>
          </a:lstStyle>
          <a:p>
            <a:pPr lvl="0"/>
            <a:r>
              <a:rPr lang="en-US"/>
              <a:t>Event name</a:t>
            </a:r>
          </a:p>
        </p:txBody>
      </p:sp>
      <p:sp>
        <p:nvSpPr>
          <p:cNvPr id="12" name="Text Placeholder 11">
            <a:extLst>
              <a:ext uri="{FF2B5EF4-FFF2-40B4-BE49-F238E27FC236}">
                <a16:creationId xmlns:a16="http://schemas.microsoft.com/office/drawing/2014/main" id="{9A64343D-BA56-B661-FC33-2A2AD11A9097}"/>
              </a:ext>
            </a:extLst>
          </p:cNvPr>
          <p:cNvSpPr>
            <a:spLocks noGrp="1"/>
          </p:cNvSpPr>
          <p:nvPr>
            <p:ph type="body" sz="quarter" idx="12" hasCustomPrompt="1"/>
          </p:nvPr>
        </p:nvSpPr>
        <p:spPr>
          <a:xfrm>
            <a:off x="764844" y="3552014"/>
            <a:ext cx="6869334" cy="365125"/>
          </a:xfrm>
          <a:prstGeom prst="rect">
            <a:avLst/>
          </a:prstGeom>
        </p:spPr>
        <p:txBody>
          <a:bodyPr/>
          <a:lstStyle>
            <a:lvl1pPr marL="0" indent="0">
              <a:buNone/>
              <a:defRPr sz="2400">
                <a:solidFill>
                  <a:schemeClr val="tx1">
                    <a:lumMod val="65000"/>
                    <a:lumOff val="35000"/>
                  </a:schemeClr>
                </a:solidFill>
                <a:latin typeface="Franklin Gothic Demi" panose="020B0703020102020204" pitchFamily="34" charset="0"/>
              </a:defRPr>
            </a:lvl1pPr>
          </a:lstStyle>
          <a:p>
            <a:pPr lvl="0"/>
            <a:r>
              <a:rPr lang="en-US"/>
              <a:t>Name, Title</a:t>
            </a:r>
          </a:p>
        </p:txBody>
      </p:sp>
      <p:sp>
        <p:nvSpPr>
          <p:cNvPr id="23" name="Graphic 8">
            <a:extLst>
              <a:ext uri="{FF2B5EF4-FFF2-40B4-BE49-F238E27FC236}">
                <a16:creationId xmlns:a16="http://schemas.microsoft.com/office/drawing/2014/main" id="{3ACCE712-04F8-7343-13FB-DD0B917114DF}"/>
              </a:ext>
              <a:ext uri="{C183D7F6-B498-43B3-948B-1728B52AA6E4}">
                <adec:decorative xmlns:adec="http://schemas.microsoft.com/office/drawing/2017/decorative" val="1"/>
              </a:ext>
            </a:extLst>
          </p:cNvPr>
          <p:cNvSpPr/>
          <p:nvPr userDrawn="1"/>
        </p:nvSpPr>
        <p:spPr>
          <a:xfrm>
            <a:off x="6451751" y="1"/>
            <a:ext cx="5338804" cy="6858000"/>
          </a:xfrm>
          <a:custGeom>
            <a:avLst/>
            <a:gdLst>
              <a:gd name="connsiteX0" fmla="*/ 0 w 5338804"/>
              <a:gd name="connsiteY0" fmla="*/ 0 h 7165803"/>
              <a:gd name="connsiteX1" fmla="*/ 5338804 w 5338804"/>
              <a:gd name="connsiteY1" fmla="*/ 0 h 7165803"/>
              <a:gd name="connsiteX2" fmla="*/ 5338804 w 5338804"/>
              <a:gd name="connsiteY2" fmla="*/ 7165804 h 7165803"/>
              <a:gd name="connsiteX3" fmla="*/ 3085524 w 5338804"/>
              <a:gd name="connsiteY3" fmla="*/ 7165804 h 7165803"/>
              <a:gd name="connsiteX4" fmla="*/ 3085524 w 5338804"/>
              <a:gd name="connsiteY4" fmla="*/ 6922194 h 7165803"/>
              <a:gd name="connsiteX5" fmla="*/ 1451428 w 5338804"/>
              <a:gd name="connsiteY5" fmla="*/ 5988380 h 7165803"/>
              <a:gd name="connsiteX6" fmla="*/ 1451428 w 5338804"/>
              <a:gd name="connsiteY6" fmla="*/ 1258524 h 7165803"/>
              <a:gd name="connsiteX7" fmla="*/ 0 w 5338804"/>
              <a:gd name="connsiteY7" fmla="*/ 426279 h 7165803"/>
              <a:gd name="connsiteX8" fmla="*/ 0 w 5338804"/>
              <a:gd name="connsiteY8" fmla="*/ 0 h 716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8804" h="7165803">
                <a:moveTo>
                  <a:pt x="0" y="0"/>
                </a:moveTo>
                <a:lnTo>
                  <a:pt x="5338804" y="0"/>
                </a:lnTo>
                <a:lnTo>
                  <a:pt x="5338804" y="7165804"/>
                </a:lnTo>
                <a:lnTo>
                  <a:pt x="3085524" y="7165804"/>
                </a:lnTo>
                <a:lnTo>
                  <a:pt x="3085524" y="6922194"/>
                </a:lnTo>
                <a:lnTo>
                  <a:pt x="1451428" y="5988380"/>
                </a:lnTo>
                <a:lnTo>
                  <a:pt x="1451428" y="1258524"/>
                </a:lnTo>
                <a:lnTo>
                  <a:pt x="0" y="426279"/>
                </a:lnTo>
                <a:lnTo>
                  <a:pt x="0" y="0"/>
                </a:lnTo>
                <a:close/>
              </a:path>
            </a:pathLst>
          </a:custGeom>
          <a:solidFill>
            <a:schemeClr val="bg1">
              <a:lumMod val="95000"/>
            </a:schemeClr>
          </a:solidFill>
          <a:ln w="15506" cap="flat">
            <a:noFill/>
            <a:prstDash val="solid"/>
            <a:miter/>
          </a:ln>
        </p:spPr>
        <p:txBody>
          <a:bodyPr rtlCol="0" anchor="ctr"/>
          <a:lstStyle/>
          <a:p>
            <a:endParaRPr lang="en-US" dirty="0"/>
          </a:p>
        </p:txBody>
      </p:sp>
      <p:sp>
        <p:nvSpPr>
          <p:cNvPr id="9" name="Picture Placeholder 8">
            <a:extLst>
              <a:ext uri="{FF2B5EF4-FFF2-40B4-BE49-F238E27FC236}">
                <a16:creationId xmlns:a16="http://schemas.microsoft.com/office/drawing/2014/main" id="{1DB21837-EA61-0D72-8144-76FE075D0CA5}"/>
              </a:ext>
            </a:extLst>
          </p:cNvPr>
          <p:cNvSpPr>
            <a:spLocks noGrp="1"/>
          </p:cNvSpPr>
          <p:nvPr>
            <p:ph type="pic" sz="quarter" idx="13"/>
          </p:nvPr>
        </p:nvSpPr>
        <p:spPr>
          <a:xfrm>
            <a:off x="8208963" y="515938"/>
            <a:ext cx="3581400" cy="5911850"/>
          </a:xfrm>
          <a:prstGeom prst="rect">
            <a:avLst/>
          </a:prstGeom>
        </p:spPr>
        <p:txBody>
          <a:bodyPr/>
          <a:lstStyle/>
          <a:p>
            <a:endParaRPr lang="en-US" dirty="0"/>
          </a:p>
        </p:txBody>
      </p:sp>
      <p:pic>
        <p:nvPicPr>
          <p:cNvPr id="6" name="Graphic 5">
            <a:extLst>
              <a:ext uri="{FF2B5EF4-FFF2-40B4-BE49-F238E27FC236}">
                <a16:creationId xmlns:a16="http://schemas.microsoft.com/office/drawing/2014/main" id="{7F666C4C-3346-1EDB-7318-28E40323AF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9895" y="5923132"/>
            <a:ext cx="2628779" cy="550623"/>
          </a:xfrm>
          <a:prstGeom prst="rect">
            <a:avLst/>
          </a:prstGeom>
        </p:spPr>
      </p:pic>
    </p:spTree>
    <p:extLst>
      <p:ext uri="{BB962C8B-B14F-4D97-AF65-F5344CB8AC3E}">
        <p14:creationId xmlns:p14="http://schemas.microsoft.com/office/powerpoint/2010/main" val="16369424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0" userDrawn="1">
          <p15:clr>
            <a:srgbClr val="FBAE40"/>
          </p15:clr>
        </p15:guide>
        <p15:guide id="3" pos="50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5B74A-B6EF-D908-4379-55AA4AAEA0C1}"/>
              </a:ext>
            </a:extLst>
          </p:cNvPr>
          <p:cNvSpPr>
            <a:spLocks noGrp="1"/>
          </p:cNvSpPr>
          <p:nvPr>
            <p:ph type="title" hasCustomPrompt="1"/>
          </p:nvPr>
        </p:nvSpPr>
        <p:spPr>
          <a:xfrm>
            <a:off x="772633" y="370952"/>
            <a:ext cx="8977423" cy="941867"/>
          </a:xfrm>
          <a:prstGeom prst="rect">
            <a:avLst/>
          </a:prstGeom>
        </p:spPr>
        <p:txBody>
          <a:bodyPr anchor="t"/>
          <a:lstStyle>
            <a:lvl1pPr>
              <a:defRPr sz="3600">
                <a:solidFill>
                  <a:srgbClr val="0B6FAD"/>
                </a:solidFill>
                <a:latin typeface="Franklin Gothic Heavy" panose="020B0903020102020204" pitchFamily="34" charset="0"/>
              </a:defRPr>
            </a:lvl1pPr>
          </a:lstStyle>
          <a:p>
            <a:r>
              <a:rPr lang="en-US"/>
              <a:t>Content Title</a:t>
            </a:r>
          </a:p>
        </p:txBody>
      </p:sp>
      <p:sp>
        <p:nvSpPr>
          <p:cNvPr id="3" name="Picture Placeholder 2">
            <a:extLst>
              <a:ext uri="{FF2B5EF4-FFF2-40B4-BE49-F238E27FC236}">
                <a16:creationId xmlns:a16="http://schemas.microsoft.com/office/drawing/2014/main" id="{8B15C857-3C3A-AFD7-D6F4-53BB8F77031D}"/>
              </a:ext>
            </a:extLst>
          </p:cNvPr>
          <p:cNvSpPr>
            <a:spLocks noGrp="1"/>
          </p:cNvSpPr>
          <p:nvPr>
            <p:ph type="pic" idx="1"/>
          </p:nvPr>
        </p:nvSpPr>
        <p:spPr>
          <a:xfrm>
            <a:off x="7474688" y="1436349"/>
            <a:ext cx="3880700" cy="4716088"/>
          </a:xfrm>
          <a:prstGeom prst="rect">
            <a:avLst/>
          </a:prstGeo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Rectangle 8">
            <a:extLst>
              <a:ext uri="{FF2B5EF4-FFF2-40B4-BE49-F238E27FC236}">
                <a16:creationId xmlns:a16="http://schemas.microsoft.com/office/drawing/2014/main" id="{2FD21B2A-A29E-BABE-9141-7209BAA43DD0}"/>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cxnSp>
        <p:nvCxnSpPr>
          <p:cNvPr id="10" name="Straight Connector 9">
            <a:extLst>
              <a:ext uri="{FF2B5EF4-FFF2-40B4-BE49-F238E27FC236}">
                <a16:creationId xmlns:a16="http://schemas.microsoft.com/office/drawing/2014/main" id="{6C97530F-7CC1-1E59-73FF-B52705FD19A3}"/>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17455F8-BB9E-F22C-BB61-71729BED79DC}"/>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B3C343E-E1D4-4792-43DA-E723B918B427}"/>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550D96C-0E03-5553-BC0B-F89AA6599098}"/>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1838331-FB57-3BFB-70B5-11CC114380F3}"/>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2FBBDC3-6FEC-AD3D-41AB-FD19C69B8050}"/>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AA86DE1-95D6-D2B2-5B78-C4CEB74D4265}"/>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846625-91B6-FCBD-1B6B-59ECAFF0F6AF}"/>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6E6CCE-1CE5-4D3F-E157-6E860396C607}"/>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306675-A62A-3D95-E127-3A3FFF2384AF}"/>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1A6808-E778-F7C6-8BD5-583B378A8CB4}"/>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A4ADC00-0122-B4B8-8AED-026F354C7480}"/>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7796080-2DE6-0322-8B3B-C6F86545474A}"/>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CDA5B02-45A3-DC9D-5BFC-BE76FB4572F5}"/>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Isosceles Triangle 26">
            <a:extLst>
              <a:ext uri="{FF2B5EF4-FFF2-40B4-BE49-F238E27FC236}">
                <a16:creationId xmlns:a16="http://schemas.microsoft.com/office/drawing/2014/main" id="{EE483278-4762-1CF6-1269-20C135A55EE4}"/>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5">
            <a:extLst>
              <a:ext uri="{FF2B5EF4-FFF2-40B4-BE49-F238E27FC236}">
                <a16:creationId xmlns:a16="http://schemas.microsoft.com/office/drawing/2014/main" id="{01E51631-1862-617B-4577-FC18F662E8E6}"/>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dirty="0">
              <a:latin typeface="Franklin Gothic Book" panose="020B0503020102020204" pitchFamily="34" charset="0"/>
            </a:endParaRPr>
          </a:p>
        </p:txBody>
      </p:sp>
      <p:pic>
        <p:nvPicPr>
          <p:cNvPr id="6" name="Graphic 5">
            <a:extLst>
              <a:ext uri="{FF2B5EF4-FFF2-40B4-BE49-F238E27FC236}">
                <a16:creationId xmlns:a16="http://schemas.microsoft.com/office/drawing/2014/main" id="{725887E5-14C7-0B89-2939-21B3F28ED7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
        <p:nvSpPr>
          <p:cNvPr id="28" name="Text Placeholder 33">
            <a:extLst>
              <a:ext uri="{FF2B5EF4-FFF2-40B4-BE49-F238E27FC236}">
                <a16:creationId xmlns:a16="http://schemas.microsoft.com/office/drawing/2014/main" id="{1E84AFB5-1A03-D3D8-9FA9-56C2DEB0913B}"/>
              </a:ext>
            </a:extLst>
          </p:cNvPr>
          <p:cNvSpPr>
            <a:spLocks noGrp="1"/>
          </p:cNvSpPr>
          <p:nvPr>
            <p:ph type="body" sz="quarter" idx="15" hasCustomPrompt="1"/>
          </p:nvPr>
        </p:nvSpPr>
        <p:spPr>
          <a:xfrm>
            <a:off x="767735" y="1437350"/>
            <a:ext cx="6473037" cy="4716088"/>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a:t>Bullet level 1</a:t>
            </a:r>
          </a:p>
          <a:p>
            <a:pPr lvl="1"/>
            <a:r>
              <a:rPr lang="en-US"/>
              <a:t>Bullet level 2</a:t>
            </a:r>
          </a:p>
          <a:p>
            <a:pPr lvl="2"/>
            <a:r>
              <a:rPr lang="en-US"/>
              <a:t>Bullet level 3</a:t>
            </a:r>
          </a:p>
        </p:txBody>
      </p:sp>
    </p:spTree>
    <p:extLst>
      <p:ext uri="{BB962C8B-B14F-4D97-AF65-F5344CB8AC3E}">
        <p14:creationId xmlns:p14="http://schemas.microsoft.com/office/powerpoint/2010/main" val="2355874629"/>
      </p:ext>
    </p:extLst>
  </p:cSld>
  <p:clrMapOvr>
    <a:masterClrMapping/>
  </p:clrMapOvr>
  <p:extLst>
    <p:ext uri="{DCECCB84-F9BA-43D5-87BE-67443E8EF086}">
      <p15:sldGuideLst xmlns:p15="http://schemas.microsoft.com/office/powerpoint/2012/main">
        <p15:guide id="1" orient="horz" pos="50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B6FAD"/>
        </a:solidFill>
        <a:effectLst/>
      </p:bgPr>
    </p:bg>
    <p:spTree>
      <p:nvGrpSpPr>
        <p:cNvPr id="1" name=""/>
        <p:cNvGrpSpPr/>
        <p:nvPr/>
      </p:nvGrpSpPr>
      <p:grpSpPr>
        <a:xfrm>
          <a:off x="0" y="0"/>
          <a:ext cx="0" cy="0"/>
          <a:chOff x="0" y="0"/>
          <a:chExt cx="0" cy="0"/>
        </a:xfrm>
      </p:grpSpPr>
      <p:sp>
        <p:nvSpPr>
          <p:cNvPr id="28" name="Graphic 26">
            <a:extLst>
              <a:ext uri="{FF2B5EF4-FFF2-40B4-BE49-F238E27FC236}">
                <a16:creationId xmlns:a16="http://schemas.microsoft.com/office/drawing/2014/main" id="{A029101D-9DBF-535F-C783-2C5EAC086F55}"/>
              </a:ext>
              <a:ext uri="{C183D7F6-B498-43B3-948B-1728B52AA6E4}">
                <adec:decorative xmlns:adec="http://schemas.microsoft.com/office/drawing/2017/decorative" val="1"/>
              </a:ext>
            </a:extLst>
          </p:cNvPr>
          <p:cNvSpPr/>
          <p:nvPr/>
        </p:nvSpPr>
        <p:spPr>
          <a:xfrm>
            <a:off x="7924800" y="810202"/>
            <a:ext cx="4233271" cy="6061289"/>
          </a:xfrm>
          <a:custGeom>
            <a:avLst/>
            <a:gdLst>
              <a:gd name="connsiteX0" fmla="*/ 4233272 w 4233271"/>
              <a:gd name="connsiteY0" fmla="*/ 801958 h 6061289"/>
              <a:gd name="connsiteX1" fmla="*/ 2842291 w 4233271"/>
              <a:gd name="connsiteY1" fmla="*/ 0 h 6061289"/>
              <a:gd name="connsiteX2" fmla="*/ 1451620 w 4233271"/>
              <a:gd name="connsiteY2" fmla="*/ 801958 h 6061289"/>
              <a:gd name="connsiteX3" fmla="*/ 1451620 w 4233271"/>
              <a:gd name="connsiteY3" fmla="*/ 2456588 h 6061289"/>
              <a:gd name="connsiteX4" fmla="*/ 0 w 4233271"/>
              <a:gd name="connsiteY4" fmla="*/ 3278863 h 6061289"/>
              <a:gd name="connsiteX5" fmla="*/ 0 w 4233271"/>
              <a:gd name="connsiteY5" fmla="*/ 4892859 h 6061289"/>
              <a:gd name="connsiteX6" fmla="*/ 1421223 w 4233271"/>
              <a:gd name="connsiteY6" fmla="*/ 5704899 h 6061289"/>
              <a:gd name="connsiteX7" fmla="*/ 1421223 w 4233271"/>
              <a:gd name="connsiteY7" fmla="*/ 6061290 h 6061289"/>
              <a:gd name="connsiteX8" fmla="*/ 4233272 w 4233271"/>
              <a:gd name="connsiteY8" fmla="*/ 6061290 h 6061289"/>
              <a:gd name="connsiteX9" fmla="*/ 4233272 w 4233271"/>
              <a:gd name="connsiteY9" fmla="*/ 801958 h 606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33271" h="6061289">
                <a:moveTo>
                  <a:pt x="4233272" y="801958"/>
                </a:moveTo>
                <a:lnTo>
                  <a:pt x="2842291" y="0"/>
                </a:lnTo>
                <a:lnTo>
                  <a:pt x="1451620" y="801958"/>
                </a:lnTo>
                <a:lnTo>
                  <a:pt x="1451620" y="2456588"/>
                </a:lnTo>
                <a:lnTo>
                  <a:pt x="0" y="3278863"/>
                </a:lnTo>
                <a:lnTo>
                  <a:pt x="0" y="4892859"/>
                </a:lnTo>
                <a:lnTo>
                  <a:pt x="1421223" y="5704899"/>
                </a:lnTo>
                <a:lnTo>
                  <a:pt x="1421223" y="6061290"/>
                </a:lnTo>
                <a:lnTo>
                  <a:pt x="4233272" y="6061290"/>
                </a:lnTo>
                <a:lnTo>
                  <a:pt x="4233272" y="801958"/>
                </a:lnTo>
                <a:close/>
              </a:path>
            </a:pathLst>
          </a:custGeom>
          <a:solidFill>
            <a:srgbClr val="0D81C8"/>
          </a:solidFill>
          <a:ln w="15491"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9BDA268-FC12-3AFD-47EB-91ED24F952BD}"/>
              </a:ext>
            </a:extLst>
          </p:cNvPr>
          <p:cNvSpPr>
            <a:spLocks noGrp="1"/>
          </p:cNvSpPr>
          <p:nvPr>
            <p:ph type="title" hasCustomPrompt="1"/>
          </p:nvPr>
        </p:nvSpPr>
        <p:spPr>
          <a:xfrm>
            <a:off x="767733" y="1274301"/>
            <a:ext cx="6473039" cy="662783"/>
          </a:xfrm>
          <a:prstGeom prst="rect">
            <a:avLst/>
          </a:prstGeom>
        </p:spPr>
        <p:txBody>
          <a:bodyPr/>
          <a:lstStyle>
            <a:lvl1pPr>
              <a:defRPr sz="3600">
                <a:solidFill>
                  <a:schemeClr val="bg1">
                    <a:lumMod val="95000"/>
                  </a:schemeClr>
                </a:solidFill>
                <a:latin typeface="Franklin Gothic Heavy" panose="020B0903020102020204" pitchFamily="34" charset="0"/>
              </a:defRPr>
            </a:lvl1pPr>
          </a:lstStyle>
          <a:p>
            <a:r>
              <a:rPr lang="en-US"/>
              <a:t>Thank you!</a:t>
            </a:r>
          </a:p>
        </p:txBody>
      </p:sp>
      <p:sp>
        <p:nvSpPr>
          <p:cNvPr id="3" name="Content Placeholder 4">
            <a:extLst>
              <a:ext uri="{FF2B5EF4-FFF2-40B4-BE49-F238E27FC236}">
                <a16:creationId xmlns:a16="http://schemas.microsoft.com/office/drawing/2014/main" id="{85898A3C-DC84-C39C-0C3D-DAD473FB7251}"/>
              </a:ext>
            </a:extLst>
          </p:cNvPr>
          <p:cNvSpPr>
            <a:spLocks noGrp="1"/>
          </p:cNvSpPr>
          <p:nvPr>
            <p:ph sz="quarter" idx="13" hasCustomPrompt="1"/>
          </p:nvPr>
        </p:nvSpPr>
        <p:spPr>
          <a:xfrm>
            <a:off x="767733" y="2093495"/>
            <a:ext cx="6473039" cy="2533096"/>
          </a:xfrm>
          <a:prstGeom prst="rect">
            <a:avLst/>
          </a:prstGeom>
        </p:spPr>
        <p:txBody>
          <a:bodyPr/>
          <a:lstStyle>
            <a:lvl1pPr marL="0" indent="0">
              <a:buNone/>
              <a:defRPr sz="2400">
                <a:solidFill>
                  <a:schemeClr val="bg1"/>
                </a:solidFill>
                <a:latin typeface="Franklin Gothic Demi" panose="020B0703020102020204" pitchFamily="34" charset="0"/>
              </a:defRPr>
            </a:lvl1pPr>
            <a:lvl2pPr marL="0" indent="0">
              <a:buNone/>
              <a:defRPr sz="2000">
                <a:solidFill>
                  <a:schemeClr val="bg1"/>
                </a:solidFill>
                <a:latin typeface="Franklin Gothic Book" panose="020B0503020102020204" pitchFamily="34" charset="0"/>
              </a:defRPr>
            </a:lvl2pPr>
            <a:lvl3pPr marL="91440" indent="0">
              <a:buNone/>
              <a:defRPr sz="1400"/>
            </a:lvl3pPr>
            <a:lvl4pPr marL="274320" indent="0">
              <a:buFont typeface="Courier New" panose="02070309020205020404" pitchFamily="49" charset="0"/>
              <a:buNone/>
              <a:defRPr sz="1400"/>
            </a:lvl4pPr>
            <a:lvl5pPr marL="548640" indent="0">
              <a:buNone/>
              <a:defRPr sz="1200"/>
            </a:lvl5pPr>
          </a:lstStyle>
          <a:p>
            <a:pPr lvl="0"/>
            <a:r>
              <a:rPr lang="en-US"/>
              <a:t>Presenter Name</a:t>
            </a:r>
          </a:p>
          <a:p>
            <a:pPr lvl="1"/>
            <a:r>
              <a:rPr lang="en-US"/>
              <a:t>Phone</a:t>
            </a:r>
          </a:p>
          <a:p>
            <a:pPr lvl="1"/>
            <a:r>
              <a:rPr lang="en-US"/>
              <a:t>email@dot.gov</a:t>
            </a:r>
          </a:p>
          <a:p>
            <a:pPr lvl="1"/>
            <a:endParaRPr lang="en-US"/>
          </a:p>
          <a:p>
            <a:pPr lvl="0"/>
            <a:r>
              <a:rPr lang="en-US"/>
              <a:t>Presenter Name</a:t>
            </a:r>
          </a:p>
          <a:p>
            <a:pPr lvl="1"/>
            <a:r>
              <a:rPr lang="en-US"/>
              <a:t>Phone</a:t>
            </a:r>
          </a:p>
          <a:p>
            <a:pPr lvl="1"/>
            <a:r>
              <a:rPr lang="en-US"/>
              <a:t>email@dot.gov</a:t>
            </a:r>
          </a:p>
          <a:p>
            <a:pPr lvl="1"/>
            <a:endParaRPr lang="en-US"/>
          </a:p>
        </p:txBody>
      </p:sp>
      <p:sp>
        <p:nvSpPr>
          <p:cNvPr id="20" name="Hexagon 19">
            <a:extLst>
              <a:ext uri="{FF2B5EF4-FFF2-40B4-BE49-F238E27FC236}">
                <a16:creationId xmlns:a16="http://schemas.microsoft.com/office/drawing/2014/main" id="{CA51F179-2281-53C0-C76B-86540D267258}"/>
              </a:ext>
              <a:ext uri="{C183D7F6-B498-43B3-948B-1728B52AA6E4}">
                <adec:decorative xmlns:adec="http://schemas.microsoft.com/office/drawing/2017/decorative" val="1"/>
              </a:ext>
            </a:extLst>
          </p:cNvPr>
          <p:cNvSpPr/>
          <p:nvPr userDrawn="1"/>
        </p:nvSpPr>
        <p:spPr>
          <a:xfrm rot="5400000">
            <a:off x="7474680" y="2000252"/>
            <a:ext cx="5808928" cy="2857499"/>
          </a:xfrm>
          <a:prstGeom prst="hexagon">
            <a:avLst>
              <a:gd name="adj" fmla="val 28610"/>
              <a:gd name="vf" fmla="val 115470"/>
            </a:avLst>
          </a:prstGeom>
          <a:noFill/>
          <a:ln w="222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pic>
        <p:nvPicPr>
          <p:cNvPr id="4" name="Graphic 3">
            <a:extLst>
              <a:ext uri="{FF2B5EF4-FFF2-40B4-BE49-F238E27FC236}">
                <a16:creationId xmlns:a16="http://schemas.microsoft.com/office/drawing/2014/main" id="{F7C9F71C-85E3-6C19-F9A2-BB6A19F40D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9895" y="5923132"/>
            <a:ext cx="2628779" cy="550623"/>
          </a:xfrm>
          <a:prstGeom prst="rect">
            <a:avLst/>
          </a:prstGeom>
        </p:spPr>
      </p:pic>
    </p:spTree>
    <p:extLst>
      <p:ext uri="{BB962C8B-B14F-4D97-AF65-F5344CB8AC3E}">
        <p14:creationId xmlns:p14="http://schemas.microsoft.com/office/powerpoint/2010/main" val="2076667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aseline="0">
                <a:solidFill>
                  <a:srgbClr val="395B74"/>
                </a:solidFill>
                <a:latin typeface="+mj-lt"/>
                <a:cs typeface="Raavi"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txBox="1">
            <a:spLocks/>
          </p:cNvSpPr>
          <p:nvPr userDrawn="1"/>
        </p:nvSpPr>
        <p:spPr>
          <a:xfrm>
            <a:off x="11684010" y="6248408"/>
            <a:ext cx="711199" cy="700151"/>
          </a:xfrm>
          <a:prstGeom prst="rect">
            <a:avLst/>
          </a:prstGeom>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000" b="0" i="0" u="none" strike="noStrike" kern="1200" cap="none" spc="0" normalizeH="0" baseline="0" noProof="0">
                <a:ln>
                  <a:noFill/>
                </a:ln>
                <a:solidFill>
                  <a:prstClr val="black"/>
                </a:solidFill>
                <a:effectLst/>
                <a:uLnTx/>
                <a:uFillTx/>
                <a:latin typeface="Gill Sans MT" pitchFamily="34"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Gill Sans MT" pitchFamily="34" charset="0"/>
              <a:ea typeface="ＭＳ Ｐゴシック" charset="-128"/>
              <a:cs typeface="+mn-cs"/>
            </a:endParaRPr>
          </a:p>
        </p:txBody>
      </p:sp>
      <p:sp>
        <p:nvSpPr>
          <p:cNvPr id="6" name="Date Placeholder 8"/>
          <p:cNvSpPr>
            <a:spLocks noGrp="1"/>
          </p:cNvSpPr>
          <p:nvPr>
            <p:ph type="dt" sz="half" idx="2"/>
          </p:nvPr>
        </p:nvSpPr>
        <p:spPr>
          <a:xfrm>
            <a:off x="8755844" y="616103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defRPr/>
            </a:pPr>
            <a:endParaRPr lang="en-US" dirty="0">
              <a:solidFill>
                <a:prstClr val="black">
                  <a:tint val="75000"/>
                </a:prstClr>
              </a:solidFill>
              <a:latin typeface="Arial" charset="0"/>
              <a:ea typeface="ＭＳ Ｐゴシック" charset="-128"/>
            </a:endParaRPr>
          </a:p>
        </p:txBody>
      </p:sp>
      <p:sp>
        <p:nvSpPr>
          <p:cNvPr id="8" name="TextBox 7"/>
          <p:cNvSpPr txBox="1"/>
          <p:nvPr userDrawn="1"/>
        </p:nvSpPr>
        <p:spPr>
          <a:xfrm>
            <a:off x="1208627" y="381006"/>
            <a:ext cx="10991044" cy="276999"/>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Black" panose="020B0A04020102020204" pitchFamily="34" charset="0"/>
                <a:ea typeface="ＭＳ Ｐゴシック" charset="-128"/>
                <a:cs typeface="+mn-cs"/>
              </a:rPr>
              <a:t>For FTA Discussion Only</a:t>
            </a:r>
          </a:p>
        </p:txBody>
      </p:sp>
    </p:spTree>
    <p:extLst>
      <p:ext uri="{BB962C8B-B14F-4D97-AF65-F5344CB8AC3E}">
        <p14:creationId xmlns:p14="http://schemas.microsoft.com/office/powerpoint/2010/main" val="8845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Imag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231E3D5-C22D-F341-A69F-E3B87EAC2F7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02220" y="0"/>
            <a:ext cx="4089780" cy="6858638"/>
          </a:xfrm>
          <a:prstGeom prst="rect">
            <a:avLst/>
          </a:prstGeom>
        </p:spPr>
      </p:pic>
      <p:sp>
        <p:nvSpPr>
          <p:cNvPr id="2" name="Title 1">
            <a:extLst>
              <a:ext uri="{FF2B5EF4-FFF2-40B4-BE49-F238E27FC236}">
                <a16:creationId xmlns:a16="http://schemas.microsoft.com/office/drawing/2014/main" id="{86356249-FF5D-FE8F-CE92-2FBF1E291FF8}"/>
              </a:ext>
            </a:extLst>
          </p:cNvPr>
          <p:cNvSpPr>
            <a:spLocks noGrp="1"/>
          </p:cNvSpPr>
          <p:nvPr>
            <p:ph type="ctrTitle"/>
          </p:nvPr>
        </p:nvSpPr>
        <p:spPr>
          <a:xfrm>
            <a:off x="764843" y="2127583"/>
            <a:ext cx="7179749" cy="1382379"/>
          </a:xfrm>
          <a:prstGeom prst="rect">
            <a:avLst/>
          </a:prstGeom>
        </p:spPr>
        <p:txBody>
          <a:bodyPr anchor="b"/>
          <a:lstStyle>
            <a:lvl1pPr algn="l">
              <a:defRPr sz="4800">
                <a:solidFill>
                  <a:srgbClr val="00205C"/>
                </a:solidFill>
                <a:latin typeface="Franklin Gothic Heavy" panose="020B09030201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88027C42-EA58-BBBD-126E-1E1E7757DB03}"/>
              </a:ext>
            </a:extLst>
          </p:cNvPr>
          <p:cNvSpPr>
            <a:spLocks noGrp="1"/>
          </p:cNvSpPr>
          <p:nvPr>
            <p:ph type="dt" sz="half" idx="10"/>
          </p:nvPr>
        </p:nvSpPr>
        <p:spPr>
          <a:xfrm>
            <a:off x="759895" y="4764231"/>
            <a:ext cx="5937682" cy="365125"/>
          </a:xfrm>
          <a:prstGeom prst="rect">
            <a:avLst/>
          </a:prstGeom>
        </p:spPr>
        <p:txBody>
          <a:bodyPr/>
          <a:lstStyle>
            <a:lvl1pPr>
              <a:defRPr sz="2400">
                <a:latin typeface="Franklin Gothic Book" panose="020B0503020102020204" pitchFamily="34" charset="0"/>
              </a:defRPr>
            </a:lvl1pPr>
          </a:lstStyle>
          <a:p>
            <a:fld id="{3C2C50DE-B6CC-4F75-8A71-3F9B07355D0F}" type="datetime1">
              <a:rPr lang="en-US" smtClean="0"/>
              <a:pPr/>
              <a:t>7/29/2025</a:t>
            </a:fld>
            <a:endParaRPr lang="en-US" dirty="0"/>
          </a:p>
        </p:txBody>
      </p:sp>
      <p:cxnSp>
        <p:nvCxnSpPr>
          <p:cNvPr id="8" name="Straight Connector 7">
            <a:extLst>
              <a:ext uri="{FF2B5EF4-FFF2-40B4-BE49-F238E27FC236}">
                <a16:creationId xmlns:a16="http://schemas.microsoft.com/office/drawing/2014/main" id="{9C412BF0-F894-FD73-DFD4-95B97E450BD8}"/>
              </a:ext>
              <a:ext uri="{C183D7F6-B498-43B3-948B-1728B52AA6E4}">
                <adec:decorative xmlns:adec="http://schemas.microsoft.com/office/drawing/2017/decorative" val="1"/>
              </a:ext>
            </a:extLst>
          </p:cNvPr>
          <p:cNvCxnSpPr/>
          <p:nvPr userDrawn="1"/>
        </p:nvCxnSpPr>
        <p:spPr>
          <a:xfrm>
            <a:off x="810124" y="4532115"/>
            <a:ext cx="5887452" cy="0"/>
          </a:xfrm>
          <a:prstGeom prst="line">
            <a:avLst/>
          </a:prstGeom>
          <a:ln w="50800" cap="rnd">
            <a:solidFill>
              <a:srgbClr val="FFC000"/>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C7EAC60A-38D9-5F85-38D5-A37B57E3D065}"/>
              </a:ext>
            </a:extLst>
          </p:cNvPr>
          <p:cNvSpPr>
            <a:spLocks noGrp="1"/>
          </p:cNvSpPr>
          <p:nvPr>
            <p:ph type="body" sz="quarter" idx="11" hasCustomPrompt="1"/>
          </p:nvPr>
        </p:nvSpPr>
        <p:spPr>
          <a:xfrm>
            <a:off x="759895" y="3987762"/>
            <a:ext cx="7184698" cy="453604"/>
          </a:xfrm>
          <a:prstGeom prst="rect">
            <a:avLst/>
          </a:prstGeom>
        </p:spPr>
        <p:txBody>
          <a:bodyPr/>
          <a:lstStyle>
            <a:lvl1pPr marL="0" indent="0">
              <a:buNone/>
              <a:defRPr sz="2400">
                <a:latin typeface="Franklin Gothic Book" panose="020B0503020102020204" pitchFamily="34" charset="0"/>
              </a:defRPr>
            </a:lvl1pPr>
          </a:lstStyle>
          <a:p>
            <a:pPr lvl="0"/>
            <a:r>
              <a:rPr lang="en-US"/>
              <a:t>Event Name</a:t>
            </a:r>
          </a:p>
        </p:txBody>
      </p:sp>
      <p:sp>
        <p:nvSpPr>
          <p:cNvPr id="12" name="Text Placeholder 11">
            <a:extLst>
              <a:ext uri="{FF2B5EF4-FFF2-40B4-BE49-F238E27FC236}">
                <a16:creationId xmlns:a16="http://schemas.microsoft.com/office/drawing/2014/main" id="{9A64343D-BA56-B661-FC33-2A2AD11A9097}"/>
              </a:ext>
            </a:extLst>
          </p:cNvPr>
          <p:cNvSpPr>
            <a:spLocks noGrp="1"/>
          </p:cNvSpPr>
          <p:nvPr>
            <p:ph type="body" sz="quarter" idx="12" hasCustomPrompt="1"/>
          </p:nvPr>
        </p:nvSpPr>
        <p:spPr>
          <a:xfrm>
            <a:off x="764843" y="3552014"/>
            <a:ext cx="7159957" cy="383797"/>
          </a:xfrm>
          <a:prstGeom prst="rect">
            <a:avLst/>
          </a:prstGeom>
        </p:spPr>
        <p:txBody>
          <a:bodyPr/>
          <a:lstStyle>
            <a:lvl1pPr marL="0" indent="0">
              <a:buNone/>
              <a:defRPr sz="2400">
                <a:solidFill>
                  <a:schemeClr val="tx1">
                    <a:lumMod val="65000"/>
                    <a:lumOff val="35000"/>
                  </a:schemeClr>
                </a:solidFill>
                <a:latin typeface="Franklin Gothic Demi" panose="020B0703020102020204" pitchFamily="34" charset="0"/>
              </a:defRPr>
            </a:lvl1pPr>
          </a:lstStyle>
          <a:p>
            <a:pPr lvl="0"/>
            <a:r>
              <a:rPr lang="en-US"/>
              <a:t>Name, Title</a:t>
            </a:r>
          </a:p>
        </p:txBody>
      </p:sp>
      <p:pic>
        <p:nvPicPr>
          <p:cNvPr id="6" name="Graphic 5">
            <a:extLst>
              <a:ext uri="{FF2B5EF4-FFF2-40B4-BE49-F238E27FC236}">
                <a16:creationId xmlns:a16="http://schemas.microsoft.com/office/drawing/2014/main" id="{2B87D8FE-1BD2-60F4-DAE6-E279E3F9BE5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59895" y="5923132"/>
            <a:ext cx="2628779" cy="550623"/>
          </a:xfrm>
          <a:prstGeom prst="rect">
            <a:avLst/>
          </a:prstGeom>
        </p:spPr>
      </p:pic>
    </p:spTree>
    <p:extLst>
      <p:ext uri="{BB962C8B-B14F-4D97-AF65-F5344CB8AC3E}">
        <p14:creationId xmlns:p14="http://schemas.microsoft.com/office/powerpoint/2010/main" val="37703280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0" userDrawn="1">
          <p15:clr>
            <a:srgbClr val="FBAE40"/>
          </p15:clr>
        </p15:guide>
        <p15:guide id="3" pos="50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BAEAE-9880-8773-EAF9-05EAC95B063F}"/>
              </a:ext>
            </a:extLst>
          </p:cNvPr>
          <p:cNvSpPr>
            <a:spLocks noGrp="1"/>
          </p:cNvSpPr>
          <p:nvPr>
            <p:ph type="title" hasCustomPrompt="1"/>
          </p:nvPr>
        </p:nvSpPr>
        <p:spPr>
          <a:xfrm>
            <a:off x="773430" y="371114"/>
            <a:ext cx="8987790" cy="941705"/>
          </a:xfrm>
          <a:prstGeom prst="rect">
            <a:avLst/>
          </a:prstGeom>
        </p:spPr>
        <p:txBody>
          <a:bodyPr/>
          <a:lstStyle>
            <a:lvl1pPr>
              <a:defRPr sz="3600">
                <a:solidFill>
                  <a:srgbClr val="0B6FAD"/>
                </a:solidFill>
                <a:latin typeface="Franklin Gothic Heavy" panose="020B0903020102020204" pitchFamily="34" charset="0"/>
              </a:defRPr>
            </a:lvl1pPr>
          </a:lstStyle>
          <a:p>
            <a:r>
              <a:rPr lang="en-US"/>
              <a:t>Agenda Example</a:t>
            </a:r>
          </a:p>
        </p:txBody>
      </p:sp>
      <p:sp>
        <p:nvSpPr>
          <p:cNvPr id="3" name="Picture Placeholder 2">
            <a:extLst>
              <a:ext uri="{FF2B5EF4-FFF2-40B4-BE49-F238E27FC236}">
                <a16:creationId xmlns:a16="http://schemas.microsoft.com/office/drawing/2014/main" id="{AF12F1C4-8994-18FF-5E09-3373904EE917}"/>
              </a:ext>
            </a:extLst>
          </p:cNvPr>
          <p:cNvSpPr>
            <a:spLocks noGrp="1"/>
          </p:cNvSpPr>
          <p:nvPr>
            <p:ph type="pic" idx="1"/>
          </p:nvPr>
        </p:nvSpPr>
        <p:spPr>
          <a:xfrm>
            <a:off x="773430" y="1436348"/>
            <a:ext cx="3880700" cy="4720549"/>
          </a:xfrm>
          <a:prstGeom prst="rect">
            <a:avLst/>
          </a:prstGeo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Text Placeholder 4">
            <a:extLst>
              <a:ext uri="{FF2B5EF4-FFF2-40B4-BE49-F238E27FC236}">
                <a16:creationId xmlns:a16="http://schemas.microsoft.com/office/drawing/2014/main" id="{59D79EAC-18D0-3E69-0B1F-83D0F64756EE}"/>
              </a:ext>
            </a:extLst>
          </p:cNvPr>
          <p:cNvSpPr>
            <a:spLocks noGrp="1"/>
          </p:cNvSpPr>
          <p:nvPr>
            <p:ph type="body" sz="quarter" idx="10" hasCustomPrompt="1"/>
          </p:nvPr>
        </p:nvSpPr>
        <p:spPr>
          <a:xfrm>
            <a:off x="4869180" y="1436348"/>
            <a:ext cx="4892040" cy="4717090"/>
          </a:xfrm>
          <a:prstGeom prst="rect">
            <a:avLst/>
          </a:prstGeom>
        </p:spPr>
        <p:txBody>
          <a:bodyPr/>
          <a:lstStyle>
            <a:lvl1pPr marL="342900" indent="-342900">
              <a:lnSpc>
                <a:spcPct val="120000"/>
              </a:lnSpc>
              <a:buFont typeface="+mj-lt"/>
              <a:buAutoNum type="arabicPeriod"/>
              <a:defRPr sz="2400">
                <a:latin typeface="Franklin Gothic Book" panose="020B0503020102020204" pitchFamily="34" charset="0"/>
              </a:defRPr>
            </a:lvl1pPr>
          </a:lstStyle>
          <a:p>
            <a:pPr lvl="0"/>
            <a:r>
              <a:rPr lang="en-US"/>
              <a:t>Agenda item</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en-US"/>
              <a:t>Agenda item</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en-US"/>
              <a:t>Agenda item</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en-US"/>
              <a:t>Agenda item</a:t>
            </a:r>
          </a:p>
          <a:p>
            <a:pPr lvl="0"/>
            <a:endParaRPr lang="en-US"/>
          </a:p>
        </p:txBody>
      </p:sp>
      <p:sp>
        <p:nvSpPr>
          <p:cNvPr id="6" name="Rectangle 5">
            <a:extLst>
              <a:ext uri="{FF2B5EF4-FFF2-40B4-BE49-F238E27FC236}">
                <a16:creationId xmlns:a16="http://schemas.microsoft.com/office/drawing/2014/main" id="{A1BF858A-A361-686E-D77D-90265C7D1E08}"/>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cxnSp>
        <p:nvCxnSpPr>
          <p:cNvPr id="7" name="Straight Connector 6">
            <a:extLst>
              <a:ext uri="{FF2B5EF4-FFF2-40B4-BE49-F238E27FC236}">
                <a16:creationId xmlns:a16="http://schemas.microsoft.com/office/drawing/2014/main" id="{DE7B735F-4D4E-EBC5-A6A7-6EF090D0BE61}"/>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77A1FBA-3EAD-486E-016E-6722DD990B39}"/>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9647C01-788E-6364-9D77-110EC237859F}"/>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5EFE45E-92D9-03AE-8BD7-3FEE53152CF8}"/>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C303CC-819C-5F8F-DA3F-E115D9F9D3C4}"/>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3087715-D417-43EF-C0A5-C489DB37D66A}"/>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95F4CEE-1080-5F58-FB28-7C0EE5D1A40E}"/>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836697E-5467-112A-1E49-2BA7C4B0E2E3}"/>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35C7D88-7FB5-0396-894D-6AFEE4521D84}"/>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F776680-6486-4C0E-C152-B0F3A6EC240A}"/>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4CE9E4-C368-67A4-58B2-C61B8CF5EA5E}"/>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1FA57A1-0914-32CE-4510-02B87EE7699E}"/>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E78F77B-9376-FB24-3395-BF491A01D33A}"/>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4FEB705-C36D-D7E5-5173-05ACB9F32668}"/>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Isosceles Triangle 20">
            <a:extLst>
              <a:ext uri="{FF2B5EF4-FFF2-40B4-BE49-F238E27FC236}">
                <a16:creationId xmlns:a16="http://schemas.microsoft.com/office/drawing/2014/main" id="{0BE603C7-7373-16CB-6931-B4D8310636B6}"/>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5">
            <a:extLst>
              <a:ext uri="{FF2B5EF4-FFF2-40B4-BE49-F238E27FC236}">
                <a16:creationId xmlns:a16="http://schemas.microsoft.com/office/drawing/2014/main" id="{6ADCFFFE-4556-DA79-E567-9C3D1CE1CA25}"/>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dirty="0">
              <a:latin typeface="Franklin Gothic Book" panose="020B0503020102020204" pitchFamily="34" charset="0"/>
            </a:endParaRPr>
          </a:p>
        </p:txBody>
      </p:sp>
      <p:pic>
        <p:nvPicPr>
          <p:cNvPr id="26" name="Graphic 25">
            <a:extLst>
              <a:ext uri="{FF2B5EF4-FFF2-40B4-BE49-F238E27FC236}">
                <a16:creationId xmlns:a16="http://schemas.microsoft.com/office/drawing/2014/main" id="{4B737353-3A50-8B6F-5B3B-3666234219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Tree>
    <p:extLst>
      <p:ext uri="{BB962C8B-B14F-4D97-AF65-F5344CB8AC3E}">
        <p14:creationId xmlns:p14="http://schemas.microsoft.com/office/powerpoint/2010/main" val="1113144372"/>
      </p:ext>
    </p:extLst>
  </p:cSld>
  <p:clrMapOvr>
    <a:masterClrMapping/>
  </p:clrMapOvr>
  <p:extLst>
    <p:ext uri="{DCECCB84-F9BA-43D5-87BE-67443E8EF086}">
      <p15:sldGuideLst xmlns:p15="http://schemas.microsoft.com/office/powerpoint/2012/main">
        <p15:guide id="1" orient="horz" pos="5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D3E489-F4A6-74BD-0EFC-63887DD8314E}"/>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cxnSp>
        <p:nvCxnSpPr>
          <p:cNvPr id="4" name="Straight Connector 3">
            <a:extLst>
              <a:ext uri="{FF2B5EF4-FFF2-40B4-BE49-F238E27FC236}">
                <a16:creationId xmlns:a16="http://schemas.microsoft.com/office/drawing/2014/main" id="{48E39EFC-3123-8566-1246-64386E0F9B80}"/>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001F944-CC16-A5FD-249A-AB185524EEEB}"/>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2F5CB79-D985-873F-BF90-A49A26A59CA4}"/>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2E2A985-4014-47EF-CF74-D0F3D0C2AEA6}"/>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21EB107-6537-F1C8-6D19-22C6DFDB94BC}"/>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0E92123-04F3-B251-C294-47AA7772E39B}"/>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DB34511-4D75-DD42-839B-3C4C9CCF5BA2}"/>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959BEBB-0D82-0B15-C51D-52E62142B936}"/>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F3FD82-91FA-6840-6B0C-B0741750C9BE}"/>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EC6FF5A-A1AC-D489-7726-9767B21B365E}"/>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27FF7F9-33A5-DD59-F90C-921310CB51CA}"/>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D03CCC7-9024-B117-F7DC-E9E465EFB7F1}"/>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B24EC6B-3E48-113A-D171-CD7FFF16D038}"/>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E01D02C-0935-056C-737B-2142267D42B9}"/>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Isosceles Triangle 19">
            <a:extLst>
              <a:ext uri="{FF2B5EF4-FFF2-40B4-BE49-F238E27FC236}">
                <a16:creationId xmlns:a16="http://schemas.microsoft.com/office/drawing/2014/main" id="{2A313B89-2330-CE28-FC77-8BBE0D715E69}"/>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81C984-8A6E-CBF7-C517-82F1FAD7069C}"/>
              </a:ext>
            </a:extLst>
          </p:cNvPr>
          <p:cNvSpPr>
            <a:spLocks noGrp="1"/>
          </p:cNvSpPr>
          <p:nvPr>
            <p:ph type="title" hasCustomPrompt="1"/>
          </p:nvPr>
        </p:nvSpPr>
        <p:spPr>
          <a:xfrm>
            <a:off x="767735" y="367452"/>
            <a:ext cx="9011266" cy="953031"/>
          </a:xfrm>
          <a:prstGeom prst="rect">
            <a:avLst/>
          </a:prstGeom>
        </p:spPr>
        <p:txBody>
          <a:bodyPr/>
          <a:lstStyle>
            <a:lvl1pPr>
              <a:defRPr sz="3600">
                <a:solidFill>
                  <a:srgbClr val="0B6FAD"/>
                </a:solidFill>
                <a:latin typeface="Franklin Gothic Heavy" panose="020B0903020102020204" pitchFamily="34" charset="0"/>
              </a:defRPr>
            </a:lvl1pPr>
          </a:lstStyle>
          <a:p>
            <a:r>
              <a:rPr lang="en-US"/>
              <a:t>Content Title</a:t>
            </a:r>
          </a:p>
        </p:txBody>
      </p:sp>
      <p:sp>
        <p:nvSpPr>
          <p:cNvPr id="23" name="Slide Number Placeholder 5">
            <a:extLst>
              <a:ext uri="{FF2B5EF4-FFF2-40B4-BE49-F238E27FC236}">
                <a16:creationId xmlns:a16="http://schemas.microsoft.com/office/drawing/2014/main" id="{97CB471F-5755-D699-B6D0-05C220466A2D}"/>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dirty="0">
              <a:latin typeface="Franklin Gothic Book" panose="020B0503020102020204" pitchFamily="34" charset="0"/>
            </a:endParaRPr>
          </a:p>
        </p:txBody>
      </p:sp>
      <p:pic>
        <p:nvPicPr>
          <p:cNvPr id="32" name="Graphic 31">
            <a:extLst>
              <a:ext uri="{FF2B5EF4-FFF2-40B4-BE49-F238E27FC236}">
                <a16:creationId xmlns:a16="http://schemas.microsoft.com/office/drawing/2014/main" id="{377C82F4-C2E0-50ED-1EF8-78F4C12773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
        <p:nvSpPr>
          <p:cNvPr id="34" name="Text Placeholder 33">
            <a:extLst>
              <a:ext uri="{FF2B5EF4-FFF2-40B4-BE49-F238E27FC236}">
                <a16:creationId xmlns:a16="http://schemas.microsoft.com/office/drawing/2014/main" id="{20C235F8-5122-C291-5248-5EF25FD7BD48}"/>
              </a:ext>
            </a:extLst>
          </p:cNvPr>
          <p:cNvSpPr>
            <a:spLocks noGrp="1"/>
          </p:cNvSpPr>
          <p:nvPr>
            <p:ph type="body" sz="quarter" idx="14" hasCustomPrompt="1"/>
          </p:nvPr>
        </p:nvSpPr>
        <p:spPr>
          <a:xfrm>
            <a:off x="767735" y="1437350"/>
            <a:ext cx="7157065" cy="4716088"/>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a:t>Bullet level 1</a:t>
            </a:r>
          </a:p>
          <a:p>
            <a:pPr lvl="1"/>
            <a:r>
              <a:rPr lang="en-US"/>
              <a:t>Bullet level 2</a:t>
            </a:r>
          </a:p>
          <a:p>
            <a:pPr lvl="2"/>
            <a:r>
              <a:rPr lang="en-US"/>
              <a:t>Bullet level 3</a:t>
            </a:r>
          </a:p>
        </p:txBody>
      </p:sp>
    </p:spTree>
    <p:extLst>
      <p:ext uri="{BB962C8B-B14F-4D97-AF65-F5344CB8AC3E}">
        <p14:creationId xmlns:p14="http://schemas.microsoft.com/office/powerpoint/2010/main" val="3711218298"/>
      </p:ext>
    </p:extLst>
  </p:cSld>
  <p:clrMapOvr>
    <a:masterClrMapping/>
  </p:clrMapOvr>
  <p:extLst>
    <p:ext uri="{DCECCB84-F9BA-43D5-87BE-67443E8EF086}">
      <p15:sldGuideLst xmlns:p15="http://schemas.microsoft.com/office/powerpoint/2012/main">
        <p15:guide id="1" orient="horz" pos="50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ED4C4E-95E2-69CC-1FE7-AF9797A41F14}"/>
              </a:ext>
              <a:ext uri="{C183D7F6-B498-43B3-948B-1728B52AA6E4}">
                <adec:decorative xmlns:adec="http://schemas.microsoft.com/office/drawing/2017/decorative" val="1"/>
              </a:ext>
            </a:extLst>
          </p:cNvPr>
          <p:cNvSpPr/>
          <p:nvPr userDrawn="1"/>
        </p:nvSpPr>
        <p:spPr>
          <a:xfrm>
            <a:off x="9531649" y="0"/>
            <a:ext cx="2660351" cy="685800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73E087-3A94-847A-30C3-E46438253E0A}"/>
              </a:ext>
            </a:extLst>
          </p:cNvPr>
          <p:cNvSpPr>
            <a:spLocks noGrp="1"/>
          </p:cNvSpPr>
          <p:nvPr>
            <p:ph type="title" hasCustomPrompt="1"/>
          </p:nvPr>
        </p:nvSpPr>
        <p:spPr>
          <a:xfrm>
            <a:off x="762000" y="3119461"/>
            <a:ext cx="7166809" cy="1310962"/>
          </a:xfrm>
          <a:prstGeom prst="rect">
            <a:avLst/>
          </a:prstGeom>
        </p:spPr>
        <p:txBody>
          <a:bodyPr anchor="t"/>
          <a:lstStyle>
            <a:lvl1pPr>
              <a:defRPr sz="4800">
                <a:solidFill>
                  <a:srgbClr val="00205C"/>
                </a:solidFill>
                <a:latin typeface="Franklin Gothic Demi" panose="020B0703020102020204" pitchFamily="34" charset="0"/>
              </a:defRPr>
            </a:lvl1pPr>
          </a:lstStyle>
          <a:p>
            <a:r>
              <a:rPr lang="en-US"/>
              <a:t>Section Header</a:t>
            </a:r>
          </a:p>
        </p:txBody>
      </p:sp>
      <p:sp>
        <p:nvSpPr>
          <p:cNvPr id="3" name="Text Placeholder 2">
            <a:extLst>
              <a:ext uri="{FF2B5EF4-FFF2-40B4-BE49-F238E27FC236}">
                <a16:creationId xmlns:a16="http://schemas.microsoft.com/office/drawing/2014/main" id="{33F3DB8C-68F3-79B5-3100-E780B693E998}"/>
              </a:ext>
            </a:extLst>
          </p:cNvPr>
          <p:cNvSpPr>
            <a:spLocks noGrp="1"/>
          </p:cNvSpPr>
          <p:nvPr>
            <p:ph type="body" idx="1" hasCustomPrompt="1"/>
          </p:nvPr>
        </p:nvSpPr>
        <p:spPr>
          <a:xfrm>
            <a:off x="762000" y="4553368"/>
            <a:ext cx="5561127" cy="608180"/>
          </a:xfrm>
          <a:prstGeom prst="rect">
            <a:avLst/>
          </a:prstGeom>
        </p:spPr>
        <p:txBody>
          <a:bodyPr/>
          <a:lstStyle>
            <a:lvl1pPr marL="0" indent="0">
              <a:buNone/>
              <a:defRPr sz="2400">
                <a:solidFill>
                  <a:srgbClr val="0B6FAD"/>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description</a:t>
            </a:r>
          </a:p>
        </p:txBody>
      </p:sp>
      <p:cxnSp>
        <p:nvCxnSpPr>
          <p:cNvPr id="9" name="Straight Connector 8">
            <a:extLst>
              <a:ext uri="{FF2B5EF4-FFF2-40B4-BE49-F238E27FC236}">
                <a16:creationId xmlns:a16="http://schemas.microsoft.com/office/drawing/2014/main" id="{2DB0502B-283C-DE64-E2B4-77CE1D86E95E}"/>
              </a:ext>
              <a:ext uri="{C183D7F6-B498-43B3-948B-1728B52AA6E4}">
                <adec:decorative xmlns:adec="http://schemas.microsoft.com/office/drawing/2017/decorative" val="1"/>
              </a:ext>
            </a:extLst>
          </p:cNvPr>
          <p:cNvCxnSpPr/>
          <p:nvPr userDrawn="1"/>
        </p:nvCxnSpPr>
        <p:spPr>
          <a:xfrm>
            <a:off x="930444" y="3059300"/>
            <a:ext cx="5887452" cy="0"/>
          </a:xfrm>
          <a:prstGeom prst="line">
            <a:avLst/>
          </a:prstGeom>
          <a:ln w="50800" cap="rnd">
            <a:solidFill>
              <a:srgbClr val="FFC000"/>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AECDC52F-5802-8D90-E605-CB8155940B0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 t="1" r="77913" b="52251"/>
          <a:stretch/>
        </p:blipFill>
        <p:spPr>
          <a:xfrm>
            <a:off x="756937" y="6375068"/>
            <a:ext cx="322952" cy="278425"/>
          </a:xfrm>
          <a:prstGeom prst="rect">
            <a:avLst/>
          </a:prstGeom>
        </p:spPr>
      </p:pic>
      <p:sp>
        <p:nvSpPr>
          <p:cNvPr id="10" name="TextBox 9">
            <a:extLst>
              <a:ext uri="{FF2B5EF4-FFF2-40B4-BE49-F238E27FC236}">
                <a16:creationId xmlns:a16="http://schemas.microsoft.com/office/drawing/2014/main" id="{04589A76-7A2E-E439-D7DC-1F17C12B4B48}"/>
              </a:ext>
            </a:extLst>
          </p:cNvPr>
          <p:cNvSpPr txBox="1"/>
          <p:nvPr userDrawn="1"/>
        </p:nvSpPr>
        <p:spPr>
          <a:xfrm>
            <a:off x="1107413" y="6383238"/>
            <a:ext cx="2660351" cy="253916"/>
          </a:xfrm>
          <a:prstGeom prst="rect">
            <a:avLst/>
          </a:prstGeom>
          <a:noFill/>
        </p:spPr>
        <p:txBody>
          <a:bodyPr wrap="square" rtlCol="0">
            <a:spAutoFit/>
          </a:bodyPr>
          <a:lstStyle/>
          <a:p>
            <a:r>
              <a:rPr lang="en-US" sz="1050" dirty="0">
                <a:solidFill>
                  <a:schemeClr val="bg1"/>
                </a:solidFill>
              </a:rPr>
              <a:t>FEDERAL TRANSIT ADMINISTRATION</a:t>
            </a:r>
          </a:p>
        </p:txBody>
      </p:sp>
      <p:sp>
        <p:nvSpPr>
          <p:cNvPr id="27" name="Slide Number Placeholder 5">
            <a:extLst>
              <a:ext uri="{FF2B5EF4-FFF2-40B4-BE49-F238E27FC236}">
                <a16:creationId xmlns:a16="http://schemas.microsoft.com/office/drawing/2014/main" id="{BBA40850-031E-E558-C3AE-A03B66CDE541}"/>
              </a:ext>
            </a:extLst>
          </p:cNvPr>
          <p:cNvSpPr txBox="1">
            <a:spLocks/>
          </p:cNvSpPr>
          <p:nvPr userDrawn="1"/>
        </p:nvSpPr>
        <p:spPr>
          <a:xfrm>
            <a:off x="10371906" y="6351612"/>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endParaRPr lang="en-US" dirty="0">
              <a:latin typeface="Franklin Gothic Book" panose="020B0503020102020204" pitchFamily="34" charset="0"/>
            </a:endParaRPr>
          </a:p>
        </p:txBody>
      </p:sp>
      <p:sp>
        <p:nvSpPr>
          <p:cNvPr id="28" name="Slide Number Placeholder 5">
            <a:extLst>
              <a:ext uri="{FF2B5EF4-FFF2-40B4-BE49-F238E27FC236}">
                <a16:creationId xmlns:a16="http://schemas.microsoft.com/office/drawing/2014/main" id="{DB7C56F5-63FE-C6BA-7671-7796E7F92B8A}"/>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solidFill>
                  <a:schemeClr val="tx1">
                    <a:lumMod val="65000"/>
                    <a:lumOff val="35000"/>
                  </a:schemeClr>
                </a:solidFill>
                <a:latin typeface="Franklin Gothic Book" panose="020B0503020102020204" pitchFamily="34" charset="0"/>
              </a:rPr>
              <a:pPr/>
              <a:t>‹#›</a:t>
            </a:fld>
            <a:endParaRPr lang="en-US" dirty="0">
              <a:solidFill>
                <a:schemeClr val="tx1">
                  <a:lumMod val="65000"/>
                  <a:lumOff val="35000"/>
                </a:schemeClr>
              </a:solidFill>
              <a:latin typeface="Franklin Gothic Book" panose="020B0503020102020204" pitchFamily="34" charset="0"/>
            </a:endParaRPr>
          </a:p>
        </p:txBody>
      </p:sp>
      <p:sp>
        <p:nvSpPr>
          <p:cNvPr id="12" name="Hexagon 11">
            <a:extLst>
              <a:ext uri="{FF2B5EF4-FFF2-40B4-BE49-F238E27FC236}">
                <a16:creationId xmlns:a16="http://schemas.microsoft.com/office/drawing/2014/main" id="{52870AF4-E0E9-47B8-08AC-7C93D44CBFA5}"/>
              </a:ext>
              <a:ext uri="{C183D7F6-B498-43B3-948B-1728B52AA6E4}">
                <adec:decorative xmlns:adec="http://schemas.microsoft.com/office/drawing/2017/decorative" val="1"/>
              </a:ext>
            </a:extLst>
          </p:cNvPr>
          <p:cNvSpPr/>
          <p:nvPr userDrawn="1"/>
        </p:nvSpPr>
        <p:spPr>
          <a:xfrm rot="5400000">
            <a:off x="7501575" y="2056446"/>
            <a:ext cx="5676533" cy="2743858"/>
          </a:xfrm>
          <a:prstGeom prst="hexagon">
            <a:avLst>
              <a:gd name="adj" fmla="val 28610"/>
              <a:gd name="vf" fmla="val 115470"/>
            </a:avLst>
          </a:prstGeom>
          <a:noFill/>
          <a:ln w="38100">
            <a:solidFill>
              <a:srgbClr val="0F9AE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ln>
                <a:noFill/>
              </a:ln>
            </a:endParaRPr>
          </a:p>
        </p:txBody>
      </p:sp>
      <p:sp>
        <p:nvSpPr>
          <p:cNvPr id="11" name="Hexagon 10">
            <a:extLst>
              <a:ext uri="{FF2B5EF4-FFF2-40B4-BE49-F238E27FC236}">
                <a16:creationId xmlns:a16="http://schemas.microsoft.com/office/drawing/2014/main" id="{D0B0D6CA-18A4-892E-5BED-1C96EC8F2C6A}"/>
              </a:ext>
              <a:ext uri="{C183D7F6-B498-43B3-948B-1728B52AA6E4}">
                <adec:decorative xmlns:adec="http://schemas.microsoft.com/office/drawing/2017/decorative" val="1"/>
              </a:ext>
            </a:extLst>
          </p:cNvPr>
          <p:cNvSpPr/>
          <p:nvPr userDrawn="1"/>
        </p:nvSpPr>
        <p:spPr>
          <a:xfrm rot="5400000">
            <a:off x="7371888" y="2000254"/>
            <a:ext cx="5808928" cy="2857499"/>
          </a:xfrm>
          <a:prstGeom prst="hexagon">
            <a:avLst>
              <a:gd name="adj" fmla="val 28610"/>
              <a:gd name="vf" fmla="val 115470"/>
            </a:avLst>
          </a:prstGeom>
          <a:no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pic>
        <p:nvPicPr>
          <p:cNvPr id="4" name="Graphic 3">
            <a:extLst>
              <a:ext uri="{FF2B5EF4-FFF2-40B4-BE49-F238E27FC236}">
                <a16:creationId xmlns:a16="http://schemas.microsoft.com/office/drawing/2014/main" id="{6AC3216D-6AE2-7BC3-AB21-9981262B7D5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59895" y="5923132"/>
            <a:ext cx="2628779" cy="550623"/>
          </a:xfrm>
          <a:prstGeom prst="rect">
            <a:avLst/>
          </a:prstGeom>
        </p:spPr>
      </p:pic>
    </p:spTree>
    <p:extLst>
      <p:ext uri="{BB962C8B-B14F-4D97-AF65-F5344CB8AC3E}">
        <p14:creationId xmlns:p14="http://schemas.microsoft.com/office/powerpoint/2010/main" val="3357189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6" name="Isosceles Triangle 25">
            <a:extLst>
              <a:ext uri="{FF2B5EF4-FFF2-40B4-BE49-F238E27FC236}">
                <a16:creationId xmlns:a16="http://schemas.microsoft.com/office/drawing/2014/main" id="{D2A3B7FE-7181-9794-5BB2-614F11C6B95E}"/>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FBDAC1-3323-B47E-6A7F-F2CA6AF45452}"/>
              </a:ext>
            </a:extLst>
          </p:cNvPr>
          <p:cNvSpPr>
            <a:spLocks noGrp="1"/>
          </p:cNvSpPr>
          <p:nvPr>
            <p:ph type="title" hasCustomPrompt="1"/>
          </p:nvPr>
        </p:nvSpPr>
        <p:spPr>
          <a:xfrm>
            <a:off x="778274" y="375450"/>
            <a:ext cx="9000727" cy="937370"/>
          </a:xfrm>
          <a:prstGeom prst="rect">
            <a:avLst/>
          </a:prstGeom>
        </p:spPr>
        <p:txBody>
          <a:bodyPr/>
          <a:lstStyle>
            <a:lvl1pPr>
              <a:defRPr sz="3600">
                <a:solidFill>
                  <a:srgbClr val="0B6FAD"/>
                </a:solidFill>
                <a:latin typeface="Franklin Gothic Heavy" panose="020B0903020102020204" pitchFamily="34" charset="0"/>
              </a:defRPr>
            </a:lvl1pPr>
          </a:lstStyle>
          <a:p>
            <a:r>
              <a:rPr lang="en-US"/>
              <a:t>Content Title</a:t>
            </a:r>
          </a:p>
        </p:txBody>
      </p:sp>
      <p:sp>
        <p:nvSpPr>
          <p:cNvPr id="8" name="Rectangle 7">
            <a:extLst>
              <a:ext uri="{FF2B5EF4-FFF2-40B4-BE49-F238E27FC236}">
                <a16:creationId xmlns:a16="http://schemas.microsoft.com/office/drawing/2014/main" id="{CF7087DD-CF1D-F68D-456E-3101D9A01E77}"/>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cxnSp>
        <p:nvCxnSpPr>
          <p:cNvPr id="9" name="Straight Connector 8">
            <a:extLst>
              <a:ext uri="{FF2B5EF4-FFF2-40B4-BE49-F238E27FC236}">
                <a16:creationId xmlns:a16="http://schemas.microsoft.com/office/drawing/2014/main" id="{AD572F75-3578-70F4-8920-2740664B8E75}"/>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861DA40-3E7D-0089-9632-B45DF6757FCA}"/>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EEB7AF7-423B-5AAD-C417-E36D72932C91}"/>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D918829-E1C9-93BA-5740-4802312D110A}"/>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4AABEC2-0C12-1392-BBA1-963B0857621B}"/>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DD0CB4-BFD4-522E-DAB9-4519ABEB0F37}"/>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B238926-22D3-BC56-89DE-C6807309F25B}"/>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733B715-8420-6027-5E03-A3ADAA687E35}"/>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485A6B0-285C-70E8-7642-966488776F50}"/>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2ADFEEF-E1CB-BEDC-7063-75320621C93C}"/>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212F163-740A-E0A8-E732-E10839650A6E}"/>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C188603-DC7B-4157-7873-E9EC3F05BB08}"/>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C7CE5A-FFEE-CD0E-1B4D-1013CE4195E4}"/>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848AAED-5320-6326-12D3-659BEB8A4735}"/>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Slide Number Placeholder 5">
            <a:extLst>
              <a:ext uri="{FF2B5EF4-FFF2-40B4-BE49-F238E27FC236}">
                <a16:creationId xmlns:a16="http://schemas.microsoft.com/office/drawing/2014/main" id="{144F53B3-A782-2B45-7F8B-8A7D466533B3}"/>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dirty="0">
              <a:latin typeface="Franklin Gothic Book" panose="020B0503020102020204" pitchFamily="34" charset="0"/>
            </a:endParaRPr>
          </a:p>
        </p:txBody>
      </p:sp>
      <p:pic>
        <p:nvPicPr>
          <p:cNvPr id="4" name="Graphic 3">
            <a:extLst>
              <a:ext uri="{FF2B5EF4-FFF2-40B4-BE49-F238E27FC236}">
                <a16:creationId xmlns:a16="http://schemas.microsoft.com/office/drawing/2014/main" id="{6248F243-7AE9-833F-BFD4-A1C77D5064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
        <p:nvSpPr>
          <p:cNvPr id="5" name="Text Placeholder 33">
            <a:extLst>
              <a:ext uri="{FF2B5EF4-FFF2-40B4-BE49-F238E27FC236}">
                <a16:creationId xmlns:a16="http://schemas.microsoft.com/office/drawing/2014/main" id="{3C8CD63B-5067-3E5E-A9E5-12ADE60A717D}"/>
              </a:ext>
            </a:extLst>
          </p:cNvPr>
          <p:cNvSpPr>
            <a:spLocks noGrp="1"/>
          </p:cNvSpPr>
          <p:nvPr>
            <p:ph type="body" sz="quarter" idx="15" hasCustomPrompt="1"/>
          </p:nvPr>
        </p:nvSpPr>
        <p:spPr>
          <a:xfrm>
            <a:off x="767735" y="1437350"/>
            <a:ext cx="5181601" cy="4716088"/>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a:t>Bullet level 1</a:t>
            </a:r>
          </a:p>
          <a:p>
            <a:pPr lvl="1"/>
            <a:r>
              <a:rPr lang="en-US"/>
              <a:t>Bullet level 2</a:t>
            </a:r>
          </a:p>
          <a:p>
            <a:pPr lvl="2"/>
            <a:r>
              <a:rPr lang="en-US"/>
              <a:t>Bullet level 3</a:t>
            </a:r>
          </a:p>
        </p:txBody>
      </p:sp>
      <p:sp>
        <p:nvSpPr>
          <p:cNvPr id="6" name="Text Placeholder 33">
            <a:extLst>
              <a:ext uri="{FF2B5EF4-FFF2-40B4-BE49-F238E27FC236}">
                <a16:creationId xmlns:a16="http://schemas.microsoft.com/office/drawing/2014/main" id="{F11F39E7-D7DD-6068-BCF1-C1BCF39E68D4}"/>
              </a:ext>
            </a:extLst>
          </p:cNvPr>
          <p:cNvSpPr>
            <a:spLocks noGrp="1"/>
          </p:cNvSpPr>
          <p:nvPr>
            <p:ph type="body" sz="quarter" idx="16" hasCustomPrompt="1"/>
          </p:nvPr>
        </p:nvSpPr>
        <p:spPr>
          <a:xfrm>
            <a:off x="6204533" y="1437350"/>
            <a:ext cx="5181601" cy="4716088"/>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a:t>Bullet level 1</a:t>
            </a:r>
          </a:p>
          <a:p>
            <a:pPr lvl="1"/>
            <a:r>
              <a:rPr lang="en-US"/>
              <a:t>Bullet level 2</a:t>
            </a:r>
          </a:p>
          <a:p>
            <a:pPr lvl="2"/>
            <a:r>
              <a:rPr lang="en-US"/>
              <a:t>Bullet level 3</a:t>
            </a:r>
          </a:p>
        </p:txBody>
      </p:sp>
    </p:spTree>
    <p:extLst>
      <p:ext uri="{BB962C8B-B14F-4D97-AF65-F5344CB8AC3E}">
        <p14:creationId xmlns:p14="http://schemas.microsoft.com/office/powerpoint/2010/main" val="3405012777"/>
      </p:ext>
    </p:extLst>
  </p:cSld>
  <p:clrMapOvr>
    <a:masterClrMapping/>
  </p:clrMapOvr>
  <p:extLst>
    <p:ext uri="{DCECCB84-F9BA-43D5-87BE-67443E8EF086}">
      <p15:sldGuideLst xmlns:p15="http://schemas.microsoft.com/office/powerpoint/2012/main">
        <p15:guide id="1" orient="horz" pos="50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AAAC58-E6FE-5553-D5DB-0790D6C127F7}"/>
              </a:ext>
            </a:extLst>
          </p:cNvPr>
          <p:cNvSpPr/>
          <p:nvPr userDrawn="1"/>
        </p:nvSpPr>
        <p:spPr>
          <a:xfrm>
            <a:off x="4338784" y="1427119"/>
            <a:ext cx="3345039" cy="47601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99AED27-FB74-DE64-9F12-A3C09E225E00}"/>
              </a:ext>
            </a:extLst>
          </p:cNvPr>
          <p:cNvSpPr/>
          <p:nvPr userDrawn="1"/>
        </p:nvSpPr>
        <p:spPr>
          <a:xfrm>
            <a:off x="7913391" y="1427119"/>
            <a:ext cx="3345039" cy="47601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F006D84-373E-B7A5-74BF-8F61C2754563}"/>
              </a:ext>
            </a:extLst>
          </p:cNvPr>
          <p:cNvSpPr/>
          <p:nvPr userDrawn="1"/>
        </p:nvSpPr>
        <p:spPr>
          <a:xfrm>
            <a:off x="778368" y="1427119"/>
            <a:ext cx="3345039" cy="47601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5A8D9A-BE5A-8919-1C5C-CA0F08C01073}"/>
              </a:ext>
            </a:extLst>
          </p:cNvPr>
          <p:cNvSpPr>
            <a:spLocks noGrp="1"/>
          </p:cNvSpPr>
          <p:nvPr>
            <p:ph type="title" hasCustomPrompt="1"/>
          </p:nvPr>
        </p:nvSpPr>
        <p:spPr>
          <a:xfrm>
            <a:off x="775990" y="374570"/>
            <a:ext cx="9003011" cy="938249"/>
          </a:xfrm>
          <a:prstGeom prst="rect">
            <a:avLst/>
          </a:prstGeom>
        </p:spPr>
        <p:txBody>
          <a:bodyPr/>
          <a:lstStyle>
            <a:lvl1pPr>
              <a:defRPr sz="3600">
                <a:solidFill>
                  <a:srgbClr val="0B6FAD"/>
                </a:solidFill>
                <a:latin typeface="Franklin Gothic Heavy" panose="020B0903020102020204" pitchFamily="34" charset="0"/>
              </a:defRPr>
            </a:lvl1pPr>
          </a:lstStyle>
          <a:p>
            <a:r>
              <a:rPr lang="en-US"/>
              <a:t>Content Title</a:t>
            </a:r>
          </a:p>
        </p:txBody>
      </p:sp>
      <p:sp>
        <p:nvSpPr>
          <p:cNvPr id="3" name="Text Placeholder 2">
            <a:extLst>
              <a:ext uri="{FF2B5EF4-FFF2-40B4-BE49-F238E27FC236}">
                <a16:creationId xmlns:a16="http://schemas.microsoft.com/office/drawing/2014/main" id="{E8C1480B-5C97-0207-A08A-E13D4EBFBD0E}"/>
              </a:ext>
            </a:extLst>
          </p:cNvPr>
          <p:cNvSpPr>
            <a:spLocks noGrp="1"/>
          </p:cNvSpPr>
          <p:nvPr>
            <p:ph type="body" idx="1" hasCustomPrompt="1"/>
          </p:nvPr>
        </p:nvSpPr>
        <p:spPr>
          <a:xfrm>
            <a:off x="885173" y="1545493"/>
            <a:ext cx="3113623" cy="587384"/>
          </a:xfrm>
          <a:prstGeom prst="rect">
            <a:avLst/>
          </a:prstGeom>
        </p:spPr>
        <p:txBody>
          <a:bodyPr anchor="t"/>
          <a:lstStyle>
            <a:lvl1pPr marL="0" indent="0">
              <a:spcBef>
                <a:spcPts val="0"/>
              </a:spcBef>
              <a:buNone/>
              <a:defRPr sz="2400" b="0">
                <a:solidFill>
                  <a:schemeClr val="tx1">
                    <a:lumMod val="65000"/>
                    <a:lumOff val="35000"/>
                  </a:schemeClr>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Header 1</a:t>
            </a:r>
          </a:p>
        </p:txBody>
      </p:sp>
      <p:sp>
        <p:nvSpPr>
          <p:cNvPr id="10" name="Rectangle 9">
            <a:extLst>
              <a:ext uri="{FF2B5EF4-FFF2-40B4-BE49-F238E27FC236}">
                <a16:creationId xmlns:a16="http://schemas.microsoft.com/office/drawing/2014/main" id="{C78AE87A-8477-677D-F1AA-7D23531ED4C8}"/>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cxnSp>
        <p:nvCxnSpPr>
          <p:cNvPr id="11" name="Straight Connector 10">
            <a:extLst>
              <a:ext uri="{FF2B5EF4-FFF2-40B4-BE49-F238E27FC236}">
                <a16:creationId xmlns:a16="http://schemas.microsoft.com/office/drawing/2014/main" id="{7EDEDAE9-C1F7-9085-605A-E3EDB2B75628}"/>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06B219C-C43E-515F-BDCD-A27E2923EA58}"/>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5A74654-6C38-52CA-196B-8998AE55B412}"/>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AD90213-3614-07A0-DF00-5E76C490ED32}"/>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1AD94DD-CF0F-EC86-8FDD-DF42C6FA576D}"/>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ACA973-BEEB-794B-CBB9-657A32197E43}"/>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BB3E754-F51F-2553-D42C-46A8E8A848FB}"/>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E4C6455-665B-8EE4-B629-EA251E2E04F4}"/>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3F4A981-9AED-39B5-BC5A-C0563E0BF82C}"/>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9FFEB71-09B5-FEA2-F024-036EEF985E34}"/>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A339AE1-BAE4-AF0A-B0EE-914F3CA4CF83}"/>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5248DB1-E304-3CCB-3CF3-6FD60C997C66}"/>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A658241-5ED2-DF0D-815C-072D48D4956B}"/>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1EE6974-A1D0-DC44-E931-8A5F32E09AAD}"/>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Slide Number Placeholder 5">
            <a:extLst>
              <a:ext uri="{FF2B5EF4-FFF2-40B4-BE49-F238E27FC236}">
                <a16:creationId xmlns:a16="http://schemas.microsoft.com/office/drawing/2014/main" id="{C1B465A2-1BCE-E333-2067-7B9A0394DF4E}"/>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dirty="0">
              <a:latin typeface="Franklin Gothic Book" panose="020B0503020102020204" pitchFamily="34" charset="0"/>
            </a:endParaRPr>
          </a:p>
        </p:txBody>
      </p:sp>
      <p:sp>
        <p:nvSpPr>
          <p:cNvPr id="28" name="Isosceles Triangle 27">
            <a:extLst>
              <a:ext uri="{FF2B5EF4-FFF2-40B4-BE49-F238E27FC236}">
                <a16:creationId xmlns:a16="http://schemas.microsoft.com/office/drawing/2014/main" id="{A762A15B-F45F-42B4-E2F8-F307F2B2E0BC}"/>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
            <a:extLst>
              <a:ext uri="{FF2B5EF4-FFF2-40B4-BE49-F238E27FC236}">
                <a16:creationId xmlns:a16="http://schemas.microsoft.com/office/drawing/2014/main" id="{43F70DDF-A3D2-E677-8775-A0BE7E98E66D}"/>
              </a:ext>
            </a:extLst>
          </p:cNvPr>
          <p:cNvSpPr>
            <a:spLocks noGrp="1"/>
          </p:cNvSpPr>
          <p:nvPr>
            <p:ph type="body" idx="15" hasCustomPrompt="1"/>
          </p:nvPr>
        </p:nvSpPr>
        <p:spPr>
          <a:xfrm>
            <a:off x="4462159" y="1545493"/>
            <a:ext cx="3113623" cy="587384"/>
          </a:xfrm>
          <a:prstGeom prst="rect">
            <a:avLst/>
          </a:prstGeom>
        </p:spPr>
        <p:txBody>
          <a:bodyPr anchor="t"/>
          <a:lstStyle>
            <a:lvl1pPr marL="0" indent="0">
              <a:spcBef>
                <a:spcPts val="0"/>
              </a:spcBef>
              <a:buNone/>
              <a:defRPr sz="2400" b="0">
                <a:solidFill>
                  <a:schemeClr val="tx1">
                    <a:lumMod val="65000"/>
                    <a:lumOff val="35000"/>
                  </a:schemeClr>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Header 2</a:t>
            </a:r>
          </a:p>
        </p:txBody>
      </p:sp>
      <p:sp>
        <p:nvSpPr>
          <p:cNvPr id="33" name="Text Placeholder 2">
            <a:extLst>
              <a:ext uri="{FF2B5EF4-FFF2-40B4-BE49-F238E27FC236}">
                <a16:creationId xmlns:a16="http://schemas.microsoft.com/office/drawing/2014/main" id="{A12155DB-8EB6-CAA5-01D9-822F6C7A80DC}"/>
              </a:ext>
            </a:extLst>
          </p:cNvPr>
          <p:cNvSpPr>
            <a:spLocks noGrp="1"/>
          </p:cNvSpPr>
          <p:nvPr>
            <p:ph type="body" idx="17" hasCustomPrompt="1"/>
          </p:nvPr>
        </p:nvSpPr>
        <p:spPr>
          <a:xfrm>
            <a:off x="8021527" y="1545493"/>
            <a:ext cx="3113623" cy="587384"/>
          </a:xfrm>
          <a:prstGeom prst="rect">
            <a:avLst/>
          </a:prstGeom>
        </p:spPr>
        <p:txBody>
          <a:bodyPr anchor="t"/>
          <a:lstStyle>
            <a:lvl1pPr marL="0" indent="0">
              <a:spcBef>
                <a:spcPts val="0"/>
              </a:spcBef>
              <a:buNone/>
              <a:defRPr sz="2400" b="0">
                <a:solidFill>
                  <a:schemeClr val="tx1">
                    <a:lumMod val="65000"/>
                    <a:lumOff val="35000"/>
                  </a:schemeClr>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Header 3</a:t>
            </a:r>
          </a:p>
        </p:txBody>
      </p:sp>
      <p:pic>
        <p:nvPicPr>
          <p:cNvPr id="5" name="Graphic 4">
            <a:extLst>
              <a:ext uri="{FF2B5EF4-FFF2-40B4-BE49-F238E27FC236}">
                <a16:creationId xmlns:a16="http://schemas.microsoft.com/office/drawing/2014/main" id="{27D6F1EF-E7CC-F9FB-E91E-5519082911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
        <p:nvSpPr>
          <p:cNvPr id="29" name="Text Placeholder 33">
            <a:extLst>
              <a:ext uri="{FF2B5EF4-FFF2-40B4-BE49-F238E27FC236}">
                <a16:creationId xmlns:a16="http://schemas.microsoft.com/office/drawing/2014/main" id="{82D5592F-0748-8FA8-5905-06E9A6B9F267}"/>
              </a:ext>
            </a:extLst>
          </p:cNvPr>
          <p:cNvSpPr>
            <a:spLocks noGrp="1"/>
          </p:cNvSpPr>
          <p:nvPr>
            <p:ph type="body" sz="quarter" idx="14" hasCustomPrompt="1"/>
          </p:nvPr>
        </p:nvSpPr>
        <p:spPr>
          <a:xfrm>
            <a:off x="885173" y="2256366"/>
            <a:ext cx="3113623" cy="3795637"/>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a:t>Bullet level 1</a:t>
            </a:r>
          </a:p>
          <a:p>
            <a:pPr lvl="1"/>
            <a:r>
              <a:rPr lang="en-US"/>
              <a:t>Bullet level 2</a:t>
            </a:r>
          </a:p>
          <a:p>
            <a:pPr lvl="2"/>
            <a:r>
              <a:rPr lang="en-US"/>
              <a:t>Bullet level 3</a:t>
            </a:r>
          </a:p>
        </p:txBody>
      </p:sp>
      <p:sp>
        <p:nvSpPr>
          <p:cNvPr id="31" name="Text Placeholder 33">
            <a:extLst>
              <a:ext uri="{FF2B5EF4-FFF2-40B4-BE49-F238E27FC236}">
                <a16:creationId xmlns:a16="http://schemas.microsoft.com/office/drawing/2014/main" id="{8CBE1362-FF58-303D-1068-731B5B52001F}"/>
              </a:ext>
            </a:extLst>
          </p:cNvPr>
          <p:cNvSpPr>
            <a:spLocks noGrp="1"/>
          </p:cNvSpPr>
          <p:nvPr>
            <p:ph type="body" sz="quarter" idx="19" hasCustomPrompt="1"/>
          </p:nvPr>
        </p:nvSpPr>
        <p:spPr>
          <a:xfrm>
            <a:off x="4454491" y="2244333"/>
            <a:ext cx="3113623" cy="3807670"/>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a:t>Bullet level 1</a:t>
            </a:r>
          </a:p>
          <a:p>
            <a:pPr lvl="1"/>
            <a:r>
              <a:rPr lang="en-US"/>
              <a:t>Bullet level 2</a:t>
            </a:r>
          </a:p>
          <a:p>
            <a:pPr lvl="2"/>
            <a:r>
              <a:rPr lang="en-US"/>
              <a:t>Bullet level 3</a:t>
            </a:r>
          </a:p>
        </p:txBody>
      </p:sp>
      <p:sp>
        <p:nvSpPr>
          <p:cNvPr id="36" name="Text Placeholder 33">
            <a:extLst>
              <a:ext uri="{FF2B5EF4-FFF2-40B4-BE49-F238E27FC236}">
                <a16:creationId xmlns:a16="http://schemas.microsoft.com/office/drawing/2014/main" id="{04104D27-89F1-DCEB-62C1-3AEDB49F130B}"/>
              </a:ext>
            </a:extLst>
          </p:cNvPr>
          <p:cNvSpPr>
            <a:spLocks noGrp="1"/>
          </p:cNvSpPr>
          <p:nvPr>
            <p:ph type="body" sz="quarter" idx="21" hasCustomPrompt="1"/>
          </p:nvPr>
        </p:nvSpPr>
        <p:spPr>
          <a:xfrm>
            <a:off x="8050434" y="2244333"/>
            <a:ext cx="3113623" cy="3807670"/>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a:t>Bullet level 1</a:t>
            </a:r>
          </a:p>
          <a:p>
            <a:pPr lvl="1"/>
            <a:r>
              <a:rPr lang="en-US"/>
              <a:t>Bullet level 2</a:t>
            </a:r>
          </a:p>
          <a:p>
            <a:pPr lvl="2"/>
            <a:r>
              <a:rPr lang="en-US"/>
              <a:t>Bullet level 3</a:t>
            </a:r>
          </a:p>
        </p:txBody>
      </p:sp>
    </p:spTree>
    <p:extLst>
      <p:ext uri="{BB962C8B-B14F-4D97-AF65-F5344CB8AC3E}">
        <p14:creationId xmlns:p14="http://schemas.microsoft.com/office/powerpoint/2010/main" val="1818347580"/>
      </p:ext>
    </p:extLst>
  </p:cSld>
  <p:clrMapOvr>
    <a:masterClrMapping/>
  </p:clrMapOvr>
  <p:extLst>
    <p:ext uri="{DCECCB84-F9BA-43D5-87BE-67443E8EF086}">
      <p15:sldGuideLst xmlns:p15="http://schemas.microsoft.com/office/powerpoint/2012/main">
        <p15:guide id="1" orient="horz" pos="50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8B2EF-7036-5B04-2BC6-77F65759A1CC}"/>
              </a:ext>
            </a:extLst>
          </p:cNvPr>
          <p:cNvSpPr>
            <a:spLocks noGrp="1"/>
          </p:cNvSpPr>
          <p:nvPr>
            <p:ph type="title" hasCustomPrompt="1"/>
          </p:nvPr>
        </p:nvSpPr>
        <p:spPr>
          <a:xfrm>
            <a:off x="774402" y="374570"/>
            <a:ext cx="9004599" cy="938249"/>
          </a:xfrm>
          <a:prstGeom prst="rect">
            <a:avLst/>
          </a:prstGeom>
        </p:spPr>
        <p:txBody>
          <a:bodyPr/>
          <a:lstStyle>
            <a:lvl1pPr>
              <a:defRPr sz="3600">
                <a:solidFill>
                  <a:srgbClr val="0B6FAD"/>
                </a:solidFill>
                <a:latin typeface="Franklin Gothic Heavy" panose="020B0903020102020204" pitchFamily="34" charset="0"/>
              </a:defRPr>
            </a:lvl1pPr>
          </a:lstStyle>
          <a:p>
            <a:r>
              <a:rPr lang="en-US"/>
              <a:t>Empty Content Title</a:t>
            </a:r>
          </a:p>
        </p:txBody>
      </p:sp>
      <p:sp>
        <p:nvSpPr>
          <p:cNvPr id="6" name="Rectangle 5">
            <a:extLst>
              <a:ext uri="{FF2B5EF4-FFF2-40B4-BE49-F238E27FC236}">
                <a16:creationId xmlns:a16="http://schemas.microsoft.com/office/drawing/2014/main" id="{9244683A-4948-5F51-15A0-E1CA7EDC2F37}"/>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cxnSp>
        <p:nvCxnSpPr>
          <p:cNvPr id="7" name="Straight Connector 6">
            <a:extLst>
              <a:ext uri="{FF2B5EF4-FFF2-40B4-BE49-F238E27FC236}">
                <a16:creationId xmlns:a16="http://schemas.microsoft.com/office/drawing/2014/main" id="{0F85A4DC-BC4A-619D-92C5-0B69C149C82D}"/>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F550010-2AC1-0312-BC34-CDDEC78B494D}"/>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F8D4D9D-3326-8D29-3B44-EF05890714F0}"/>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A453B52-83C9-FA2F-9DD2-669193C23CC2}"/>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C13D8D1-5E93-D356-592C-A13E2021A067}"/>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C6ECB0-8977-534B-66CD-D6DEFCE06C00}"/>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817D65-93A9-E6C6-BB61-5CC0B0550847}"/>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114508-DC4E-6CE0-4ED2-27A26E50054C}"/>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F0E4117-D99C-518C-7136-B88D59EAABA1}"/>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60B0F76-4B92-1291-8AFD-14D1AABC2456}"/>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C293D09-42DA-0C9F-BE9C-CB69C488CE84}"/>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2675161-90D8-60F7-18B9-371D7C4AF683}"/>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F59B021-C039-1D0D-1155-784685FFFAA1}"/>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7262777-BE87-7BE5-0515-D391A7378783}"/>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Isosceles Triangle 23">
            <a:extLst>
              <a:ext uri="{FF2B5EF4-FFF2-40B4-BE49-F238E27FC236}">
                <a16:creationId xmlns:a16="http://schemas.microsoft.com/office/drawing/2014/main" id="{3F6101E0-20B5-EBBE-BAA9-21FCF75BADAF}"/>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5">
            <a:extLst>
              <a:ext uri="{FF2B5EF4-FFF2-40B4-BE49-F238E27FC236}">
                <a16:creationId xmlns:a16="http://schemas.microsoft.com/office/drawing/2014/main" id="{F7A4D202-A119-A6E9-F4A2-3D381D0927AF}"/>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dirty="0">
              <a:latin typeface="Franklin Gothic Book" panose="020B0503020102020204" pitchFamily="34" charset="0"/>
            </a:endParaRPr>
          </a:p>
        </p:txBody>
      </p:sp>
      <p:pic>
        <p:nvPicPr>
          <p:cNvPr id="5" name="Graphic 4">
            <a:extLst>
              <a:ext uri="{FF2B5EF4-FFF2-40B4-BE49-F238E27FC236}">
                <a16:creationId xmlns:a16="http://schemas.microsoft.com/office/drawing/2014/main" id="{1F9DC919-5705-6E30-BB53-2C5CBEE045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Tree>
    <p:extLst>
      <p:ext uri="{BB962C8B-B14F-4D97-AF65-F5344CB8AC3E}">
        <p14:creationId xmlns:p14="http://schemas.microsoft.com/office/powerpoint/2010/main" val="259300435"/>
      </p:ext>
    </p:extLst>
  </p:cSld>
  <p:clrMapOvr>
    <a:masterClrMapping/>
  </p:clrMapOvr>
  <p:extLst>
    <p:ext uri="{DCECCB84-F9BA-43D5-87BE-67443E8EF086}">
      <p15:sldGuideLst xmlns:p15="http://schemas.microsoft.com/office/powerpoint/2012/main">
        <p15:guide id="1" orient="horz" pos="50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9D1C5-D3E7-21B1-157E-922C3063B9A2}"/>
              </a:ext>
              <a:ext uri="{C183D7F6-B498-43B3-948B-1728B52AA6E4}">
                <adec:decorative xmlns:adec="http://schemas.microsoft.com/office/drawing/2017/decorative" val="1"/>
              </a:ext>
            </a:extLst>
          </p:cNvPr>
          <p:cNvSpPr/>
          <p:nvPr userDrawn="1"/>
        </p:nvSpPr>
        <p:spPr>
          <a:xfrm>
            <a:off x="982343" y="722568"/>
            <a:ext cx="10620292" cy="48688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DD5968C-FF86-3747-C728-7A7D00735EAC}"/>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cxnSp>
        <p:nvCxnSpPr>
          <p:cNvPr id="7" name="Straight Connector 6">
            <a:extLst>
              <a:ext uri="{FF2B5EF4-FFF2-40B4-BE49-F238E27FC236}">
                <a16:creationId xmlns:a16="http://schemas.microsoft.com/office/drawing/2014/main" id="{A56AD56C-AD34-EB58-4D19-9FDB3ECD2523}"/>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E70454E-0EB9-23C2-3FFA-E65B3012C38D}"/>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EDF5195-613D-DDC6-ACAE-F4C099BBAFCE}"/>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2C1DD92-9030-ED36-3028-0BB60741E1A4}"/>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EE372D6-F7F7-E234-E9C9-BBF4752D6D6E}"/>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EFB163B-6B17-D7AB-D4BE-164735E2C6C6}"/>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B9BE4E8-0566-0AA9-F26D-40456BCA3DFD}"/>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43655B-0DE9-B0AA-6B84-3A20E38B2DF9}"/>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AA4A3B0-BEF9-40DE-4C6C-83006C909810}"/>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D976CF-81E9-19FE-8535-DD941861990F}"/>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81D414A-216C-FF3F-F187-E0FE544D7891}"/>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96FC3A0-D2B4-93F3-16E8-BA913B06EA46}"/>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34038FF-F466-14D3-FED8-0DE6CEB381EA}"/>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1122F4B-96BC-A6BD-6C08-924C4F225E14}"/>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sp>
        <p:nvSpPr>
          <p:cNvPr id="24" name="Isosceles Triangle 23">
            <a:extLst>
              <a:ext uri="{FF2B5EF4-FFF2-40B4-BE49-F238E27FC236}">
                <a16:creationId xmlns:a16="http://schemas.microsoft.com/office/drawing/2014/main" id="{0778DC4B-2968-1769-B733-1C047B1C4E04}"/>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Media Placeholder 2">
            <a:extLst>
              <a:ext uri="{FF2B5EF4-FFF2-40B4-BE49-F238E27FC236}">
                <a16:creationId xmlns:a16="http://schemas.microsoft.com/office/drawing/2014/main" id="{C6F4824A-6DDD-1926-3DC0-14E42B1C3DE8}"/>
              </a:ext>
            </a:extLst>
          </p:cNvPr>
          <p:cNvSpPr>
            <a:spLocks noGrp="1"/>
          </p:cNvSpPr>
          <p:nvPr>
            <p:ph type="media" sz="quarter" idx="13"/>
          </p:nvPr>
        </p:nvSpPr>
        <p:spPr>
          <a:xfrm>
            <a:off x="762000" y="872158"/>
            <a:ext cx="10594975" cy="4868863"/>
          </a:xfrm>
          <a:prstGeom prst="rect">
            <a:avLst/>
          </a:prstGeom>
        </p:spPr>
        <p:txBody>
          <a:bodyPr/>
          <a:lstStyle/>
          <a:p>
            <a:endParaRPr lang="en-US" dirty="0"/>
          </a:p>
        </p:txBody>
      </p:sp>
      <p:sp>
        <p:nvSpPr>
          <p:cNvPr id="2" name="Slide Number Placeholder 5">
            <a:extLst>
              <a:ext uri="{FF2B5EF4-FFF2-40B4-BE49-F238E27FC236}">
                <a16:creationId xmlns:a16="http://schemas.microsoft.com/office/drawing/2014/main" id="{215BE54D-F60F-9DAE-73A6-8062F9695574}"/>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solidFill>
                  <a:schemeClr val="tx1">
                    <a:lumMod val="65000"/>
                    <a:lumOff val="35000"/>
                  </a:schemeClr>
                </a:solidFill>
                <a:latin typeface="Franklin Gothic Book" panose="020B0503020102020204" pitchFamily="34" charset="0"/>
              </a:rPr>
              <a:pPr/>
              <a:t>‹#›</a:t>
            </a:fld>
            <a:endParaRPr lang="en-US" dirty="0">
              <a:solidFill>
                <a:schemeClr val="tx1">
                  <a:lumMod val="65000"/>
                  <a:lumOff val="35000"/>
                </a:schemeClr>
              </a:solidFill>
              <a:latin typeface="Franklin Gothic Book" panose="020B0503020102020204" pitchFamily="34" charset="0"/>
            </a:endParaRPr>
          </a:p>
        </p:txBody>
      </p:sp>
      <p:pic>
        <p:nvPicPr>
          <p:cNvPr id="21" name="Graphic 20">
            <a:extLst>
              <a:ext uri="{FF2B5EF4-FFF2-40B4-BE49-F238E27FC236}">
                <a16:creationId xmlns:a16="http://schemas.microsoft.com/office/drawing/2014/main" id="{8BA2698A-6C47-A60D-86E1-60AF763BA3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2458" y="6444998"/>
            <a:ext cx="1750237" cy="366604"/>
          </a:xfrm>
          <a:prstGeom prst="rect">
            <a:avLst/>
          </a:prstGeom>
        </p:spPr>
      </p:pic>
    </p:spTree>
    <p:extLst>
      <p:ext uri="{BB962C8B-B14F-4D97-AF65-F5344CB8AC3E}">
        <p14:creationId xmlns:p14="http://schemas.microsoft.com/office/powerpoint/2010/main" val="4269385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697835"/>
      </p:ext>
    </p:extLst>
  </p:cSld>
  <p:clrMap bg1="lt1" tx1="dk1" bg2="lt2" tx2="dk2" accent1="accent1" accent2="accent2" accent3="accent3" accent4="accent4" accent5="accent5" accent6="accent6" hlink="hlink" folHlink="folHlink"/>
  <p:sldLayoutIdLst>
    <p:sldLayoutId id="2147483868" r:id="rId1"/>
    <p:sldLayoutId id="2147483879" r:id="rId2"/>
    <p:sldLayoutId id="2147483878" r:id="rId3"/>
    <p:sldLayoutId id="2147483869" r:id="rId4"/>
    <p:sldLayoutId id="2147483870" r:id="rId5"/>
    <p:sldLayoutId id="2147483871" r:id="rId6"/>
    <p:sldLayoutId id="2147483872" r:id="rId7"/>
    <p:sldLayoutId id="2147483873" r:id="rId8"/>
    <p:sldLayoutId id="2147483874" r:id="rId9"/>
    <p:sldLayoutId id="2147483876" r:id="rId10"/>
    <p:sldLayoutId id="2147483877" r:id="rId11"/>
    <p:sldLayoutId id="2147483880" r:id="rId1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0" userDrawn="1">
          <p15:clr>
            <a:srgbClr val="F26B43"/>
          </p15:clr>
        </p15:guide>
        <p15:guide id="2" pos="4992" userDrawn="1">
          <p15:clr>
            <a:srgbClr val="F26B43"/>
          </p15:clr>
        </p15:guide>
        <p15:guide id="3" orient="horz" pos="216" userDrawn="1">
          <p15:clr>
            <a:srgbClr val="F26B43"/>
          </p15:clr>
        </p15:guide>
        <p15:guide id="4" orient="horz" pos="840" userDrawn="1">
          <p15:clr>
            <a:srgbClr val="F26B43"/>
          </p15:clr>
        </p15:guide>
        <p15:guide id="5" orient="horz" pos="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mailto:FTAITHelpDesk@dot.gov"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faces.fta.dot.gov/"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microsoft.com/office/2018/10/relationships/comments" Target="../comments/modernComment_7FA35A99_87AE09C6.xm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hyperlink" Target="mailto:FTAITHelpDesk@dot.gov" TargetMode="External"/><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hyperlink" Target="https://www.transit.dot.gov/funding/grantee-resources/teamtrams/user-guide-federal-access-control-and-entry-system-face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21281-39F3-7F3B-6A64-872F46BD3CA4}"/>
              </a:ext>
            </a:extLst>
          </p:cNvPr>
          <p:cNvSpPr>
            <a:spLocks noGrp="1"/>
          </p:cNvSpPr>
          <p:nvPr>
            <p:ph type="ctrTitle"/>
          </p:nvPr>
        </p:nvSpPr>
        <p:spPr/>
        <p:txBody>
          <a:bodyPr/>
          <a:lstStyle/>
          <a:p>
            <a:r>
              <a:rPr lang="en-US" sz="4800" dirty="0"/>
              <a:t>FACES User Management Training 2025</a:t>
            </a:r>
            <a:endParaRPr lang="en-US" dirty="0"/>
          </a:p>
        </p:txBody>
      </p:sp>
      <p:sp>
        <p:nvSpPr>
          <p:cNvPr id="3" name="Date Placeholder 2">
            <a:extLst>
              <a:ext uri="{FF2B5EF4-FFF2-40B4-BE49-F238E27FC236}">
                <a16:creationId xmlns:a16="http://schemas.microsoft.com/office/drawing/2014/main" id="{FDCB2AD7-41E9-A2A7-822C-AAA4506BE448}"/>
              </a:ext>
            </a:extLst>
          </p:cNvPr>
          <p:cNvSpPr>
            <a:spLocks noGrp="1"/>
          </p:cNvSpPr>
          <p:nvPr>
            <p:ph type="dt" sz="half" idx="10"/>
          </p:nvPr>
        </p:nvSpPr>
        <p:spPr/>
        <p:txBody>
          <a:bodyPr/>
          <a:lstStyle/>
          <a:p>
            <a:r>
              <a:rPr lang="en-US" dirty="0">
                <a:solidFill>
                  <a:schemeClr val="bg2">
                    <a:lumMod val="10000"/>
                  </a:schemeClr>
                </a:solidFill>
              </a:rPr>
              <a:t>5/21/2025</a:t>
            </a:r>
          </a:p>
        </p:txBody>
      </p:sp>
    </p:spTree>
    <p:extLst>
      <p:ext uri="{BB962C8B-B14F-4D97-AF65-F5344CB8AC3E}">
        <p14:creationId xmlns:p14="http://schemas.microsoft.com/office/powerpoint/2010/main" val="1098367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77087-95D7-0ED5-F9D7-2447FDD992D3}"/>
              </a:ext>
            </a:extLst>
          </p:cNvPr>
          <p:cNvSpPr>
            <a:spLocks noGrp="1"/>
          </p:cNvSpPr>
          <p:nvPr>
            <p:ph type="title"/>
          </p:nvPr>
        </p:nvSpPr>
        <p:spPr/>
        <p:txBody>
          <a:bodyPr/>
          <a:lstStyle/>
          <a:p>
            <a:r>
              <a:rPr lang="en-US" dirty="0"/>
              <a:t>Security Features</a:t>
            </a:r>
          </a:p>
        </p:txBody>
      </p:sp>
      <p:sp>
        <p:nvSpPr>
          <p:cNvPr id="3" name="Text Placeholder 2">
            <a:extLst>
              <a:ext uri="{FF2B5EF4-FFF2-40B4-BE49-F238E27FC236}">
                <a16:creationId xmlns:a16="http://schemas.microsoft.com/office/drawing/2014/main" id="{0BFA1573-334B-F415-1308-CBD9FC044D42}"/>
              </a:ext>
            </a:extLst>
          </p:cNvPr>
          <p:cNvSpPr>
            <a:spLocks noGrp="1"/>
          </p:cNvSpPr>
          <p:nvPr>
            <p:ph type="body" sz="quarter" idx="14"/>
          </p:nvPr>
        </p:nvSpPr>
        <p:spPr>
          <a:xfrm>
            <a:off x="233082" y="1228165"/>
            <a:ext cx="11707906" cy="4925273"/>
          </a:xfrm>
        </p:spPr>
        <p:txBody>
          <a:bodyPr/>
          <a:lstStyle/>
          <a:p>
            <a:pPr>
              <a:spcAft>
                <a:spcPts val="600"/>
              </a:spcAft>
            </a:pPr>
            <a:r>
              <a:rPr lang="en-US" sz="2400" dirty="0">
                <a:solidFill>
                  <a:schemeClr val="bg2">
                    <a:lumMod val="25000"/>
                  </a:schemeClr>
                </a:solidFill>
                <a:latin typeface="+mn-lt"/>
              </a:rPr>
              <a:t>All TrIAD users who are not FTA employees or contractors must have a </a:t>
            </a:r>
            <a:r>
              <a:rPr lang="en-US" sz="2400" b="1" dirty="0">
                <a:solidFill>
                  <a:schemeClr val="bg2">
                    <a:lumMod val="25000"/>
                  </a:schemeClr>
                </a:solidFill>
                <a:latin typeface="+mn-lt"/>
              </a:rPr>
              <a:t>login.gov </a:t>
            </a:r>
            <a:r>
              <a:rPr lang="en-US" sz="2400" dirty="0">
                <a:solidFill>
                  <a:schemeClr val="bg2">
                    <a:lumMod val="25000"/>
                  </a:schemeClr>
                </a:solidFill>
                <a:latin typeface="+mn-lt"/>
              </a:rPr>
              <a:t>account</a:t>
            </a:r>
          </a:p>
          <a:p>
            <a:pPr>
              <a:spcAft>
                <a:spcPts val="600"/>
              </a:spcAft>
            </a:pPr>
            <a:r>
              <a:rPr lang="en-US" sz="2400" dirty="0">
                <a:solidFill>
                  <a:schemeClr val="bg2">
                    <a:lumMod val="25000"/>
                  </a:schemeClr>
                </a:solidFill>
                <a:latin typeface="+mn-lt"/>
              </a:rPr>
              <a:t>All TrIAD users must set security questions when their accounts are created</a:t>
            </a:r>
          </a:p>
          <a:p>
            <a:pPr>
              <a:spcAft>
                <a:spcPts val="600"/>
              </a:spcAft>
            </a:pPr>
            <a:r>
              <a:rPr lang="en-US" sz="2400" dirty="0">
                <a:solidFill>
                  <a:schemeClr val="bg2">
                    <a:lumMod val="25000"/>
                  </a:schemeClr>
                </a:solidFill>
                <a:latin typeface="+mn-lt"/>
              </a:rPr>
              <a:t>Automated 60-day lockout:</a:t>
            </a:r>
          </a:p>
          <a:p>
            <a:pPr lvl="1">
              <a:spcAft>
                <a:spcPts val="600"/>
              </a:spcAft>
            </a:pPr>
            <a:r>
              <a:rPr lang="en-US" sz="1800" dirty="0">
                <a:effectLst/>
                <a:latin typeface="Calibri" panose="020F0502020204030204" pitchFamily="34" charset="0"/>
                <a:ea typeface="Calibri" panose="020F0502020204030204" pitchFamily="34" charset="0"/>
              </a:rPr>
              <a:t>In adherence with the DOT Cybersecurity Compendium and the NIST Special Publication 800-53, Revision 5, u</a:t>
            </a:r>
            <a:r>
              <a:rPr lang="en-US" sz="1800" dirty="0">
                <a:solidFill>
                  <a:schemeClr val="bg2">
                    <a:lumMod val="25000"/>
                  </a:schemeClr>
                </a:solidFill>
                <a:latin typeface="+mn-lt"/>
              </a:rPr>
              <a:t>sers must log in at least once every 60 days to avoid deactivation. </a:t>
            </a:r>
          </a:p>
          <a:p>
            <a:pPr lvl="1">
              <a:spcAft>
                <a:spcPts val="600"/>
              </a:spcAft>
            </a:pPr>
            <a:r>
              <a:rPr lang="en-US" sz="1800" dirty="0">
                <a:solidFill>
                  <a:schemeClr val="bg2">
                    <a:lumMod val="25000"/>
                  </a:schemeClr>
                </a:solidFill>
                <a:latin typeface="+mn-lt"/>
              </a:rPr>
              <a:t>Users with locked accounts can still log onto the FTA platform but they will be unable to complete any actions on their account or specific to their roles</a:t>
            </a:r>
          </a:p>
          <a:p>
            <a:pPr>
              <a:spcAft>
                <a:spcPts val="600"/>
              </a:spcAft>
            </a:pPr>
            <a:r>
              <a:rPr lang="en-US" sz="2400" dirty="0">
                <a:solidFill>
                  <a:schemeClr val="bg2">
                    <a:lumMod val="25000"/>
                  </a:schemeClr>
                </a:solidFill>
                <a:latin typeface="+mn-lt"/>
              </a:rPr>
              <a:t>Two ways to unlock an account:</a:t>
            </a:r>
          </a:p>
          <a:p>
            <a:pPr lvl="1">
              <a:spcAft>
                <a:spcPts val="600"/>
              </a:spcAft>
            </a:pPr>
            <a:r>
              <a:rPr lang="en-US" sz="1800" dirty="0">
                <a:solidFill>
                  <a:schemeClr val="bg2">
                    <a:lumMod val="25000"/>
                  </a:schemeClr>
                </a:solidFill>
                <a:latin typeface="+mn-lt"/>
              </a:rPr>
              <a:t>A user may answer their security questions to unlock their account themselves</a:t>
            </a:r>
          </a:p>
          <a:p>
            <a:pPr lvl="1">
              <a:spcAft>
                <a:spcPts val="600"/>
              </a:spcAft>
            </a:pPr>
            <a:r>
              <a:rPr lang="en-US" sz="1800" dirty="0">
                <a:solidFill>
                  <a:schemeClr val="bg2">
                    <a:lumMod val="25000"/>
                  </a:schemeClr>
                </a:solidFill>
                <a:latin typeface="+mn-lt"/>
              </a:rPr>
              <a:t>A user may contact their User Manager, Local Security Manager, or the FTA Application Help Desk to unlock their account </a:t>
            </a:r>
          </a:p>
          <a:p>
            <a:pPr marL="914400" lvl="2" indent="0">
              <a:buNone/>
            </a:pPr>
            <a:endParaRPr lang="en-US" sz="2400" dirty="0">
              <a:latin typeface="+mn-lt"/>
            </a:endParaRPr>
          </a:p>
          <a:p>
            <a:pPr lvl="1"/>
            <a:endParaRPr lang="en-US" sz="2400" dirty="0">
              <a:latin typeface="+mn-lt"/>
            </a:endParaRPr>
          </a:p>
        </p:txBody>
      </p:sp>
    </p:spTree>
    <p:extLst>
      <p:ext uri="{BB962C8B-B14F-4D97-AF65-F5344CB8AC3E}">
        <p14:creationId xmlns:p14="http://schemas.microsoft.com/office/powerpoint/2010/main" val="2216389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77087-95D7-0ED5-F9D7-2447FDD992D3}"/>
              </a:ext>
            </a:extLst>
          </p:cNvPr>
          <p:cNvSpPr>
            <a:spLocks noGrp="1"/>
          </p:cNvSpPr>
          <p:nvPr>
            <p:ph type="title"/>
          </p:nvPr>
        </p:nvSpPr>
        <p:spPr>
          <a:xfrm>
            <a:off x="767735" y="176170"/>
            <a:ext cx="9011266" cy="654340"/>
          </a:xfrm>
        </p:spPr>
        <p:txBody>
          <a:bodyPr/>
          <a:lstStyle/>
          <a:p>
            <a:r>
              <a:rPr lang="en-US" dirty="0"/>
              <a:t>Security Features - Deactivation</a:t>
            </a:r>
          </a:p>
        </p:txBody>
      </p:sp>
      <p:sp>
        <p:nvSpPr>
          <p:cNvPr id="3" name="Text Placeholder 2">
            <a:extLst>
              <a:ext uri="{FF2B5EF4-FFF2-40B4-BE49-F238E27FC236}">
                <a16:creationId xmlns:a16="http://schemas.microsoft.com/office/drawing/2014/main" id="{0BFA1573-334B-F415-1308-CBD9FC044D42}"/>
              </a:ext>
            </a:extLst>
          </p:cNvPr>
          <p:cNvSpPr>
            <a:spLocks noGrp="1"/>
          </p:cNvSpPr>
          <p:nvPr>
            <p:ph type="body" sz="quarter" idx="14"/>
          </p:nvPr>
        </p:nvSpPr>
        <p:spPr>
          <a:xfrm>
            <a:off x="58723" y="906011"/>
            <a:ext cx="12071758" cy="5394122"/>
          </a:xfrm>
        </p:spPr>
        <p:txBody>
          <a:bodyPr/>
          <a:lstStyle/>
          <a:p>
            <a:r>
              <a:rPr lang="en-US" dirty="0">
                <a:latin typeface="+mn-lt"/>
              </a:rPr>
              <a:t>System Activity Expectations:</a:t>
            </a:r>
          </a:p>
          <a:p>
            <a:pPr lvl="1"/>
            <a:r>
              <a:rPr lang="en-US" sz="1900" b="1" dirty="0">
                <a:solidFill>
                  <a:schemeClr val="bg2">
                    <a:lumMod val="25000"/>
                  </a:schemeClr>
                </a:solidFill>
                <a:latin typeface="+mn-lt"/>
              </a:rPr>
              <a:t>Account deactivation is now the minimum required action for users who fail to meet activity standards.</a:t>
            </a:r>
          </a:p>
          <a:p>
            <a:pPr lvl="1"/>
            <a:r>
              <a:rPr lang="en-US" sz="1900" dirty="0">
                <a:solidFill>
                  <a:schemeClr val="bg2">
                    <a:lumMod val="25000"/>
                  </a:schemeClr>
                </a:solidFill>
                <a:latin typeface="+mn-lt"/>
              </a:rPr>
              <a:t>To maintain an active account, users must log in to the application themselves and demonstrate an ongoing functional need for access. Actions taken on an account by a User Manager at any tier such as Unlocking or Recertification </a:t>
            </a:r>
            <a:r>
              <a:rPr lang="en-US" sz="1900" i="1" dirty="0">
                <a:solidFill>
                  <a:schemeClr val="bg2">
                    <a:lumMod val="25000"/>
                  </a:schemeClr>
                </a:solidFill>
                <a:latin typeface="+mn-lt"/>
              </a:rPr>
              <a:t>do not </a:t>
            </a:r>
            <a:r>
              <a:rPr lang="en-US" sz="1900" dirty="0">
                <a:solidFill>
                  <a:schemeClr val="bg2">
                    <a:lumMod val="25000"/>
                  </a:schemeClr>
                </a:solidFill>
                <a:latin typeface="+mn-lt"/>
              </a:rPr>
              <a:t>qualify as “activity.”</a:t>
            </a:r>
          </a:p>
          <a:p>
            <a:pPr marL="457200" lvl="1" indent="0">
              <a:buNone/>
            </a:pPr>
            <a:endParaRPr lang="en-US" sz="1000" dirty="0">
              <a:solidFill>
                <a:schemeClr val="bg2">
                  <a:lumMod val="25000"/>
                </a:schemeClr>
              </a:solidFill>
              <a:latin typeface="+mn-lt"/>
            </a:endParaRPr>
          </a:p>
          <a:p>
            <a:r>
              <a:rPr lang="en-US" dirty="0">
                <a:latin typeface="+mn-lt"/>
              </a:rPr>
              <a:t>Reactivation and User Manager Responsibilities:</a:t>
            </a:r>
          </a:p>
          <a:p>
            <a:pPr lvl="1"/>
            <a:r>
              <a:rPr lang="en-US" sz="1900" dirty="0">
                <a:solidFill>
                  <a:schemeClr val="bg2">
                    <a:lumMod val="25000"/>
                  </a:schemeClr>
                </a:solidFill>
                <a:latin typeface="+mn-lt"/>
              </a:rPr>
              <a:t>If you, as a User Manager, unlock or reactivate an account, you should remind the user to log in promptly to prevent a subsequent deactivation. </a:t>
            </a:r>
          </a:p>
          <a:p>
            <a:pPr lvl="1"/>
            <a:r>
              <a:rPr lang="en-US" sz="1900" dirty="0">
                <a:solidFill>
                  <a:schemeClr val="bg2">
                    <a:lumMod val="25000"/>
                  </a:schemeClr>
                </a:solidFill>
                <a:latin typeface="+mn-lt"/>
              </a:rPr>
              <a:t>Reactivated accounts left idle will re-enter deactivation status if the user does not long in promptly. </a:t>
            </a:r>
          </a:p>
          <a:p>
            <a:pPr marL="0" indent="0">
              <a:buNone/>
            </a:pPr>
            <a:endParaRPr lang="en-US" sz="1050" dirty="0">
              <a:solidFill>
                <a:schemeClr val="bg2">
                  <a:lumMod val="25000"/>
                </a:schemeClr>
              </a:solidFill>
              <a:latin typeface="+mn-lt"/>
            </a:endParaRPr>
          </a:p>
          <a:p>
            <a:r>
              <a:rPr lang="en-US" dirty="0">
                <a:latin typeface="+mn-lt"/>
              </a:rPr>
              <a:t>Valid Business Need Expectations:</a:t>
            </a:r>
          </a:p>
          <a:p>
            <a:pPr lvl="1"/>
            <a:r>
              <a:rPr lang="en-US" sz="1900" b="1" dirty="0">
                <a:solidFill>
                  <a:schemeClr val="bg2">
                    <a:lumMod val="25000"/>
                  </a:schemeClr>
                </a:solidFill>
                <a:latin typeface="+mn-lt"/>
              </a:rPr>
              <a:t>Accounts lacking a justifiable business need should be deactivated</a:t>
            </a:r>
            <a:r>
              <a:rPr lang="en-US" sz="1900" dirty="0">
                <a:solidFill>
                  <a:schemeClr val="bg2">
                    <a:lumMod val="25000"/>
                  </a:schemeClr>
                </a:solidFill>
                <a:latin typeface="+mn-lt"/>
              </a:rPr>
              <a:t>, even if technically compliant with security standards.</a:t>
            </a:r>
          </a:p>
          <a:p>
            <a:pPr lvl="1"/>
            <a:r>
              <a:rPr lang="en-US" sz="1900" dirty="0">
                <a:solidFill>
                  <a:schemeClr val="bg2">
                    <a:lumMod val="25000"/>
                  </a:schemeClr>
                </a:solidFill>
                <a:latin typeface="+mn-lt"/>
              </a:rPr>
              <a:t>This includes accounts created for “backup purposes.” While backup accounts can be approved/activated on a case-by-case basis when the need arises, creating or holding such accounts proactively is not allowed.</a:t>
            </a:r>
          </a:p>
          <a:p>
            <a:pPr lvl="1"/>
            <a:r>
              <a:rPr lang="en-US" sz="1900" dirty="0">
                <a:solidFill>
                  <a:schemeClr val="bg2">
                    <a:lumMod val="25000"/>
                  </a:schemeClr>
                </a:solidFill>
                <a:latin typeface="+mn-lt"/>
              </a:rPr>
              <a:t>For users who have been inactive for over a year, a compelling justification of business necessity is required to regain access.</a:t>
            </a:r>
          </a:p>
          <a:p>
            <a:pPr marL="457200" marR="0" lvl="1" indent="0">
              <a:spcAft>
                <a:spcPts val="0"/>
              </a:spcAft>
              <a:buSzPts val="1000"/>
              <a:buNone/>
              <a:tabLst>
                <a:tab pos="914400" algn="l"/>
              </a:tabLst>
            </a:pPr>
            <a:endParaRPr lang="en-US" dirty="0">
              <a:solidFill>
                <a:schemeClr val="bg2">
                  <a:lumMod val="25000"/>
                </a:schemeClr>
              </a:solidFill>
              <a:latin typeface="+mn-lt"/>
            </a:endParaRPr>
          </a:p>
          <a:p>
            <a:pPr marL="0" indent="0">
              <a:buSzPts val="1000"/>
              <a:buNone/>
              <a:tabLst>
                <a:tab pos="914400" algn="l"/>
              </a:tabLst>
            </a:pPr>
            <a:endParaRPr lang="en-US" dirty="0">
              <a:solidFill>
                <a:schemeClr val="bg2">
                  <a:lumMod val="25000"/>
                </a:schemeClr>
              </a:solidFill>
              <a:latin typeface="+mn-lt"/>
            </a:endParaRPr>
          </a:p>
          <a:p>
            <a:pPr lvl="1">
              <a:buSzPts val="1000"/>
              <a:tabLst>
                <a:tab pos="914400" algn="l"/>
              </a:tabLst>
            </a:pPr>
            <a:endParaRPr lang="en-US" sz="2400" dirty="0">
              <a:solidFill>
                <a:schemeClr val="bg2">
                  <a:lumMod val="25000"/>
                </a:schemeClr>
              </a:solidFill>
              <a:latin typeface="+mn-lt"/>
            </a:endParaRPr>
          </a:p>
          <a:p>
            <a:endParaRPr lang="en-US" sz="2400" dirty="0">
              <a:latin typeface="+mn-lt"/>
            </a:endParaRPr>
          </a:p>
          <a:p>
            <a:endParaRPr lang="en-US" sz="2400" dirty="0">
              <a:latin typeface="+mn-lt"/>
            </a:endParaRPr>
          </a:p>
          <a:p>
            <a:pPr lvl="2"/>
            <a:endParaRPr lang="en-US" sz="2400" dirty="0">
              <a:latin typeface="+mn-lt"/>
            </a:endParaRPr>
          </a:p>
          <a:p>
            <a:pPr lvl="1"/>
            <a:endParaRPr lang="en-US" sz="2400" dirty="0">
              <a:latin typeface="+mn-lt"/>
            </a:endParaRPr>
          </a:p>
        </p:txBody>
      </p:sp>
    </p:spTree>
    <p:extLst>
      <p:ext uri="{BB962C8B-B14F-4D97-AF65-F5344CB8AC3E}">
        <p14:creationId xmlns:p14="http://schemas.microsoft.com/office/powerpoint/2010/main" val="237942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77087-95D7-0ED5-F9D7-2447FDD992D3}"/>
              </a:ext>
            </a:extLst>
          </p:cNvPr>
          <p:cNvSpPr>
            <a:spLocks noGrp="1"/>
          </p:cNvSpPr>
          <p:nvPr>
            <p:ph type="title"/>
          </p:nvPr>
        </p:nvSpPr>
        <p:spPr>
          <a:xfrm>
            <a:off x="905933" y="438637"/>
            <a:ext cx="9011266" cy="654340"/>
          </a:xfrm>
        </p:spPr>
        <p:txBody>
          <a:bodyPr/>
          <a:lstStyle/>
          <a:p>
            <a:r>
              <a:rPr lang="en-US" dirty="0"/>
              <a:t>Security Features – Deactivation Cont’d</a:t>
            </a:r>
          </a:p>
        </p:txBody>
      </p:sp>
      <p:sp>
        <p:nvSpPr>
          <p:cNvPr id="3" name="Text Placeholder 2">
            <a:extLst>
              <a:ext uri="{FF2B5EF4-FFF2-40B4-BE49-F238E27FC236}">
                <a16:creationId xmlns:a16="http://schemas.microsoft.com/office/drawing/2014/main" id="{0BFA1573-334B-F415-1308-CBD9FC044D42}"/>
              </a:ext>
            </a:extLst>
          </p:cNvPr>
          <p:cNvSpPr>
            <a:spLocks noGrp="1"/>
          </p:cNvSpPr>
          <p:nvPr>
            <p:ph type="body" sz="quarter" idx="14"/>
          </p:nvPr>
        </p:nvSpPr>
        <p:spPr>
          <a:xfrm>
            <a:off x="905933" y="1629833"/>
            <a:ext cx="10380134" cy="3598333"/>
          </a:xfrm>
        </p:spPr>
        <p:txBody>
          <a:bodyPr/>
          <a:lstStyle/>
          <a:p>
            <a:r>
              <a:rPr lang="en-US" sz="2400" b="1" dirty="0">
                <a:latin typeface="+mn-lt"/>
              </a:rPr>
              <a:t>To improve adherence to DOT policy, FTA has begun a regular process of deactivating accounts that have been inactive for more than 365 days. </a:t>
            </a:r>
          </a:p>
          <a:p>
            <a:endParaRPr lang="en-US" sz="2400" dirty="0">
              <a:latin typeface="+mn-lt"/>
            </a:endParaRPr>
          </a:p>
          <a:p>
            <a:r>
              <a:rPr lang="en-US" sz="2400" dirty="0">
                <a:latin typeface="+mn-lt"/>
              </a:rPr>
              <a:t>If you believe an account was deactivated in error, please reach out to the FTA IT Helpdesk at </a:t>
            </a:r>
            <a:r>
              <a:rPr lang="en-US" sz="2400" dirty="0">
                <a:latin typeface="+mn-lt"/>
                <a:hlinkClick r:id="rId3"/>
              </a:rPr>
              <a:t>FTAITHelpDesk@dot.gov</a:t>
            </a:r>
            <a:r>
              <a:rPr lang="en-US" sz="2400" dirty="0">
                <a:latin typeface="+mn-lt"/>
              </a:rPr>
              <a:t>. </a:t>
            </a:r>
          </a:p>
          <a:p>
            <a:endParaRPr lang="en-US" sz="2400" dirty="0">
              <a:latin typeface="+mn-lt"/>
            </a:endParaRPr>
          </a:p>
          <a:p>
            <a:r>
              <a:rPr lang="en-US" sz="2400" dirty="0">
                <a:latin typeface="+mn-lt"/>
              </a:rPr>
              <a:t>Additionally, FTA IT Helpdesk may contact the user management community to investigate cases where users contact us with complaints about deactivations in error. </a:t>
            </a:r>
            <a:endParaRPr lang="en-US" sz="2400" dirty="0">
              <a:solidFill>
                <a:schemeClr val="bg2">
                  <a:lumMod val="25000"/>
                </a:schemeClr>
              </a:solidFill>
              <a:latin typeface="+mn-lt"/>
            </a:endParaRPr>
          </a:p>
          <a:p>
            <a:pPr marL="0" indent="0">
              <a:buSzPts val="1000"/>
              <a:buNone/>
              <a:tabLst>
                <a:tab pos="914400" algn="l"/>
              </a:tabLst>
            </a:pPr>
            <a:endParaRPr lang="en-US" sz="2400" dirty="0">
              <a:solidFill>
                <a:schemeClr val="bg2">
                  <a:lumMod val="25000"/>
                </a:schemeClr>
              </a:solidFill>
              <a:latin typeface="+mn-lt"/>
            </a:endParaRPr>
          </a:p>
          <a:p>
            <a:pPr lvl="1">
              <a:buSzPts val="1000"/>
              <a:tabLst>
                <a:tab pos="914400" algn="l"/>
              </a:tabLst>
            </a:pPr>
            <a:endParaRPr lang="en-US" sz="2400" dirty="0">
              <a:solidFill>
                <a:schemeClr val="bg2">
                  <a:lumMod val="25000"/>
                </a:schemeClr>
              </a:solidFill>
              <a:latin typeface="+mn-lt"/>
            </a:endParaRPr>
          </a:p>
          <a:p>
            <a:endParaRPr lang="en-US" sz="2400" dirty="0">
              <a:latin typeface="+mn-lt"/>
            </a:endParaRPr>
          </a:p>
          <a:p>
            <a:endParaRPr lang="en-US" sz="2400" dirty="0">
              <a:latin typeface="+mn-lt"/>
            </a:endParaRPr>
          </a:p>
          <a:p>
            <a:pPr lvl="2"/>
            <a:endParaRPr lang="en-US" sz="2400" dirty="0">
              <a:latin typeface="+mn-lt"/>
            </a:endParaRPr>
          </a:p>
          <a:p>
            <a:pPr lvl="1"/>
            <a:endParaRPr lang="en-US" sz="2400" dirty="0">
              <a:latin typeface="+mn-lt"/>
            </a:endParaRPr>
          </a:p>
        </p:txBody>
      </p:sp>
    </p:spTree>
    <p:extLst>
      <p:ext uri="{BB962C8B-B14F-4D97-AF65-F5344CB8AC3E}">
        <p14:creationId xmlns:p14="http://schemas.microsoft.com/office/powerpoint/2010/main" val="2481824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08753-0357-9FCB-53F8-98CBD6B846A7}"/>
              </a:ext>
            </a:extLst>
          </p:cNvPr>
          <p:cNvSpPr>
            <a:spLocks noGrp="1"/>
          </p:cNvSpPr>
          <p:nvPr>
            <p:ph type="title"/>
          </p:nvPr>
        </p:nvSpPr>
        <p:spPr>
          <a:xfrm>
            <a:off x="3403092" y="3097035"/>
            <a:ext cx="5385815" cy="938249"/>
          </a:xfrm>
        </p:spPr>
        <p:txBody>
          <a:bodyPr/>
          <a:lstStyle/>
          <a:p>
            <a:r>
              <a:rPr lang="en-US" dirty="0"/>
              <a:t>FACES DEMONSTRATION</a:t>
            </a:r>
          </a:p>
        </p:txBody>
      </p:sp>
    </p:spTree>
    <p:extLst>
      <p:ext uri="{BB962C8B-B14F-4D97-AF65-F5344CB8AC3E}">
        <p14:creationId xmlns:p14="http://schemas.microsoft.com/office/powerpoint/2010/main" val="1732761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42EF1-0E26-C3F7-D5C6-348FAFB298BF}"/>
              </a:ext>
            </a:extLst>
          </p:cNvPr>
          <p:cNvSpPr>
            <a:spLocks noGrp="1"/>
          </p:cNvSpPr>
          <p:nvPr>
            <p:ph type="title"/>
          </p:nvPr>
        </p:nvSpPr>
        <p:spPr/>
        <p:txBody>
          <a:bodyPr/>
          <a:lstStyle/>
          <a:p>
            <a:r>
              <a:rPr lang="en-US" dirty="0"/>
              <a:t>FTA TrIAD Home Page</a:t>
            </a:r>
          </a:p>
        </p:txBody>
      </p:sp>
      <p:sp>
        <p:nvSpPr>
          <p:cNvPr id="4" name="Content Placeholder 3">
            <a:extLst>
              <a:ext uri="{FF2B5EF4-FFF2-40B4-BE49-F238E27FC236}">
                <a16:creationId xmlns:a16="http://schemas.microsoft.com/office/drawing/2014/main" id="{3A714B46-51F5-E6A1-BB5F-26921F911F8A}"/>
              </a:ext>
            </a:extLst>
          </p:cNvPr>
          <p:cNvSpPr>
            <a:spLocks noGrp="1"/>
          </p:cNvSpPr>
          <p:nvPr>
            <p:ph sz="quarter" idx="4294967295"/>
          </p:nvPr>
        </p:nvSpPr>
        <p:spPr>
          <a:xfrm>
            <a:off x="767733" y="1437350"/>
            <a:ext cx="11201763" cy="4734850"/>
          </a:xfrm>
          <a:prstGeom prst="rect">
            <a:avLst/>
          </a:prstGeom>
        </p:spPr>
        <p:txBody>
          <a:bodyPr/>
          <a:lstStyle/>
          <a:p>
            <a:r>
              <a:rPr lang="en-US" sz="2400" dirty="0"/>
              <a:t>Once the user is logged into </a:t>
            </a:r>
            <a:r>
              <a:rPr lang="en-US" sz="2400" dirty="0">
                <a:hlinkClick r:id="rId3"/>
              </a:rPr>
              <a:t>http://faces.fta.dot.gov/</a:t>
            </a:r>
            <a:r>
              <a:rPr lang="en-US" sz="2400" dirty="0"/>
              <a:t>, they land on the Home Page. All the FTA systems that the user can access will be displayed here.</a:t>
            </a:r>
          </a:p>
          <a:p>
            <a:r>
              <a:rPr lang="en-US" sz="2400" dirty="0"/>
              <a:t>The user can click on </a:t>
            </a:r>
            <a:r>
              <a:rPr lang="en-US" sz="2400" b="1" dirty="0"/>
              <a:t>FACES</a:t>
            </a:r>
            <a:r>
              <a:rPr lang="en-US" sz="2400" dirty="0"/>
              <a:t> to access user management functions.</a:t>
            </a:r>
          </a:p>
          <a:p>
            <a:pPr marL="0" indent="0">
              <a:spcAft>
                <a:spcPts val="600"/>
              </a:spcAft>
              <a:buNone/>
            </a:pPr>
            <a:endParaRPr lang="en-US" sz="2400" dirty="0">
              <a:solidFill>
                <a:schemeClr val="bg2">
                  <a:lumMod val="25000"/>
                </a:schemeClr>
              </a:solidFill>
              <a:latin typeface="Franklin Gothic Demi" panose="020B0703020102020204" pitchFamily="34" charset="0"/>
            </a:endParaRPr>
          </a:p>
        </p:txBody>
      </p:sp>
      <p:pic>
        <p:nvPicPr>
          <p:cNvPr id="5" name="Picture 4">
            <a:extLst>
              <a:ext uri="{FF2B5EF4-FFF2-40B4-BE49-F238E27FC236}">
                <a16:creationId xmlns:a16="http://schemas.microsoft.com/office/drawing/2014/main" id="{079F3F97-ABD5-8655-D327-FADF01C37993}"/>
              </a:ext>
            </a:extLst>
          </p:cNvPr>
          <p:cNvPicPr>
            <a:picLocks noChangeAspect="1"/>
          </p:cNvPicPr>
          <p:nvPr/>
        </p:nvPicPr>
        <p:blipFill>
          <a:blip r:embed="rId4"/>
          <a:stretch>
            <a:fillRect/>
          </a:stretch>
        </p:blipFill>
        <p:spPr>
          <a:xfrm>
            <a:off x="243998" y="2894663"/>
            <a:ext cx="11704003" cy="3277537"/>
          </a:xfrm>
          <a:prstGeom prst="rect">
            <a:avLst/>
          </a:prstGeom>
        </p:spPr>
      </p:pic>
      <p:sp>
        <p:nvSpPr>
          <p:cNvPr id="3" name="Rectangle 2">
            <a:extLst>
              <a:ext uri="{FF2B5EF4-FFF2-40B4-BE49-F238E27FC236}">
                <a16:creationId xmlns:a16="http://schemas.microsoft.com/office/drawing/2014/main" id="{154E9B9C-3028-8945-C376-5F4366E6B05E}"/>
              </a:ext>
            </a:extLst>
          </p:cNvPr>
          <p:cNvSpPr/>
          <p:nvPr/>
        </p:nvSpPr>
        <p:spPr>
          <a:xfrm>
            <a:off x="8003357" y="5279010"/>
            <a:ext cx="3827282" cy="603316"/>
          </a:xfrm>
          <a:prstGeom prst="rect">
            <a:avLst/>
          </a:prstGeom>
          <a:noFill/>
          <a:ln w="38100" cap="sq" cmpd="sng">
            <a:solidFill>
              <a:schemeClr val="accent2">
                <a:lumMod val="75000"/>
              </a:schemeClr>
            </a:solidFill>
            <a:prstDash val="solid"/>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5883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42EF1-0E26-C3F7-D5C6-348FAFB298BF}"/>
              </a:ext>
            </a:extLst>
          </p:cNvPr>
          <p:cNvSpPr>
            <a:spLocks noGrp="1"/>
          </p:cNvSpPr>
          <p:nvPr>
            <p:ph type="title"/>
          </p:nvPr>
        </p:nvSpPr>
        <p:spPr/>
        <p:txBody>
          <a:bodyPr/>
          <a:lstStyle/>
          <a:p>
            <a:r>
              <a:rPr lang="en-US" dirty="0"/>
              <a:t>Manage Users Tab</a:t>
            </a:r>
          </a:p>
        </p:txBody>
      </p:sp>
      <p:sp>
        <p:nvSpPr>
          <p:cNvPr id="4" name="Content Placeholder 3">
            <a:extLst>
              <a:ext uri="{FF2B5EF4-FFF2-40B4-BE49-F238E27FC236}">
                <a16:creationId xmlns:a16="http://schemas.microsoft.com/office/drawing/2014/main" id="{3A714B46-51F5-E6A1-BB5F-26921F911F8A}"/>
              </a:ext>
            </a:extLst>
          </p:cNvPr>
          <p:cNvSpPr>
            <a:spLocks noGrp="1"/>
          </p:cNvSpPr>
          <p:nvPr>
            <p:ph sz="quarter" idx="4294967295"/>
          </p:nvPr>
        </p:nvSpPr>
        <p:spPr>
          <a:xfrm>
            <a:off x="767733" y="1327622"/>
            <a:ext cx="11201763" cy="4734850"/>
          </a:xfrm>
          <a:prstGeom prst="rect">
            <a:avLst/>
          </a:prstGeom>
        </p:spPr>
        <p:txBody>
          <a:bodyPr/>
          <a:lstStyle/>
          <a:p>
            <a:r>
              <a:rPr lang="en-US" sz="2400" dirty="0"/>
              <a:t>Users who click FACES will be taken to Manage Users Page. On this page, user has option to: </a:t>
            </a:r>
          </a:p>
          <a:p>
            <a:pPr marL="914400" lvl="1" indent="-457200">
              <a:buFont typeface="+mj-lt"/>
              <a:buAutoNum type="arabicPeriod"/>
            </a:pPr>
            <a:r>
              <a:rPr lang="en-US" sz="2000" dirty="0"/>
              <a:t>Search and Manage existing users </a:t>
            </a:r>
          </a:p>
          <a:p>
            <a:pPr marL="914400" lvl="1" indent="-457200">
              <a:buFont typeface="+mj-lt"/>
              <a:buAutoNum type="arabicPeriod"/>
            </a:pPr>
            <a:r>
              <a:rPr lang="en-US" sz="2000" dirty="0"/>
              <a:t>Create a new user </a:t>
            </a:r>
          </a:p>
          <a:p>
            <a:pPr marL="914400" lvl="1" indent="-457200">
              <a:buFont typeface="+mj-lt"/>
              <a:buAutoNum type="arabicPeriod"/>
            </a:pPr>
            <a:r>
              <a:rPr lang="en-US" sz="2000" dirty="0"/>
              <a:t>Create multiple users</a:t>
            </a:r>
          </a:p>
          <a:p>
            <a:pPr marL="0" indent="0">
              <a:spcAft>
                <a:spcPts val="600"/>
              </a:spcAft>
              <a:buNone/>
            </a:pPr>
            <a:endParaRPr lang="en-US" sz="2400" dirty="0">
              <a:solidFill>
                <a:schemeClr val="bg2">
                  <a:lumMod val="25000"/>
                </a:schemeClr>
              </a:solidFill>
              <a:latin typeface="Franklin Gothic Demi" panose="020B0703020102020204" pitchFamily="34" charset="0"/>
            </a:endParaRPr>
          </a:p>
        </p:txBody>
      </p:sp>
      <p:pic>
        <p:nvPicPr>
          <p:cNvPr id="8" name="Picture 7" descr="Graphical user interface, application, email&#10;&#10;AI-generated content may be incorrect.">
            <a:extLst>
              <a:ext uri="{FF2B5EF4-FFF2-40B4-BE49-F238E27FC236}">
                <a16:creationId xmlns:a16="http://schemas.microsoft.com/office/drawing/2014/main" id="{D1B29666-43E3-5975-9077-6A7825FD7984}"/>
              </a:ext>
            </a:extLst>
          </p:cNvPr>
          <p:cNvPicPr>
            <a:picLocks noChangeAspect="1"/>
          </p:cNvPicPr>
          <p:nvPr/>
        </p:nvPicPr>
        <p:blipFill>
          <a:blip r:embed="rId3"/>
          <a:stretch>
            <a:fillRect/>
          </a:stretch>
        </p:blipFill>
        <p:spPr>
          <a:xfrm>
            <a:off x="1147680" y="3116912"/>
            <a:ext cx="9896639" cy="3228228"/>
          </a:xfrm>
          <a:prstGeom prst="rect">
            <a:avLst/>
          </a:prstGeom>
        </p:spPr>
      </p:pic>
    </p:spTree>
    <p:extLst>
      <p:ext uri="{BB962C8B-B14F-4D97-AF65-F5344CB8AC3E}">
        <p14:creationId xmlns:p14="http://schemas.microsoft.com/office/powerpoint/2010/main" val="2948398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42EF1-0E26-C3F7-D5C6-348FAFB298BF}"/>
              </a:ext>
            </a:extLst>
          </p:cNvPr>
          <p:cNvSpPr>
            <a:spLocks noGrp="1"/>
          </p:cNvSpPr>
          <p:nvPr>
            <p:ph type="title"/>
          </p:nvPr>
        </p:nvSpPr>
        <p:spPr/>
        <p:txBody>
          <a:bodyPr/>
          <a:lstStyle/>
          <a:p>
            <a:r>
              <a:rPr lang="en-US" dirty="0"/>
              <a:t>Actions Tab</a:t>
            </a:r>
          </a:p>
        </p:txBody>
      </p:sp>
      <p:sp>
        <p:nvSpPr>
          <p:cNvPr id="4" name="Content Placeholder 3">
            <a:extLst>
              <a:ext uri="{FF2B5EF4-FFF2-40B4-BE49-F238E27FC236}">
                <a16:creationId xmlns:a16="http://schemas.microsoft.com/office/drawing/2014/main" id="{3A714B46-51F5-E6A1-BB5F-26921F911F8A}"/>
              </a:ext>
            </a:extLst>
          </p:cNvPr>
          <p:cNvSpPr>
            <a:spLocks noGrp="1"/>
          </p:cNvSpPr>
          <p:nvPr>
            <p:ph sz="quarter" idx="4294967295"/>
          </p:nvPr>
        </p:nvSpPr>
        <p:spPr>
          <a:xfrm>
            <a:off x="767733" y="1327622"/>
            <a:ext cx="11201763" cy="4734850"/>
          </a:xfrm>
          <a:prstGeom prst="rect">
            <a:avLst/>
          </a:prstGeom>
        </p:spPr>
        <p:txBody>
          <a:bodyPr/>
          <a:lstStyle/>
          <a:p>
            <a:r>
              <a:rPr lang="en-US" sz="2400" dirty="0"/>
              <a:t>User Managers, LSMs and GSMs have access to Actions tab. According to user’s access permissions it may include the following action cards: </a:t>
            </a:r>
          </a:p>
          <a:p>
            <a:pPr marL="0" indent="0">
              <a:spcAft>
                <a:spcPts val="600"/>
              </a:spcAft>
              <a:buNone/>
            </a:pPr>
            <a:endParaRPr lang="en-US" sz="2400" dirty="0">
              <a:solidFill>
                <a:schemeClr val="bg2">
                  <a:lumMod val="25000"/>
                </a:schemeClr>
              </a:solidFill>
              <a:latin typeface="Franklin Gothic Demi" panose="020B0703020102020204" pitchFamily="34" charset="0"/>
            </a:endParaRPr>
          </a:p>
        </p:txBody>
      </p:sp>
      <p:pic>
        <p:nvPicPr>
          <p:cNvPr id="5" name="Picture 4">
            <a:extLst>
              <a:ext uri="{FF2B5EF4-FFF2-40B4-BE49-F238E27FC236}">
                <a16:creationId xmlns:a16="http://schemas.microsoft.com/office/drawing/2014/main" id="{A2E6E050-A299-F8E6-9ED4-9B0F84EB1652}"/>
              </a:ext>
            </a:extLst>
          </p:cNvPr>
          <p:cNvPicPr>
            <a:picLocks noChangeAspect="1"/>
          </p:cNvPicPr>
          <p:nvPr/>
        </p:nvPicPr>
        <p:blipFill>
          <a:blip r:embed="rId3"/>
          <a:stretch>
            <a:fillRect/>
          </a:stretch>
        </p:blipFill>
        <p:spPr>
          <a:xfrm>
            <a:off x="1019175" y="2098467"/>
            <a:ext cx="9696450" cy="4097904"/>
          </a:xfrm>
          <a:prstGeom prst="rect">
            <a:avLst/>
          </a:prstGeom>
        </p:spPr>
      </p:pic>
    </p:spTree>
    <p:extLst>
      <p:ext uri="{BB962C8B-B14F-4D97-AF65-F5344CB8AC3E}">
        <p14:creationId xmlns:p14="http://schemas.microsoft.com/office/powerpoint/2010/main" val="3450913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42EF1-0E26-C3F7-D5C6-348FAFB298BF}"/>
              </a:ext>
            </a:extLst>
          </p:cNvPr>
          <p:cNvSpPr>
            <a:spLocks noGrp="1"/>
          </p:cNvSpPr>
          <p:nvPr>
            <p:ph type="title"/>
          </p:nvPr>
        </p:nvSpPr>
        <p:spPr/>
        <p:txBody>
          <a:bodyPr lIns="91440" tIns="45720" rIns="91440" bIns="45720" anchor="t"/>
          <a:lstStyle/>
          <a:p>
            <a:r>
              <a:rPr lang="en-US" dirty="0">
                <a:latin typeface="Franklin Gothic Heavy"/>
              </a:rPr>
              <a:t>Create and Manage Users </a:t>
            </a:r>
            <a:endParaRPr lang="en-US" dirty="0"/>
          </a:p>
        </p:txBody>
      </p:sp>
      <p:sp>
        <p:nvSpPr>
          <p:cNvPr id="4" name="Content Placeholder 3">
            <a:extLst>
              <a:ext uri="{FF2B5EF4-FFF2-40B4-BE49-F238E27FC236}">
                <a16:creationId xmlns:a16="http://schemas.microsoft.com/office/drawing/2014/main" id="{3A714B46-51F5-E6A1-BB5F-26921F911F8A}"/>
              </a:ext>
            </a:extLst>
          </p:cNvPr>
          <p:cNvSpPr>
            <a:spLocks noGrp="1"/>
          </p:cNvSpPr>
          <p:nvPr>
            <p:ph sz="quarter" idx="4294967295"/>
          </p:nvPr>
        </p:nvSpPr>
        <p:spPr>
          <a:xfrm>
            <a:off x="767733" y="1327622"/>
            <a:ext cx="11201763" cy="4734850"/>
          </a:xfrm>
          <a:prstGeom prst="rect">
            <a:avLst/>
          </a:prstGeom>
        </p:spPr>
        <p:txBody>
          <a:bodyPr/>
          <a:lstStyle/>
          <a:p>
            <a:r>
              <a:rPr lang="en-US" sz="2400" dirty="0"/>
              <a:t>Navigation: From the Actions tab, click Create and Manage Users.</a:t>
            </a:r>
          </a:p>
          <a:p>
            <a:r>
              <a:rPr lang="en-US" sz="2400" dirty="0"/>
              <a:t>This action allows </a:t>
            </a:r>
            <a:r>
              <a:rPr lang="en-US" sz="2400" b="1" dirty="0"/>
              <a:t>User Managers, LSMs, and GSMs </a:t>
            </a:r>
            <a:r>
              <a:rPr lang="en-US" sz="2400" dirty="0"/>
              <a:t>to Create new user(s) of type Recipient, FTA and External. The process for creating Recipient and External users are slightly different from the process to create FTA users. </a:t>
            </a:r>
          </a:p>
          <a:p>
            <a:pPr marL="0" indent="0">
              <a:spcAft>
                <a:spcPts val="600"/>
              </a:spcAft>
              <a:buNone/>
            </a:pPr>
            <a:endParaRPr lang="en-US" sz="2400" dirty="0">
              <a:solidFill>
                <a:schemeClr val="bg2">
                  <a:lumMod val="25000"/>
                </a:schemeClr>
              </a:solidFill>
              <a:latin typeface="Franklin Gothic Demi" panose="020B0703020102020204" pitchFamily="34" charset="0"/>
            </a:endParaRPr>
          </a:p>
        </p:txBody>
      </p:sp>
      <p:pic>
        <p:nvPicPr>
          <p:cNvPr id="3" name="Picture 2">
            <a:extLst>
              <a:ext uri="{FF2B5EF4-FFF2-40B4-BE49-F238E27FC236}">
                <a16:creationId xmlns:a16="http://schemas.microsoft.com/office/drawing/2014/main" id="{02C00078-5118-D4C4-14CD-2B815D0E24F4}"/>
              </a:ext>
            </a:extLst>
          </p:cNvPr>
          <p:cNvPicPr>
            <a:picLocks noChangeAspect="1"/>
          </p:cNvPicPr>
          <p:nvPr/>
        </p:nvPicPr>
        <p:blipFill>
          <a:blip r:embed="rId3"/>
          <a:stretch>
            <a:fillRect/>
          </a:stretch>
        </p:blipFill>
        <p:spPr>
          <a:xfrm>
            <a:off x="560064" y="3106272"/>
            <a:ext cx="11443345" cy="2799004"/>
          </a:xfrm>
          <a:prstGeom prst="rect">
            <a:avLst/>
          </a:prstGeom>
        </p:spPr>
      </p:pic>
    </p:spTree>
    <p:extLst>
      <p:ext uri="{BB962C8B-B14F-4D97-AF65-F5344CB8AC3E}">
        <p14:creationId xmlns:p14="http://schemas.microsoft.com/office/powerpoint/2010/main" val="3043569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42EF1-0E26-C3F7-D5C6-348FAFB298BF}"/>
              </a:ext>
            </a:extLst>
          </p:cNvPr>
          <p:cNvSpPr>
            <a:spLocks noGrp="1"/>
          </p:cNvSpPr>
          <p:nvPr>
            <p:ph type="title"/>
          </p:nvPr>
        </p:nvSpPr>
        <p:spPr/>
        <p:txBody>
          <a:bodyPr/>
          <a:lstStyle/>
          <a:p>
            <a:r>
              <a:rPr lang="en-US" dirty="0"/>
              <a:t>Create and Manage Users</a:t>
            </a:r>
          </a:p>
        </p:txBody>
      </p:sp>
      <p:sp>
        <p:nvSpPr>
          <p:cNvPr id="4" name="Content Placeholder 3">
            <a:extLst>
              <a:ext uri="{FF2B5EF4-FFF2-40B4-BE49-F238E27FC236}">
                <a16:creationId xmlns:a16="http://schemas.microsoft.com/office/drawing/2014/main" id="{3A714B46-51F5-E6A1-BB5F-26921F911F8A}"/>
              </a:ext>
            </a:extLst>
          </p:cNvPr>
          <p:cNvSpPr>
            <a:spLocks noGrp="1"/>
          </p:cNvSpPr>
          <p:nvPr>
            <p:ph sz="quarter" idx="4294967295"/>
          </p:nvPr>
        </p:nvSpPr>
        <p:spPr>
          <a:xfrm>
            <a:off x="767733" y="1327622"/>
            <a:ext cx="11201763" cy="4734850"/>
          </a:xfrm>
          <a:prstGeom prst="rect">
            <a:avLst/>
          </a:prstGeom>
        </p:spPr>
        <p:txBody>
          <a:bodyPr/>
          <a:lstStyle/>
          <a:p>
            <a:r>
              <a:rPr lang="en-US" sz="2400" dirty="0"/>
              <a:t>To Create an Organization user: Select the User Type: Organization and click </a:t>
            </a:r>
            <a:r>
              <a:rPr lang="en-US" sz="2400" b="1" dirty="0"/>
              <a:t>Next</a:t>
            </a:r>
          </a:p>
          <a:p>
            <a:endParaRPr lang="en-US" sz="2400" dirty="0"/>
          </a:p>
          <a:p>
            <a:endParaRPr lang="en-US" sz="2400" dirty="0"/>
          </a:p>
          <a:p>
            <a:endParaRPr lang="en-US" sz="2400" dirty="0"/>
          </a:p>
          <a:p>
            <a:endParaRPr lang="en-US" sz="2400" dirty="0"/>
          </a:p>
          <a:p>
            <a:r>
              <a:rPr lang="en-US" sz="2400" dirty="0"/>
              <a:t>Enter a valid email address (which will also be the username) and Click </a:t>
            </a:r>
            <a:r>
              <a:rPr lang="en-US" sz="2400" b="1" dirty="0"/>
              <a:t>Next</a:t>
            </a:r>
          </a:p>
          <a:p>
            <a:endParaRPr lang="en-US" sz="2400" dirty="0"/>
          </a:p>
          <a:p>
            <a:pPr marL="0" indent="0">
              <a:spcAft>
                <a:spcPts val="600"/>
              </a:spcAft>
              <a:buNone/>
            </a:pPr>
            <a:endParaRPr lang="en-US" sz="2400" dirty="0">
              <a:solidFill>
                <a:schemeClr val="bg2">
                  <a:lumMod val="25000"/>
                </a:schemeClr>
              </a:solidFill>
              <a:latin typeface="Franklin Gothic Demi" panose="020B0703020102020204" pitchFamily="34" charset="0"/>
            </a:endParaRPr>
          </a:p>
        </p:txBody>
      </p:sp>
      <p:pic>
        <p:nvPicPr>
          <p:cNvPr id="6" name="Picture 5" descr="Graphical user interface&#10;&#10;Description automatically generated with low confidence">
            <a:extLst>
              <a:ext uri="{FF2B5EF4-FFF2-40B4-BE49-F238E27FC236}">
                <a16:creationId xmlns:a16="http://schemas.microsoft.com/office/drawing/2014/main" id="{3B96FDD5-CA86-0226-F30F-1C1978F70950}"/>
              </a:ext>
            </a:extLst>
          </p:cNvPr>
          <p:cNvPicPr>
            <a:picLocks noChangeAspect="1"/>
          </p:cNvPicPr>
          <p:nvPr/>
        </p:nvPicPr>
        <p:blipFill>
          <a:blip r:embed="rId3"/>
          <a:stretch>
            <a:fillRect/>
          </a:stretch>
        </p:blipFill>
        <p:spPr>
          <a:xfrm>
            <a:off x="880946" y="1776270"/>
            <a:ext cx="10197542" cy="1874173"/>
          </a:xfrm>
          <a:prstGeom prst="rect">
            <a:avLst/>
          </a:prstGeom>
          <a:ln>
            <a:solidFill>
              <a:schemeClr val="tx1"/>
            </a:solidFill>
          </a:ln>
        </p:spPr>
      </p:pic>
      <p:pic>
        <p:nvPicPr>
          <p:cNvPr id="7" name="Picture 6">
            <a:extLst>
              <a:ext uri="{FF2B5EF4-FFF2-40B4-BE49-F238E27FC236}">
                <a16:creationId xmlns:a16="http://schemas.microsoft.com/office/drawing/2014/main" id="{606246F2-3663-02FC-590F-E98B50B3176C}"/>
              </a:ext>
            </a:extLst>
          </p:cNvPr>
          <p:cNvPicPr>
            <a:picLocks noChangeAspect="1"/>
          </p:cNvPicPr>
          <p:nvPr/>
        </p:nvPicPr>
        <p:blipFill>
          <a:blip r:embed="rId4"/>
          <a:stretch>
            <a:fillRect/>
          </a:stretch>
        </p:blipFill>
        <p:spPr>
          <a:xfrm>
            <a:off x="880946" y="4226243"/>
            <a:ext cx="10197542" cy="1787257"/>
          </a:xfrm>
          <a:prstGeom prst="rect">
            <a:avLst/>
          </a:prstGeom>
          <a:ln>
            <a:solidFill>
              <a:schemeClr val="tx1"/>
            </a:solidFill>
          </a:ln>
        </p:spPr>
      </p:pic>
    </p:spTree>
    <p:extLst>
      <p:ext uri="{BB962C8B-B14F-4D97-AF65-F5344CB8AC3E}">
        <p14:creationId xmlns:p14="http://schemas.microsoft.com/office/powerpoint/2010/main" val="1944608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42EF1-0E26-C3F7-D5C6-348FAFB298BF}"/>
              </a:ext>
            </a:extLst>
          </p:cNvPr>
          <p:cNvSpPr>
            <a:spLocks noGrp="1"/>
          </p:cNvSpPr>
          <p:nvPr>
            <p:ph type="title"/>
          </p:nvPr>
        </p:nvSpPr>
        <p:spPr/>
        <p:txBody>
          <a:bodyPr/>
          <a:lstStyle/>
          <a:p>
            <a:r>
              <a:rPr lang="en-US" dirty="0"/>
              <a:t>Create and Manage Users</a:t>
            </a:r>
          </a:p>
        </p:txBody>
      </p:sp>
      <p:sp>
        <p:nvSpPr>
          <p:cNvPr id="4" name="Content Placeholder 3">
            <a:extLst>
              <a:ext uri="{FF2B5EF4-FFF2-40B4-BE49-F238E27FC236}">
                <a16:creationId xmlns:a16="http://schemas.microsoft.com/office/drawing/2014/main" id="{3A714B46-51F5-E6A1-BB5F-26921F911F8A}"/>
              </a:ext>
            </a:extLst>
          </p:cNvPr>
          <p:cNvSpPr>
            <a:spLocks noGrp="1"/>
          </p:cNvSpPr>
          <p:nvPr>
            <p:ph sz="quarter" idx="4294967295"/>
          </p:nvPr>
        </p:nvSpPr>
        <p:spPr>
          <a:xfrm>
            <a:off x="767733" y="1437350"/>
            <a:ext cx="2670411" cy="4734850"/>
          </a:xfrm>
          <a:prstGeom prst="rect">
            <a:avLst/>
          </a:prstGeom>
        </p:spPr>
        <p:txBody>
          <a:bodyPr/>
          <a:lstStyle/>
          <a:p>
            <a:pPr>
              <a:spcAft>
                <a:spcPts val="600"/>
              </a:spcAft>
            </a:pPr>
            <a:r>
              <a:rPr lang="en-US" sz="2400" dirty="0">
                <a:solidFill>
                  <a:schemeClr val="bg2">
                    <a:lumMod val="25000"/>
                  </a:schemeClr>
                </a:solidFill>
              </a:rPr>
              <a:t>The Username and Email fields will be pre-populated.</a:t>
            </a:r>
          </a:p>
          <a:p>
            <a:pPr>
              <a:spcAft>
                <a:spcPts val="600"/>
              </a:spcAft>
            </a:pPr>
            <a:r>
              <a:rPr lang="en-US" sz="2400" dirty="0">
                <a:solidFill>
                  <a:schemeClr val="bg2">
                    <a:lumMod val="25000"/>
                  </a:schemeClr>
                </a:solidFill>
              </a:rPr>
              <a:t>Enter the required Basic and Contact information. After all required details have been entered, click </a:t>
            </a:r>
            <a:r>
              <a:rPr lang="en-US" sz="2400" i="1" dirty="0">
                <a:solidFill>
                  <a:schemeClr val="bg2">
                    <a:lumMod val="25000"/>
                  </a:schemeClr>
                </a:solidFill>
              </a:rPr>
              <a:t>Next</a:t>
            </a:r>
            <a:r>
              <a:rPr lang="en-US" sz="2400" dirty="0">
                <a:solidFill>
                  <a:schemeClr val="bg2">
                    <a:lumMod val="25000"/>
                  </a:schemeClr>
                </a:solidFill>
              </a:rPr>
              <a:t>.</a:t>
            </a:r>
          </a:p>
        </p:txBody>
      </p:sp>
      <p:pic>
        <p:nvPicPr>
          <p:cNvPr id="3" name="Picture 2">
            <a:extLst>
              <a:ext uri="{FF2B5EF4-FFF2-40B4-BE49-F238E27FC236}">
                <a16:creationId xmlns:a16="http://schemas.microsoft.com/office/drawing/2014/main" id="{9AD4BFC7-73D0-6E5C-2AE3-CCC239B0B3B3}"/>
              </a:ext>
            </a:extLst>
          </p:cNvPr>
          <p:cNvPicPr>
            <a:picLocks noChangeAspect="1"/>
          </p:cNvPicPr>
          <p:nvPr/>
        </p:nvPicPr>
        <p:blipFill>
          <a:blip r:embed="rId3"/>
          <a:stretch>
            <a:fillRect/>
          </a:stretch>
        </p:blipFill>
        <p:spPr>
          <a:xfrm>
            <a:off x="3945699" y="1080510"/>
            <a:ext cx="7845232" cy="4877080"/>
          </a:xfrm>
          <a:prstGeom prst="rect">
            <a:avLst/>
          </a:prstGeom>
          <a:ln>
            <a:solidFill>
              <a:schemeClr val="tx1"/>
            </a:solidFill>
          </a:ln>
        </p:spPr>
      </p:pic>
    </p:spTree>
    <p:extLst>
      <p:ext uri="{BB962C8B-B14F-4D97-AF65-F5344CB8AC3E}">
        <p14:creationId xmlns:p14="http://schemas.microsoft.com/office/powerpoint/2010/main" val="1373561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42EF1-0E26-C3F7-D5C6-348FAFB298BF}"/>
              </a:ext>
            </a:extLst>
          </p:cNvPr>
          <p:cNvSpPr>
            <a:spLocks noGrp="1"/>
          </p:cNvSpPr>
          <p:nvPr>
            <p:ph type="title"/>
          </p:nvPr>
        </p:nvSpPr>
        <p:spPr/>
        <p:txBody>
          <a:bodyPr/>
          <a:lstStyle/>
          <a:p>
            <a:r>
              <a:rPr lang="en-US" dirty="0"/>
              <a:t>Training Agenda</a:t>
            </a:r>
          </a:p>
        </p:txBody>
      </p:sp>
      <p:sp>
        <p:nvSpPr>
          <p:cNvPr id="4" name="Content Placeholder 3">
            <a:extLst>
              <a:ext uri="{FF2B5EF4-FFF2-40B4-BE49-F238E27FC236}">
                <a16:creationId xmlns:a16="http://schemas.microsoft.com/office/drawing/2014/main" id="{3A714B46-51F5-E6A1-BB5F-26921F911F8A}"/>
              </a:ext>
            </a:extLst>
          </p:cNvPr>
          <p:cNvSpPr>
            <a:spLocks noGrp="1"/>
          </p:cNvSpPr>
          <p:nvPr>
            <p:ph sz="quarter" idx="4294967295"/>
          </p:nvPr>
        </p:nvSpPr>
        <p:spPr>
          <a:xfrm>
            <a:off x="767733" y="1219200"/>
            <a:ext cx="6473039" cy="4953000"/>
          </a:xfrm>
          <a:prstGeom prst="rect">
            <a:avLst/>
          </a:prstGeom>
        </p:spPr>
        <p:txBody>
          <a:bodyPr/>
          <a:lstStyle/>
          <a:p>
            <a:pPr>
              <a:spcAft>
                <a:spcPts val="600"/>
              </a:spcAft>
            </a:pPr>
            <a:r>
              <a:rPr lang="en-US" sz="2400" dirty="0">
                <a:solidFill>
                  <a:schemeClr val="bg2">
                    <a:lumMod val="25000"/>
                  </a:schemeClr>
                </a:solidFill>
                <a:latin typeface="Franklin Gothic Demi" panose="020B0703020102020204" pitchFamily="34" charset="0"/>
              </a:rPr>
              <a:t>Introduction to FACES </a:t>
            </a:r>
          </a:p>
          <a:p>
            <a:pPr>
              <a:spcAft>
                <a:spcPts val="600"/>
              </a:spcAft>
            </a:pPr>
            <a:r>
              <a:rPr lang="en-US" sz="2400" dirty="0">
                <a:solidFill>
                  <a:schemeClr val="bg2">
                    <a:lumMod val="25000"/>
                  </a:schemeClr>
                </a:solidFill>
                <a:latin typeface="Franklin Gothic Demi" panose="020B0703020102020204" pitchFamily="34" charset="0"/>
              </a:rPr>
              <a:t>User Management</a:t>
            </a:r>
          </a:p>
          <a:p>
            <a:pPr lvl="1">
              <a:spcAft>
                <a:spcPts val="600"/>
              </a:spcAft>
            </a:pPr>
            <a:r>
              <a:rPr lang="en-US" sz="2000" dirty="0">
                <a:solidFill>
                  <a:schemeClr val="bg2">
                    <a:lumMod val="25000"/>
                  </a:schemeClr>
                </a:solidFill>
                <a:latin typeface="Franklin Gothic Demi" panose="020B0703020102020204" pitchFamily="34" charset="0"/>
              </a:rPr>
              <a:t>Roles</a:t>
            </a:r>
          </a:p>
          <a:p>
            <a:pPr lvl="1">
              <a:spcAft>
                <a:spcPts val="600"/>
              </a:spcAft>
            </a:pPr>
            <a:r>
              <a:rPr lang="en-US" sz="2000" dirty="0">
                <a:solidFill>
                  <a:schemeClr val="bg2">
                    <a:lumMod val="25000"/>
                  </a:schemeClr>
                </a:solidFill>
                <a:latin typeface="Franklin Gothic Demi" panose="020B0703020102020204" pitchFamily="34" charset="0"/>
              </a:rPr>
              <a:t>Role Hierarchy</a:t>
            </a:r>
          </a:p>
          <a:p>
            <a:pPr lvl="1">
              <a:spcAft>
                <a:spcPts val="600"/>
              </a:spcAft>
            </a:pPr>
            <a:r>
              <a:rPr lang="en-US" sz="2000" dirty="0">
                <a:solidFill>
                  <a:schemeClr val="bg2">
                    <a:lumMod val="25000"/>
                  </a:schemeClr>
                </a:solidFill>
                <a:latin typeface="Franklin Gothic Demi" panose="020B0703020102020204" pitchFamily="34" charset="0"/>
              </a:rPr>
              <a:t>Recertification</a:t>
            </a:r>
          </a:p>
          <a:p>
            <a:pPr lvl="1">
              <a:spcAft>
                <a:spcPts val="600"/>
              </a:spcAft>
            </a:pPr>
            <a:r>
              <a:rPr lang="en-US" sz="2000" dirty="0">
                <a:solidFill>
                  <a:schemeClr val="bg2">
                    <a:lumMod val="25000"/>
                  </a:schemeClr>
                </a:solidFill>
                <a:latin typeface="Franklin Gothic Demi" panose="020B0703020102020204" pitchFamily="34" charset="0"/>
              </a:rPr>
              <a:t>Monthly Comparison Report</a:t>
            </a:r>
          </a:p>
          <a:p>
            <a:pPr>
              <a:spcAft>
                <a:spcPts val="600"/>
              </a:spcAft>
            </a:pPr>
            <a:r>
              <a:rPr lang="en-US" sz="2400" dirty="0">
                <a:solidFill>
                  <a:schemeClr val="bg2">
                    <a:lumMod val="25000"/>
                  </a:schemeClr>
                </a:solidFill>
                <a:latin typeface="Franklin Gothic Demi" panose="020B0703020102020204" pitchFamily="34" charset="0"/>
              </a:rPr>
              <a:t>Security Features</a:t>
            </a:r>
          </a:p>
          <a:p>
            <a:pPr lvl="1">
              <a:spcAft>
                <a:spcPts val="600"/>
              </a:spcAft>
            </a:pPr>
            <a:r>
              <a:rPr lang="en-US" sz="2000" dirty="0">
                <a:solidFill>
                  <a:schemeClr val="bg2">
                    <a:lumMod val="25000"/>
                  </a:schemeClr>
                </a:solidFill>
                <a:latin typeface="Franklin Gothic Demi" panose="020B0703020102020204" pitchFamily="34" charset="0"/>
              </a:rPr>
              <a:t>Deactivation</a:t>
            </a:r>
          </a:p>
          <a:p>
            <a:pPr>
              <a:spcAft>
                <a:spcPts val="600"/>
              </a:spcAft>
            </a:pPr>
            <a:r>
              <a:rPr lang="en-US" sz="2400" dirty="0">
                <a:solidFill>
                  <a:schemeClr val="bg2">
                    <a:lumMod val="25000"/>
                  </a:schemeClr>
                </a:solidFill>
                <a:latin typeface="Franklin Gothic Demi" panose="020B0703020102020204" pitchFamily="34" charset="0"/>
              </a:rPr>
              <a:t>FACES Demonstration</a:t>
            </a:r>
          </a:p>
          <a:p>
            <a:pPr>
              <a:spcAft>
                <a:spcPts val="600"/>
              </a:spcAft>
            </a:pPr>
            <a:r>
              <a:rPr lang="en-US" sz="2400" dirty="0">
                <a:solidFill>
                  <a:schemeClr val="bg2">
                    <a:lumMod val="25000"/>
                  </a:schemeClr>
                </a:solidFill>
                <a:latin typeface="Franklin Gothic Demi" panose="020B0703020102020204" pitchFamily="34" charset="0"/>
              </a:rPr>
              <a:t>Question &amp; Answers</a:t>
            </a:r>
          </a:p>
        </p:txBody>
      </p:sp>
      <p:pic>
        <p:nvPicPr>
          <p:cNvPr id="6" name="Picture Placeholder 5" descr="A group of diverse smiling people sitting at a line if desk">
            <a:extLst>
              <a:ext uri="{FF2B5EF4-FFF2-40B4-BE49-F238E27FC236}">
                <a16:creationId xmlns:a16="http://schemas.microsoft.com/office/drawing/2014/main" id="{A672C4B3-B2AA-0549-D138-A03FFDA5331E}"/>
              </a:ext>
            </a:extLst>
          </p:cNvPr>
          <p:cNvPicPr>
            <a:picLocks noGrp="1" noChangeAspect="1"/>
          </p:cNvPicPr>
          <p:nvPr>
            <p:ph type="pic" idx="1"/>
          </p:nvPr>
        </p:nvPicPr>
        <p:blipFill rotWithShape="1">
          <a:blip r:embed="rId4" cstate="screen">
            <a:extLst>
              <a:ext uri="{28A0092B-C50C-407E-A947-70E740481C1C}">
                <a14:useLocalDpi xmlns:a14="http://schemas.microsoft.com/office/drawing/2010/main"/>
              </a:ext>
            </a:extLst>
          </a:blip>
          <a:srcRect/>
          <a:stretch/>
        </p:blipFill>
        <p:spPr>
          <a:xfrm>
            <a:off x="7474688" y="1436348"/>
            <a:ext cx="3880700" cy="4734850"/>
          </a:xfrm>
        </p:spPr>
      </p:pic>
    </p:spTree>
    <p:extLst>
      <p:ext uri="{BB962C8B-B14F-4D97-AF65-F5344CB8AC3E}">
        <p14:creationId xmlns:p14="http://schemas.microsoft.com/office/powerpoint/2010/main" val="2276329926"/>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42EF1-0E26-C3F7-D5C6-348FAFB298BF}"/>
              </a:ext>
            </a:extLst>
          </p:cNvPr>
          <p:cNvSpPr>
            <a:spLocks noGrp="1"/>
          </p:cNvSpPr>
          <p:nvPr>
            <p:ph type="title"/>
          </p:nvPr>
        </p:nvSpPr>
        <p:spPr/>
        <p:txBody>
          <a:bodyPr/>
          <a:lstStyle/>
          <a:p>
            <a:r>
              <a:rPr lang="en-US" dirty="0"/>
              <a:t>Manage User Roles</a:t>
            </a:r>
          </a:p>
        </p:txBody>
      </p:sp>
      <p:sp>
        <p:nvSpPr>
          <p:cNvPr id="4" name="Content Placeholder 3">
            <a:extLst>
              <a:ext uri="{FF2B5EF4-FFF2-40B4-BE49-F238E27FC236}">
                <a16:creationId xmlns:a16="http://schemas.microsoft.com/office/drawing/2014/main" id="{3A714B46-51F5-E6A1-BB5F-26921F911F8A}"/>
              </a:ext>
            </a:extLst>
          </p:cNvPr>
          <p:cNvSpPr>
            <a:spLocks noGrp="1"/>
          </p:cNvSpPr>
          <p:nvPr>
            <p:ph sz="quarter" idx="4294967295"/>
          </p:nvPr>
        </p:nvSpPr>
        <p:spPr>
          <a:xfrm>
            <a:off x="767733" y="1327622"/>
            <a:ext cx="11201763" cy="4734850"/>
          </a:xfrm>
          <a:prstGeom prst="rect">
            <a:avLst/>
          </a:prstGeom>
        </p:spPr>
        <p:txBody>
          <a:bodyPr/>
          <a:lstStyle/>
          <a:p>
            <a:r>
              <a:rPr lang="en-US" sz="2400" dirty="0"/>
              <a:t>Add a new role to the user and enter a comment in the comments field and click Create. </a:t>
            </a:r>
          </a:p>
          <a:p>
            <a:r>
              <a:rPr lang="en-US" sz="2400" dirty="0"/>
              <a:t>The user will be created, and an email will be sent to the user. </a:t>
            </a:r>
          </a:p>
          <a:p>
            <a:pPr marL="0" indent="0">
              <a:spcAft>
                <a:spcPts val="600"/>
              </a:spcAft>
              <a:buNone/>
            </a:pPr>
            <a:endParaRPr lang="en-US" sz="2400" dirty="0">
              <a:solidFill>
                <a:schemeClr val="bg2">
                  <a:lumMod val="25000"/>
                </a:schemeClr>
              </a:solidFill>
              <a:latin typeface="Franklin Gothic Demi" panose="020B0703020102020204" pitchFamily="34" charset="0"/>
            </a:endParaRPr>
          </a:p>
        </p:txBody>
      </p:sp>
      <p:pic>
        <p:nvPicPr>
          <p:cNvPr id="3" name="Picture 2">
            <a:extLst>
              <a:ext uri="{FF2B5EF4-FFF2-40B4-BE49-F238E27FC236}">
                <a16:creationId xmlns:a16="http://schemas.microsoft.com/office/drawing/2014/main" id="{1B29CA7A-8CB0-D2CB-4CE3-E48B9B600344}"/>
              </a:ext>
            </a:extLst>
          </p:cNvPr>
          <p:cNvPicPr>
            <a:picLocks noChangeAspect="1"/>
          </p:cNvPicPr>
          <p:nvPr/>
        </p:nvPicPr>
        <p:blipFill>
          <a:blip r:embed="rId3"/>
          <a:stretch>
            <a:fillRect/>
          </a:stretch>
        </p:blipFill>
        <p:spPr>
          <a:xfrm>
            <a:off x="1770627" y="2664268"/>
            <a:ext cx="8650746" cy="3638704"/>
          </a:xfrm>
          <a:prstGeom prst="rect">
            <a:avLst/>
          </a:prstGeom>
          <a:ln>
            <a:solidFill>
              <a:schemeClr val="tx1"/>
            </a:solidFill>
          </a:ln>
        </p:spPr>
      </p:pic>
    </p:spTree>
    <p:extLst>
      <p:ext uri="{BB962C8B-B14F-4D97-AF65-F5344CB8AC3E}">
        <p14:creationId xmlns:p14="http://schemas.microsoft.com/office/powerpoint/2010/main" val="3604013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3A30F-16E7-E360-D9C5-B61D13035293}"/>
              </a:ext>
            </a:extLst>
          </p:cNvPr>
          <p:cNvSpPr>
            <a:spLocks noGrp="1"/>
          </p:cNvSpPr>
          <p:nvPr>
            <p:ph type="title"/>
          </p:nvPr>
        </p:nvSpPr>
        <p:spPr/>
        <p:txBody>
          <a:bodyPr/>
          <a:lstStyle/>
          <a:p>
            <a:r>
              <a:rPr lang="en-US" dirty="0"/>
              <a:t>Role Documentation</a:t>
            </a:r>
          </a:p>
        </p:txBody>
      </p:sp>
      <p:sp>
        <p:nvSpPr>
          <p:cNvPr id="4" name="Text Placeholder 3">
            <a:extLst>
              <a:ext uri="{FF2B5EF4-FFF2-40B4-BE49-F238E27FC236}">
                <a16:creationId xmlns:a16="http://schemas.microsoft.com/office/drawing/2014/main" id="{439D0F8F-DB4D-0285-C3D2-AEF840881963}"/>
              </a:ext>
            </a:extLst>
          </p:cNvPr>
          <p:cNvSpPr>
            <a:spLocks noGrp="1"/>
          </p:cNvSpPr>
          <p:nvPr>
            <p:ph type="body" sz="quarter" idx="15"/>
          </p:nvPr>
        </p:nvSpPr>
        <p:spPr>
          <a:xfrm>
            <a:off x="707923" y="929148"/>
            <a:ext cx="10869561" cy="1622104"/>
          </a:xfrm>
        </p:spPr>
        <p:txBody>
          <a:bodyPr/>
          <a:lstStyle/>
          <a:p>
            <a:r>
              <a:rPr lang="en-US" dirty="0">
                <a:latin typeface="+mn-lt"/>
              </a:rPr>
              <a:t>Comments are required for </a:t>
            </a:r>
            <a:r>
              <a:rPr lang="en-US" b="1" dirty="0">
                <a:latin typeface="+mn-lt"/>
              </a:rPr>
              <a:t>every</a:t>
            </a:r>
            <a:r>
              <a:rPr lang="en-US" dirty="0">
                <a:latin typeface="+mn-lt"/>
              </a:rPr>
              <a:t> role. Comments should always explain why a user needs a role.</a:t>
            </a:r>
          </a:p>
          <a:p>
            <a:r>
              <a:rPr lang="en-US" dirty="0">
                <a:latin typeface="+mn-lt"/>
              </a:rPr>
              <a:t>Justification documents can be uploaded for any role. Anyone who uploads justification documentation should ensure that the document is specific to both the user and the role. </a:t>
            </a:r>
          </a:p>
          <a:p>
            <a:pPr lvl="1"/>
            <a:r>
              <a:rPr lang="en-US" b="1" dirty="0">
                <a:latin typeface="+mn-lt"/>
              </a:rPr>
              <a:t>Note that justification documents are not required for any role at this time.</a:t>
            </a:r>
          </a:p>
        </p:txBody>
      </p:sp>
      <p:pic>
        <p:nvPicPr>
          <p:cNvPr id="5" name="Picture 4">
            <a:extLst>
              <a:ext uri="{FF2B5EF4-FFF2-40B4-BE49-F238E27FC236}">
                <a16:creationId xmlns:a16="http://schemas.microsoft.com/office/drawing/2014/main" id="{4F4701E3-CB1A-1536-83C6-2FF45F0536C4}"/>
              </a:ext>
            </a:extLst>
          </p:cNvPr>
          <p:cNvPicPr>
            <a:picLocks noChangeAspect="1"/>
          </p:cNvPicPr>
          <p:nvPr/>
        </p:nvPicPr>
        <p:blipFill>
          <a:blip r:embed="rId3"/>
          <a:stretch>
            <a:fillRect/>
          </a:stretch>
        </p:blipFill>
        <p:spPr>
          <a:xfrm>
            <a:off x="1488599" y="2920482"/>
            <a:ext cx="8409598" cy="3329351"/>
          </a:xfrm>
          <a:prstGeom prst="rect">
            <a:avLst/>
          </a:prstGeom>
          <a:ln>
            <a:solidFill>
              <a:schemeClr val="tx1"/>
            </a:solidFill>
          </a:ln>
        </p:spPr>
      </p:pic>
    </p:spTree>
    <p:extLst>
      <p:ext uri="{BB962C8B-B14F-4D97-AF65-F5344CB8AC3E}">
        <p14:creationId xmlns:p14="http://schemas.microsoft.com/office/powerpoint/2010/main" val="200246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42EF1-0E26-C3F7-D5C6-348FAFB298BF}"/>
              </a:ext>
            </a:extLst>
          </p:cNvPr>
          <p:cNvSpPr>
            <a:spLocks noGrp="1"/>
          </p:cNvSpPr>
          <p:nvPr>
            <p:ph type="title"/>
          </p:nvPr>
        </p:nvSpPr>
        <p:spPr/>
        <p:txBody>
          <a:bodyPr/>
          <a:lstStyle/>
          <a:p>
            <a:r>
              <a:rPr lang="en-US" dirty="0"/>
              <a:t>Recertify Users</a:t>
            </a:r>
          </a:p>
        </p:txBody>
      </p:sp>
      <p:sp>
        <p:nvSpPr>
          <p:cNvPr id="4" name="Content Placeholder 3">
            <a:extLst>
              <a:ext uri="{FF2B5EF4-FFF2-40B4-BE49-F238E27FC236}">
                <a16:creationId xmlns:a16="http://schemas.microsoft.com/office/drawing/2014/main" id="{3A714B46-51F5-E6A1-BB5F-26921F911F8A}"/>
              </a:ext>
            </a:extLst>
          </p:cNvPr>
          <p:cNvSpPr>
            <a:spLocks noGrp="1"/>
          </p:cNvSpPr>
          <p:nvPr>
            <p:ph sz="quarter" idx="4294967295"/>
          </p:nvPr>
        </p:nvSpPr>
        <p:spPr>
          <a:xfrm>
            <a:off x="767733" y="1201271"/>
            <a:ext cx="11201763" cy="5145741"/>
          </a:xfrm>
          <a:prstGeom prst="rect">
            <a:avLst/>
          </a:prstGeom>
        </p:spPr>
        <p:txBody>
          <a:bodyPr/>
          <a:lstStyle/>
          <a:p>
            <a:r>
              <a:rPr lang="en-US" sz="2400" dirty="0"/>
              <a:t>Navigation: From the Actions tab, click Recertify Users.</a:t>
            </a:r>
          </a:p>
          <a:p>
            <a:r>
              <a:rPr lang="en-US" sz="2400" dirty="0"/>
              <a:t>The Certifiers (GSMs, LSMs, User Managers) are all required to recertify users annually during a specific time period.</a:t>
            </a:r>
          </a:p>
          <a:p>
            <a:pPr marL="0" indent="0">
              <a:spcAft>
                <a:spcPts val="600"/>
              </a:spcAft>
              <a:buNone/>
            </a:pPr>
            <a:endParaRPr lang="en-US" sz="2400" dirty="0">
              <a:solidFill>
                <a:schemeClr val="bg2">
                  <a:lumMod val="25000"/>
                </a:schemeClr>
              </a:solidFill>
              <a:latin typeface="Franklin Gothic Demi" panose="020B0703020102020204" pitchFamily="34" charset="0"/>
            </a:endParaRPr>
          </a:p>
        </p:txBody>
      </p:sp>
      <p:pic>
        <p:nvPicPr>
          <p:cNvPr id="11" name="Picture 10" descr="Graphical user interface, application&#10;&#10;AI-generated content may be incorrect.">
            <a:extLst>
              <a:ext uri="{FF2B5EF4-FFF2-40B4-BE49-F238E27FC236}">
                <a16:creationId xmlns:a16="http://schemas.microsoft.com/office/drawing/2014/main" id="{ED20F88B-7446-7DF2-7FB4-0684D6186D88}"/>
              </a:ext>
            </a:extLst>
          </p:cNvPr>
          <p:cNvPicPr>
            <a:picLocks noChangeAspect="1"/>
          </p:cNvPicPr>
          <p:nvPr/>
        </p:nvPicPr>
        <p:blipFill>
          <a:blip r:embed="rId3"/>
          <a:stretch>
            <a:fillRect/>
          </a:stretch>
        </p:blipFill>
        <p:spPr>
          <a:xfrm>
            <a:off x="1063236" y="2578929"/>
            <a:ext cx="10065527" cy="3768083"/>
          </a:xfrm>
          <a:prstGeom prst="rect">
            <a:avLst/>
          </a:prstGeom>
        </p:spPr>
      </p:pic>
    </p:spTree>
    <p:extLst>
      <p:ext uri="{BB962C8B-B14F-4D97-AF65-F5344CB8AC3E}">
        <p14:creationId xmlns:p14="http://schemas.microsoft.com/office/powerpoint/2010/main" val="882802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42EF1-0E26-C3F7-D5C6-348FAFB298BF}"/>
              </a:ext>
            </a:extLst>
          </p:cNvPr>
          <p:cNvSpPr>
            <a:spLocks noGrp="1"/>
          </p:cNvSpPr>
          <p:nvPr>
            <p:ph type="title"/>
          </p:nvPr>
        </p:nvSpPr>
        <p:spPr/>
        <p:txBody>
          <a:bodyPr/>
          <a:lstStyle/>
          <a:p>
            <a:r>
              <a:rPr lang="en-US" dirty="0"/>
              <a:t>Recertify Users</a:t>
            </a:r>
          </a:p>
        </p:txBody>
      </p:sp>
      <p:sp>
        <p:nvSpPr>
          <p:cNvPr id="4" name="Content Placeholder 3">
            <a:extLst>
              <a:ext uri="{FF2B5EF4-FFF2-40B4-BE49-F238E27FC236}">
                <a16:creationId xmlns:a16="http://schemas.microsoft.com/office/drawing/2014/main" id="{3A714B46-51F5-E6A1-BB5F-26921F911F8A}"/>
              </a:ext>
            </a:extLst>
          </p:cNvPr>
          <p:cNvSpPr>
            <a:spLocks noGrp="1"/>
          </p:cNvSpPr>
          <p:nvPr>
            <p:ph sz="quarter" idx="4294967295"/>
          </p:nvPr>
        </p:nvSpPr>
        <p:spPr>
          <a:xfrm>
            <a:off x="767733" y="1327622"/>
            <a:ext cx="11201763" cy="4734850"/>
          </a:xfrm>
          <a:prstGeom prst="rect">
            <a:avLst/>
          </a:prstGeom>
        </p:spPr>
        <p:txBody>
          <a:bodyPr/>
          <a:lstStyle/>
          <a:p>
            <a:r>
              <a:rPr lang="en-US" sz="2400" dirty="0"/>
              <a:t>When the Certifier selects a user from the list then the user details are displayed on the User Roles table. A certifier can then manage, de-certify or certify roles. </a:t>
            </a:r>
          </a:p>
          <a:p>
            <a:pPr marL="0" indent="0">
              <a:spcAft>
                <a:spcPts val="600"/>
              </a:spcAft>
              <a:buNone/>
            </a:pPr>
            <a:endParaRPr lang="en-US" sz="2400" dirty="0">
              <a:solidFill>
                <a:schemeClr val="bg2">
                  <a:lumMod val="25000"/>
                </a:schemeClr>
              </a:solidFill>
              <a:latin typeface="Franklin Gothic Demi" panose="020B0703020102020204" pitchFamily="34" charset="0"/>
            </a:endParaRPr>
          </a:p>
        </p:txBody>
      </p:sp>
      <p:pic>
        <p:nvPicPr>
          <p:cNvPr id="3" name="Picture 2">
            <a:extLst>
              <a:ext uri="{FF2B5EF4-FFF2-40B4-BE49-F238E27FC236}">
                <a16:creationId xmlns:a16="http://schemas.microsoft.com/office/drawing/2014/main" id="{75C8358A-ED70-EB02-C959-19FCAFA018AD}"/>
              </a:ext>
            </a:extLst>
          </p:cNvPr>
          <p:cNvPicPr/>
          <p:nvPr/>
        </p:nvPicPr>
        <p:blipFill>
          <a:blip r:embed="rId3"/>
          <a:stretch>
            <a:fillRect/>
          </a:stretch>
        </p:blipFill>
        <p:spPr>
          <a:xfrm>
            <a:off x="2009138" y="2427732"/>
            <a:ext cx="8545195" cy="3634740"/>
          </a:xfrm>
          <a:prstGeom prst="rect">
            <a:avLst/>
          </a:prstGeom>
          <a:ln w="6350">
            <a:solidFill>
              <a:schemeClr val="tx1"/>
            </a:solidFill>
          </a:ln>
        </p:spPr>
      </p:pic>
      <p:pic>
        <p:nvPicPr>
          <p:cNvPr id="6" name="Picture 5" descr="Graphical user interface, application&#10;&#10;AI-generated content may be incorrect.">
            <a:extLst>
              <a:ext uri="{FF2B5EF4-FFF2-40B4-BE49-F238E27FC236}">
                <a16:creationId xmlns:a16="http://schemas.microsoft.com/office/drawing/2014/main" id="{8ACA1775-A5BB-AD6A-BDD0-B6714628514C}"/>
              </a:ext>
            </a:extLst>
          </p:cNvPr>
          <p:cNvPicPr>
            <a:picLocks noChangeAspect="1"/>
          </p:cNvPicPr>
          <p:nvPr/>
        </p:nvPicPr>
        <p:blipFill>
          <a:blip r:embed="rId4"/>
          <a:stretch>
            <a:fillRect/>
          </a:stretch>
        </p:blipFill>
        <p:spPr>
          <a:xfrm>
            <a:off x="1926588" y="2335296"/>
            <a:ext cx="8783232" cy="3824204"/>
          </a:xfrm>
          <a:prstGeom prst="rect">
            <a:avLst/>
          </a:prstGeom>
        </p:spPr>
      </p:pic>
    </p:spTree>
    <p:extLst>
      <p:ext uri="{BB962C8B-B14F-4D97-AF65-F5344CB8AC3E}">
        <p14:creationId xmlns:p14="http://schemas.microsoft.com/office/powerpoint/2010/main" val="358508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42EF1-0E26-C3F7-D5C6-348FAFB298BF}"/>
              </a:ext>
            </a:extLst>
          </p:cNvPr>
          <p:cNvSpPr>
            <a:spLocks noGrp="1"/>
          </p:cNvSpPr>
          <p:nvPr>
            <p:ph type="title"/>
          </p:nvPr>
        </p:nvSpPr>
        <p:spPr/>
        <p:txBody>
          <a:bodyPr/>
          <a:lstStyle/>
          <a:p>
            <a:r>
              <a:rPr lang="en-US" dirty="0"/>
              <a:t>Review Role Requests</a:t>
            </a:r>
          </a:p>
        </p:txBody>
      </p:sp>
      <p:sp>
        <p:nvSpPr>
          <p:cNvPr id="4" name="Content Placeholder 3">
            <a:extLst>
              <a:ext uri="{FF2B5EF4-FFF2-40B4-BE49-F238E27FC236}">
                <a16:creationId xmlns:a16="http://schemas.microsoft.com/office/drawing/2014/main" id="{3A714B46-51F5-E6A1-BB5F-26921F911F8A}"/>
              </a:ext>
            </a:extLst>
          </p:cNvPr>
          <p:cNvSpPr>
            <a:spLocks noGrp="1"/>
          </p:cNvSpPr>
          <p:nvPr>
            <p:ph sz="quarter" idx="4294967295"/>
          </p:nvPr>
        </p:nvSpPr>
        <p:spPr>
          <a:xfrm>
            <a:off x="251013" y="986119"/>
            <a:ext cx="11718484" cy="5076354"/>
          </a:xfrm>
          <a:prstGeom prst="rect">
            <a:avLst/>
          </a:prstGeom>
        </p:spPr>
        <p:txBody>
          <a:bodyPr/>
          <a:lstStyle/>
          <a:p>
            <a:pPr marL="285750" indent="-285750">
              <a:buFont typeface="Arial" panose="020B0604020202020204" pitchFamily="34" charset="0"/>
              <a:buChar char="•"/>
            </a:pPr>
            <a:r>
              <a:rPr lang="en-US" sz="2400" dirty="0"/>
              <a:t>Navigation: From the Actions tab, click Review Role Requests.</a:t>
            </a:r>
            <a:endParaRPr lang="en-US" sz="2400" spc="-5" dirty="0">
              <a:effectLst/>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2400" spc="-5" dirty="0">
                <a:effectLst/>
                <a:ea typeface="Calibri" panose="020F0502020204030204" pitchFamily="34" charset="0"/>
                <a:cs typeface="Arial" panose="020B0604020202020204" pitchFamily="34" charset="0"/>
              </a:rPr>
              <a:t>Some</a:t>
            </a:r>
            <a:r>
              <a:rPr lang="en-US" sz="2400" dirty="0">
                <a:effectLst/>
                <a:ea typeface="Calibri" panose="020F0502020204030204" pitchFamily="34" charset="0"/>
                <a:cs typeface="Arial" panose="020B0604020202020204" pitchFamily="34" charset="0"/>
              </a:rPr>
              <a:t> </a:t>
            </a:r>
            <a:r>
              <a:rPr lang="en-US" sz="2400" spc="-5" dirty="0">
                <a:effectLst/>
                <a:ea typeface="Calibri" panose="020F0502020204030204" pitchFamily="34" charset="0"/>
                <a:cs typeface="Arial" panose="020B0604020202020204" pitchFamily="34" charset="0"/>
              </a:rPr>
              <a:t>roles</a:t>
            </a:r>
            <a:r>
              <a:rPr lang="en-US" sz="2400" spc="-15" dirty="0">
                <a:effectLst/>
                <a:ea typeface="Calibri" panose="020F0502020204030204" pitchFamily="34" charset="0"/>
                <a:cs typeface="Arial" panose="020B0604020202020204" pitchFamily="34" charset="0"/>
              </a:rPr>
              <a:t> require elevated approvals. </a:t>
            </a:r>
            <a:r>
              <a:rPr lang="en-US" sz="2400" spc="-5" dirty="0">
                <a:effectLst/>
                <a:ea typeface="Calibri" panose="020F0502020204030204" pitchFamily="34" charset="0"/>
                <a:cs typeface="Arial" panose="020B0604020202020204" pitchFamily="34" charset="0"/>
              </a:rPr>
              <a:t>For example,</a:t>
            </a:r>
            <a:r>
              <a:rPr lang="en-US" sz="2400" spc="-35" dirty="0">
                <a:ea typeface="Calibri" panose="020F0502020204030204" pitchFamily="34" charset="0"/>
                <a:cs typeface="Arial" panose="020B0604020202020204" pitchFamily="34" charset="0"/>
              </a:rPr>
              <a:t> if a User Manager creates another User Manager role, the system would require approval from an LSM or a GSM. </a:t>
            </a:r>
            <a:r>
              <a:rPr lang="en-US" sz="2400" spc="-5" dirty="0">
                <a:effectLst/>
                <a:ea typeface="Calibri" panose="020F0502020204030204" pitchFamily="34" charset="0"/>
                <a:cs typeface="Arial" panose="020B0604020202020204" pitchFamily="34" charset="0"/>
              </a:rPr>
              <a:t>Role</a:t>
            </a:r>
            <a:r>
              <a:rPr lang="en-US" sz="2400" spc="25" dirty="0">
                <a:effectLst/>
                <a:ea typeface="Calibri" panose="020F0502020204030204" pitchFamily="34" charset="0"/>
                <a:cs typeface="Arial" panose="020B0604020202020204" pitchFamily="34" charset="0"/>
              </a:rPr>
              <a:t> </a:t>
            </a:r>
            <a:r>
              <a:rPr lang="en-US" sz="2400" spc="-5" dirty="0">
                <a:effectLst/>
                <a:ea typeface="Calibri" panose="020F0502020204030204" pitchFamily="34" charset="0"/>
                <a:cs typeface="Arial" panose="020B0604020202020204" pitchFamily="34" charset="0"/>
              </a:rPr>
              <a:t>requests</a:t>
            </a:r>
            <a:r>
              <a:rPr lang="en-US" sz="2400" spc="25" dirty="0">
                <a:effectLst/>
                <a:ea typeface="Calibri" panose="020F0502020204030204" pitchFamily="34" charset="0"/>
                <a:cs typeface="Arial" panose="020B0604020202020204" pitchFamily="34" charset="0"/>
              </a:rPr>
              <a:t> </a:t>
            </a:r>
            <a:r>
              <a:rPr lang="en-US" sz="2400" dirty="0">
                <a:effectLst/>
                <a:ea typeface="Calibri" panose="020F0502020204030204" pitchFamily="34" charset="0"/>
                <a:cs typeface="Arial" panose="020B0604020202020204" pitchFamily="34" charset="0"/>
              </a:rPr>
              <a:t>can</a:t>
            </a:r>
            <a:r>
              <a:rPr lang="en-US" sz="2400" spc="30" dirty="0">
                <a:effectLst/>
                <a:ea typeface="Calibri" panose="020F0502020204030204" pitchFamily="34" charset="0"/>
                <a:cs typeface="Arial" panose="020B0604020202020204" pitchFamily="34" charset="0"/>
              </a:rPr>
              <a:t> </a:t>
            </a:r>
            <a:r>
              <a:rPr lang="en-US" sz="2400" spc="-5" dirty="0">
                <a:effectLst/>
                <a:ea typeface="Calibri" panose="020F0502020204030204" pitchFamily="34" charset="0"/>
                <a:cs typeface="Arial" panose="020B0604020202020204" pitchFamily="34" charset="0"/>
              </a:rPr>
              <a:t>be</a:t>
            </a:r>
            <a:r>
              <a:rPr lang="en-US" sz="2400" spc="40" dirty="0">
                <a:effectLst/>
                <a:ea typeface="Calibri" panose="020F0502020204030204" pitchFamily="34" charset="0"/>
                <a:cs typeface="Arial" panose="020B0604020202020204" pitchFamily="34" charset="0"/>
              </a:rPr>
              <a:t> </a:t>
            </a:r>
            <a:r>
              <a:rPr lang="en-US" sz="2400" spc="-5" dirty="0">
                <a:effectLst/>
                <a:ea typeface="Calibri" panose="020F0502020204030204" pitchFamily="34" charset="0"/>
                <a:cs typeface="Arial" panose="020B0604020202020204" pitchFamily="34" charset="0"/>
              </a:rPr>
              <a:t>reviewed</a:t>
            </a:r>
            <a:r>
              <a:rPr lang="en-US" sz="2400" spc="20" dirty="0">
                <a:effectLst/>
                <a:ea typeface="Calibri" panose="020F0502020204030204" pitchFamily="34" charset="0"/>
                <a:cs typeface="Arial" panose="020B0604020202020204" pitchFamily="34" charset="0"/>
              </a:rPr>
              <a:t> </a:t>
            </a:r>
            <a:r>
              <a:rPr lang="en-US" sz="2400" spc="-5" dirty="0">
                <a:effectLst/>
                <a:ea typeface="Calibri" panose="020F0502020204030204" pitchFamily="34" charset="0"/>
                <a:cs typeface="Arial" panose="020B0604020202020204" pitchFamily="34" charset="0"/>
              </a:rPr>
              <a:t>by</a:t>
            </a:r>
            <a:r>
              <a:rPr lang="en-US" sz="2400" spc="40" dirty="0">
                <a:effectLst/>
                <a:ea typeface="Calibri" panose="020F0502020204030204" pitchFamily="34" charset="0"/>
                <a:cs typeface="Arial" panose="020B0604020202020204" pitchFamily="34" charset="0"/>
              </a:rPr>
              <a:t> </a:t>
            </a:r>
            <a:r>
              <a:rPr lang="en-US" sz="2400" spc="-10" dirty="0">
                <a:effectLst/>
                <a:ea typeface="Calibri" panose="020F0502020204030204" pitchFamily="34" charset="0"/>
                <a:cs typeface="Arial" panose="020B0604020202020204" pitchFamily="34" charset="0"/>
              </a:rPr>
              <a:t>any</a:t>
            </a:r>
            <a:r>
              <a:rPr lang="en-US" sz="2400" spc="325" dirty="0">
                <a:effectLst/>
                <a:ea typeface="Calibri" panose="020F0502020204030204" pitchFamily="34" charset="0"/>
                <a:cs typeface="Arial" panose="020B0604020202020204" pitchFamily="34" charset="0"/>
              </a:rPr>
              <a:t> </a:t>
            </a:r>
            <a:r>
              <a:rPr lang="en-US" sz="2400" spc="-5" dirty="0">
                <a:effectLst/>
                <a:ea typeface="Calibri" panose="020F0502020204030204" pitchFamily="34" charset="0"/>
                <a:cs typeface="Arial" panose="020B0604020202020204" pitchFamily="34" charset="0"/>
              </a:rPr>
              <a:t>LSM</a:t>
            </a:r>
            <a:r>
              <a:rPr lang="en-US" sz="2400" b="1" spc="135" dirty="0">
                <a:effectLst/>
                <a:ea typeface="Calibri" panose="020F0502020204030204" pitchFamily="34" charset="0"/>
                <a:cs typeface="Arial" panose="020B0604020202020204" pitchFamily="34" charset="0"/>
              </a:rPr>
              <a:t> </a:t>
            </a:r>
            <a:r>
              <a:rPr lang="en-US" sz="2400" dirty="0">
                <a:effectLst/>
                <a:ea typeface="Calibri" panose="020F0502020204030204" pitchFamily="34" charset="0"/>
                <a:cs typeface="Arial" panose="020B0604020202020204" pitchFamily="34" charset="0"/>
              </a:rPr>
              <a:t>within</a:t>
            </a:r>
            <a:r>
              <a:rPr lang="en-US" sz="2400" spc="125" dirty="0">
                <a:effectLst/>
                <a:ea typeface="Calibri" panose="020F0502020204030204" pitchFamily="34" charset="0"/>
                <a:cs typeface="Arial" panose="020B0604020202020204" pitchFamily="34" charset="0"/>
              </a:rPr>
              <a:t> </a:t>
            </a:r>
            <a:r>
              <a:rPr lang="en-US" sz="2400" dirty="0">
                <a:effectLst/>
                <a:ea typeface="Calibri" panose="020F0502020204030204" pitchFamily="34" charset="0"/>
                <a:cs typeface="Arial" panose="020B0604020202020204" pitchFamily="34" charset="0"/>
              </a:rPr>
              <a:t>the</a:t>
            </a:r>
            <a:r>
              <a:rPr lang="en-US" sz="2400" spc="135" dirty="0">
                <a:effectLst/>
                <a:ea typeface="Calibri" panose="020F0502020204030204" pitchFamily="34" charset="0"/>
                <a:cs typeface="Arial" panose="020B0604020202020204" pitchFamily="34" charset="0"/>
              </a:rPr>
              <a:t> </a:t>
            </a:r>
            <a:r>
              <a:rPr lang="en-US" sz="2400" spc="-5" dirty="0">
                <a:effectLst/>
                <a:ea typeface="Calibri" panose="020F0502020204030204" pitchFamily="34" charset="0"/>
                <a:cs typeface="Arial" panose="020B0604020202020204" pitchFamily="34" charset="0"/>
              </a:rPr>
              <a:t>same</a:t>
            </a:r>
            <a:r>
              <a:rPr lang="en-US" sz="2400" spc="145" dirty="0">
                <a:effectLst/>
                <a:ea typeface="Calibri" panose="020F0502020204030204" pitchFamily="34" charset="0"/>
                <a:cs typeface="Arial" panose="020B0604020202020204" pitchFamily="34" charset="0"/>
              </a:rPr>
              <a:t> </a:t>
            </a:r>
            <a:r>
              <a:rPr lang="en-US" sz="2400" spc="-5" dirty="0">
                <a:effectLst/>
                <a:ea typeface="Calibri" panose="020F0502020204030204" pitchFamily="34" charset="0"/>
                <a:cs typeface="Arial" panose="020B0604020202020204" pitchFamily="34" charset="0"/>
              </a:rPr>
              <a:t>Access Control Group. </a:t>
            </a:r>
            <a:endParaRPr lang="en-US" sz="2400" dirty="0"/>
          </a:p>
          <a:p>
            <a:pPr marL="0" indent="0">
              <a:spcAft>
                <a:spcPts val="600"/>
              </a:spcAft>
              <a:buNone/>
            </a:pPr>
            <a:endParaRPr lang="en-US" sz="2400" dirty="0">
              <a:solidFill>
                <a:schemeClr val="bg2">
                  <a:lumMod val="25000"/>
                </a:schemeClr>
              </a:solidFill>
            </a:endParaRPr>
          </a:p>
        </p:txBody>
      </p:sp>
      <p:pic>
        <p:nvPicPr>
          <p:cNvPr id="6" name="Picture 5" descr="Graphical user interface, text, application, email&#10;&#10;AI-generated content may be incorrect.">
            <a:extLst>
              <a:ext uri="{FF2B5EF4-FFF2-40B4-BE49-F238E27FC236}">
                <a16:creationId xmlns:a16="http://schemas.microsoft.com/office/drawing/2014/main" id="{7ABA4721-6CB1-397D-4525-6A7CB71641AB}"/>
              </a:ext>
            </a:extLst>
          </p:cNvPr>
          <p:cNvPicPr>
            <a:picLocks noChangeAspect="1"/>
          </p:cNvPicPr>
          <p:nvPr/>
        </p:nvPicPr>
        <p:blipFill>
          <a:blip r:embed="rId3"/>
          <a:stretch>
            <a:fillRect/>
          </a:stretch>
        </p:blipFill>
        <p:spPr>
          <a:xfrm>
            <a:off x="1837287" y="2541864"/>
            <a:ext cx="8517425" cy="3724493"/>
          </a:xfrm>
          <a:prstGeom prst="rect">
            <a:avLst/>
          </a:prstGeom>
        </p:spPr>
      </p:pic>
    </p:spTree>
    <p:extLst>
      <p:ext uri="{BB962C8B-B14F-4D97-AF65-F5344CB8AC3E}">
        <p14:creationId xmlns:p14="http://schemas.microsoft.com/office/powerpoint/2010/main" val="1981636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42EF1-0E26-C3F7-D5C6-348FAFB298BF}"/>
              </a:ext>
            </a:extLst>
          </p:cNvPr>
          <p:cNvSpPr>
            <a:spLocks noGrp="1"/>
          </p:cNvSpPr>
          <p:nvPr>
            <p:ph type="title"/>
          </p:nvPr>
        </p:nvSpPr>
        <p:spPr/>
        <p:txBody>
          <a:bodyPr/>
          <a:lstStyle/>
          <a:p>
            <a:r>
              <a:rPr lang="en-US" dirty="0"/>
              <a:t>Submit Unlock Requests</a:t>
            </a:r>
          </a:p>
        </p:txBody>
      </p:sp>
      <p:sp>
        <p:nvSpPr>
          <p:cNvPr id="4" name="Content Placeholder 3">
            <a:extLst>
              <a:ext uri="{FF2B5EF4-FFF2-40B4-BE49-F238E27FC236}">
                <a16:creationId xmlns:a16="http://schemas.microsoft.com/office/drawing/2014/main" id="{3A714B46-51F5-E6A1-BB5F-26921F911F8A}"/>
              </a:ext>
            </a:extLst>
          </p:cNvPr>
          <p:cNvSpPr>
            <a:spLocks noGrp="1"/>
          </p:cNvSpPr>
          <p:nvPr>
            <p:ph sz="quarter" idx="4294967295"/>
          </p:nvPr>
        </p:nvSpPr>
        <p:spPr>
          <a:xfrm>
            <a:off x="767733" y="1327622"/>
            <a:ext cx="11201763" cy="4734850"/>
          </a:xfrm>
          <a:prstGeom prst="rect">
            <a:avLst/>
          </a:prstGeom>
        </p:spPr>
        <p:txBody>
          <a:bodyPr/>
          <a:lstStyle/>
          <a:p>
            <a:pPr marL="285750" indent="-285750"/>
            <a:r>
              <a:rPr lang="en-US" sz="2400" spc="-5" dirty="0">
                <a:cs typeface="Arial" panose="020B0604020202020204" pitchFamily="34" charset="0"/>
              </a:rPr>
              <a:t>When a user account is locked, users can submit an unlock request to their managers using this action</a:t>
            </a:r>
            <a:r>
              <a:rPr lang="en-US" sz="2400" spc="-5" dirty="0">
                <a:effectLst/>
                <a:ea typeface="Calibri" panose="020F0502020204030204" pitchFamily="34" charset="0"/>
                <a:cs typeface="Arial" panose="020B0604020202020204" pitchFamily="34" charset="0"/>
              </a:rPr>
              <a:t>.</a:t>
            </a:r>
            <a:r>
              <a:rPr lang="en-US" sz="2400" spc="-60" dirty="0">
                <a:effectLst/>
                <a:ea typeface="Calibri" panose="020F0502020204030204" pitchFamily="34" charset="0"/>
                <a:cs typeface="Arial" panose="020B0604020202020204" pitchFamily="34" charset="0"/>
              </a:rPr>
              <a:t> Alternatively, users can setup their security questions</a:t>
            </a:r>
            <a:r>
              <a:rPr lang="en-US" sz="2400" spc="-60" dirty="0">
                <a:ea typeface="Calibri" panose="020F0502020204030204" pitchFamily="34" charset="0"/>
                <a:cs typeface="Arial" panose="020B0604020202020204" pitchFamily="34" charset="0"/>
              </a:rPr>
              <a:t> or </a:t>
            </a:r>
            <a:r>
              <a:rPr lang="en-US" sz="2400" spc="-60" dirty="0">
                <a:effectLst/>
                <a:ea typeface="Calibri" panose="020F0502020204030204" pitchFamily="34" charset="0"/>
                <a:cs typeface="Arial" panose="020B0604020202020204" pitchFamily="34" charset="0"/>
              </a:rPr>
              <a:t>answers to unlock their own accounts.</a:t>
            </a:r>
            <a:endParaRPr lang="en-US" sz="2400" dirty="0"/>
          </a:p>
          <a:p>
            <a:pPr marL="0" indent="0">
              <a:spcAft>
                <a:spcPts val="600"/>
              </a:spcAft>
              <a:buNone/>
            </a:pPr>
            <a:endParaRPr lang="en-US" sz="2400" dirty="0">
              <a:solidFill>
                <a:schemeClr val="bg2">
                  <a:lumMod val="25000"/>
                </a:schemeClr>
              </a:solidFill>
            </a:endParaRPr>
          </a:p>
        </p:txBody>
      </p:sp>
      <p:pic>
        <p:nvPicPr>
          <p:cNvPr id="3" name="Picture 2">
            <a:extLst>
              <a:ext uri="{FF2B5EF4-FFF2-40B4-BE49-F238E27FC236}">
                <a16:creationId xmlns:a16="http://schemas.microsoft.com/office/drawing/2014/main" id="{9DB669BC-A19F-8F4F-78C7-381F0311BFB8}"/>
              </a:ext>
            </a:extLst>
          </p:cNvPr>
          <p:cNvPicPr>
            <a:picLocks noChangeAspect="1"/>
          </p:cNvPicPr>
          <p:nvPr/>
        </p:nvPicPr>
        <p:blipFill>
          <a:blip r:embed="rId3"/>
          <a:stretch>
            <a:fillRect/>
          </a:stretch>
        </p:blipFill>
        <p:spPr>
          <a:xfrm>
            <a:off x="767733" y="2588890"/>
            <a:ext cx="4907244" cy="2045979"/>
          </a:xfrm>
          <a:prstGeom prst="rect">
            <a:avLst/>
          </a:prstGeom>
        </p:spPr>
      </p:pic>
      <p:pic>
        <p:nvPicPr>
          <p:cNvPr id="6" name="Picture 5">
            <a:extLst>
              <a:ext uri="{FF2B5EF4-FFF2-40B4-BE49-F238E27FC236}">
                <a16:creationId xmlns:a16="http://schemas.microsoft.com/office/drawing/2014/main" id="{78810E70-CA03-4A41-8BD8-CDCC60754112}"/>
              </a:ext>
            </a:extLst>
          </p:cNvPr>
          <p:cNvPicPr>
            <a:picLocks noChangeAspect="1"/>
          </p:cNvPicPr>
          <p:nvPr/>
        </p:nvPicPr>
        <p:blipFill>
          <a:blip r:embed="rId4"/>
          <a:stretch>
            <a:fillRect/>
          </a:stretch>
        </p:blipFill>
        <p:spPr>
          <a:xfrm>
            <a:off x="4085762" y="3941064"/>
            <a:ext cx="7883734" cy="2136211"/>
          </a:xfrm>
          <a:prstGeom prst="rect">
            <a:avLst/>
          </a:prstGeom>
        </p:spPr>
      </p:pic>
    </p:spTree>
    <p:extLst>
      <p:ext uri="{BB962C8B-B14F-4D97-AF65-F5344CB8AC3E}">
        <p14:creationId xmlns:p14="http://schemas.microsoft.com/office/powerpoint/2010/main" val="640188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42EF1-0E26-C3F7-D5C6-348FAFB298BF}"/>
              </a:ext>
            </a:extLst>
          </p:cNvPr>
          <p:cNvSpPr>
            <a:spLocks noGrp="1"/>
          </p:cNvSpPr>
          <p:nvPr>
            <p:ph type="title"/>
          </p:nvPr>
        </p:nvSpPr>
        <p:spPr/>
        <p:txBody>
          <a:bodyPr/>
          <a:lstStyle/>
          <a:p>
            <a:r>
              <a:rPr lang="en-US" dirty="0"/>
              <a:t>Review Unlock Requests</a:t>
            </a:r>
          </a:p>
        </p:txBody>
      </p:sp>
      <p:sp>
        <p:nvSpPr>
          <p:cNvPr id="4" name="Content Placeholder 3">
            <a:extLst>
              <a:ext uri="{FF2B5EF4-FFF2-40B4-BE49-F238E27FC236}">
                <a16:creationId xmlns:a16="http://schemas.microsoft.com/office/drawing/2014/main" id="{3A714B46-51F5-E6A1-BB5F-26921F911F8A}"/>
              </a:ext>
            </a:extLst>
          </p:cNvPr>
          <p:cNvSpPr>
            <a:spLocks noGrp="1"/>
          </p:cNvSpPr>
          <p:nvPr>
            <p:ph sz="quarter" idx="4294967295"/>
          </p:nvPr>
        </p:nvSpPr>
        <p:spPr>
          <a:xfrm>
            <a:off x="767733" y="1093694"/>
            <a:ext cx="11201763" cy="4968778"/>
          </a:xfrm>
          <a:prstGeom prst="rect">
            <a:avLst/>
          </a:prstGeom>
        </p:spPr>
        <p:txBody>
          <a:bodyPr/>
          <a:lstStyle/>
          <a:p>
            <a:pPr marL="285750" indent="-285750"/>
            <a:r>
              <a:rPr lang="en-US" sz="2400" dirty="0"/>
              <a:t>Navigation: From the Actions tab, click Review Unlock Requests.</a:t>
            </a:r>
            <a:endParaRPr lang="en-US" sz="2400" spc="-5" dirty="0">
              <a:cs typeface="Arial" panose="020B0604020202020204" pitchFamily="34" charset="0"/>
            </a:endParaRPr>
          </a:p>
          <a:p>
            <a:pPr marL="285750" indent="-285750"/>
            <a:r>
              <a:rPr lang="en-US" sz="2400" spc="-5" dirty="0">
                <a:cs typeface="Arial" panose="020B0604020202020204" pitchFamily="34" charset="0"/>
              </a:rPr>
              <a:t>This action allows UMs, LSMs, or GSMs to approve unlock requests submitted by Users. They will receive an email notification of the unlock request with a link to review the request. Approvers can either approve or deny the request. </a:t>
            </a:r>
          </a:p>
        </p:txBody>
      </p:sp>
      <p:pic>
        <p:nvPicPr>
          <p:cNvPr id="6" name="Picture 5" descr="Graphical user interface, application&#10;&#10;AI-generated content may be incorrect.">
            <a:extLst>
              <a:ext uri="{FF2B5EF4-FFF2-40B4-BE49-F238E27FC236}">
                <a16:creationId xmlns:a16="http://schemas.microsoft.com/office/drawing/2014/main" id="{90D12DFE-4ECB-E35C-52E6-4E4BC2B988AC}"/>
              </a:ext>
            </a:extLst>
          </p:cNvPr>
          <p:cNvPicPr>
            <a:picLocks noChangeAspect="1"/>
          </p:cNvPicPr>
          <p:nvPr/>
        </p:nvPicPr>
        <p:blipFill>
          <a:blip r:embed="rId3"/>
          <a:stretch>
            <a:fillRect/>
          </a:stretch>
        </p:blipFill>
        <p:spPr>
          <a:xfrm>
            <a:off x="2022265" y="2645856"/>
            <a:ext cx="8147469" cy="3549832"/>
          </a:xfrm>
          <a:prstGeom prst="rect">
            <a:avLst/>
          </a:prstGeom>
        </p:spPr>
      </p:pic>
    </p:spTree>
    <p:extLst>
      <p:ext uri="{BB962C8B-B14F-4D97-AF65-F5344CB8AC3E}">
        <p14:creationId xmlns:p14="http://schemas.microsoft.com/office/powerpoint/2010/main" val="57948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42EF1-0E26-C3F7-D5C6-348FAFB298BF}"/>
              </a:ext>
            </a:extLst>
          </p:cNvPr>
          <p:cNvSpPr>
            <a:spLocks noGrp="1"/>
          </p:cNvSpPr>
          <p:nvPr>
            <p:ph type="title"/>
          </p:nvPr>
        </p:nvSpPr>
        <p:spPr/>
        <p:txBody>
          <a:bodyPr/>
          <a:lstStyle/>
          <a:p>
            <a:r>
              <a:rPr lang="en-US" dirty="0"/>
              <a:t>Manage Role Document</a:t>
            </a:r>
          </a:p>
        </p:txBody>
      </p:sp>
      <p:sp>
        <p:nvSpPr>
          <p:cNvPr id="4" name="Content Placeholder 3">
            <a:extLst>
              <a:ext uri="{FF2B5EF4-FFF2-40B4-BE49-F238E27FC236}">
                <a16:creationId xmlns:a16="http://schemas.microsoft.com/office/drawing/2014/main" id="{3A714B46-51F5-E6A1-BB5F-26921F911F8A}"/>
              </a:ext>
            </a:extLst>
          </p:cNvPr>
          <p:cNvSpPr>
            <a:spLocks noGrp="1"/>
          </p:cNvSpPr>
          <p:nvPr>
            <p:ph sz="quarter" idx="4294967295"/>
          </p:nvPr>
        </p:nvSpPr>
        <p:spPr>
          <a:xfrm>
            <a:off x="767733" y="1120588"/>
            <a:ext cx="11201763" cy="4941884"/>
          </a:xfrm>
          <a:prstGeom prst="rect">
            <a:avLst/>
          </a:prstGeom>
        </p:spPr>
        <p:txBody>
          <a:bodyPr/>
          <a:lstStyle/>
          <a:p>
            <a:r>
              <a:rPr lang="en-US" sz="2400" dirty="0"/>
              <a:t>Navigation: From the Actions tab, click Manage Role Documentation.</a:t>
            </a:r>
          </a:p>
          <a:p>
            <a:r>
              <a:rPr lang="en-US" sz="2400" dirty="0"/>
              <a:t>This action allows UMs, LSMs and GSMs to Manage Role Justification Documents. </a:t>
            </a:r>
            <a:r>
              <a:rPr lang="en-US" sz="2400" spc="-5" dirty="0">
                <a:effectLst/>
                <a:ea typeface="Calibri" panose="020F0502020204030204" pitchFamily="34" charset="0"/>
                <a:cs typeface="Arial" panose="020B0604020202020204" pitchFamily="34" charset="0"/>
              </a:rPr>
              <a:t>Justification</a:t>
            </a:r>
            <a:r>
              <a:rPr lang="en-US" sz="2400" spc="-50" dirty="0">
                <a:effectLst/>
                <a:ea typeface="Calibri" panose="020F0502020204030204" pitchFamily="34" charset="0"/>
                <a:cs typeface="Arial" panose="020B0604020202020204" pitchFamily="34" charset="0"/>
              </a:rPr>
              <a:t> </a:t>
            </a:r>
            <a:r>
              <a:rPr lang="en-US" sz="2400" spc="-5" dirty="0">
                <a:effectLst/>
                <a:ea typeface="Calibri" panose="020F0502020204030204" pitchFamily="34" charset="0"/>
                <a:cs typeface="Arial" panose="020B0604020202020204" pitchFamily="34" charset="0"/>
              </a:rPr>
              <a:t>documentation</a:t>
            </a:r>
            <a:r>
              <a:rPr lang="en-US" sz="2400" spc="-50" dirty="0">
                <a:effectLst/>
                <a:ea typeface="Calibri" panose="020F0502020204030204" pitchFamily="34" charset="0"/>
                <a:cs typeface="Arial" panose="020B0604020202020204" pitchFamily="34" charset="0"/>
              </a:rPr>
              <a:t> </a:t>
            </a:r>
            <a:r>
              <a:rPr lang="en-US" sz="2400" spc="-5" dirty="0">
                <a:effectLst/>
                <a:ea typeface="Calibri" panose="020F0502020204030204" pitchFamily="34" charset="0"/>
                <a:cs typeface="Arial" panose="020B0604020202020204" pitchFamily="34" charset="0"/>
              </a:rPr>
              <a:t>can</a:t>
            </a:r>
            <a:r>
              <a:rPr lang="en-US" sz="2400" spc="-50" dirty="0">
                <a:effectLst/>
                <a:ea typeface="Calibri" panose="020F0502020204030204" pitchFamily="34" charset="0"/>
                <a:cs typeface="Arial" panose="020B0604020202020204" pitchFamily="34" charset="0"/>
              </a:rPr>
              <a:t> </a:t>
            </a:r>
            <a:r>
              <a:rPr lang="en-US" sz="2400" spc="-5" dirty="0">
                <a:effectLst/>
                <a:ea typeface="Calibri" panose="020F0502020204030204" pitchFamily="34" charset="0"/>
                <a:cs typeface="Arial" panose="020B0604020202020204" pitchFamily="34" charset="0"/>
              </a:rPr>
              <a:t>be</a:t>
            </a:r>
            <a:r>
              <a:rPr lang="en-US" sz="2400" spc="-55" dirty="0">
                <a:effectLst/>
                <a:ea typeface="Calibri" panose="020F0502020204030204" pitchFamily="34" charset="0"/>
                <a:cs typeface="Arial" panose="020B0604020202020204" pitchFamily="34" charset="0"/>
              </a:rPr>
              <a:t> </a:t>
            </a:r>
            <a:r>
              <a:rPr lang="en-US" sz="2400" spc="-5" dirty="0">
                <a:effectLst/>
                <a:ea typeface="Calibri" panose="020F0502020204030204" pitchFamily="34" charset="0"/>
                <a:cs typeface="Arial" panose="020B0604020202020204" pitchFamily="34" charset="0"/>
              </a:rPr>
              <a:t>uploaded</a:t>
            </a:r>
            <a:r>
              <a:rPr lang="en-US" sz="2400" spc="-50" dirty="0">
                <a:effectLst/>
                <a:ea typeface="Calibri" panose="020F0502020204030204" pitchFamily="34" charset="0"/>
                <a:cs typeface="Arial" panose="020B0604020202020204" pitchFamily="34" charset="0"/>
              </a:rPr>
              <a:t> </a:t>
            </a:r>
            <a:r>
              <a:rPr lang="en-US" sz="2400" dirty="0">
                <a:effectLst/>
                <a:ea typeface="Calibri" panose="020F0502020204030204" pitchFamily="34" charset="0"/>
                <a:cs typeface="Arial" panose="020B0604020202020204" pitchFamily="34" charset="0"/>
              </a:rPr>
              <a:t>in</a:t>
            </a:r>
            <a:r>
              <a:rPr lang="en-US" sz="2400" spc="-65" dirty="0">
                <a:effectLst/>
                <a:ea typeface="Calibri" panose="020F0502020204030204" pitchFamily="34" charset="0"/>
                <a:cs typeface="Arial" panose="020B0604020202020204" pitchFamily="34" charset="0"/>
              </a:rPr>
              <a:t> </a:t>
            </a:r>
            <a:r>
              <a:rPr lang="en-US" sz="2400" spc="-5" dirty="0">
                <a:effectLst/>
                <a:ea typeface="Calibri" panose="020F0502020204030204" pitchFamily="34" charset="0"/>
                <a:cs typeface="Arial" panose="020B0604020202020204" pitchFamily="34" charset="0"/>
              </a:rPr>
              <a:t>advance</a:t>
            </a:r>
            <a:r>
              <a:rPr lang="en-US" sz="2400" spc="-55" dirty="0">
                <a:effectLst/>
                <a:ea typeface="Calibri" panose="020F0502020204030204" pitchFamily="34" charset="0"/>
                <a:cs typeface="Arial" panose="020B0604020202020204" pitchFamily="34" charset="0"/>
              </a:rPr>
              <a:t> </a:t>
            </a:r>
            <a:r>
              <a:rPr lang="en-US" sz="2400" dirty="0">
                <a:effectLst/>
                <a:ea typeface="Calibri" panose="020F0502020204030204" pitchFamily="34" charset="0"/>
                <a:cs typeface="Arial" panose="020B0604020202020204" pitchFamily="34" charset="0"/>
              </a:rPr>
              <a:t>of</a:t>
            </a:r>
            <a:r>
              <a:rPr lang="en-US" sz="2400" spc="-50" dirty="0">
                <a:effectLst/>
                <a:ea typeface="Calibri" panose="020F0502020204030204" pitchFamily="34" charset="0"/>
                <a:cs typeface="Arial" panose="020B0604020202020204" pitchFamily="34" charset="0"/>
              </a:rPr>
              <a:t> </a:t>
            </a:r>
            <a:r>
              <a:rPr lang="en-US" sz="2400" spc="-5" dirty="0">
                <a:effectLst/>
                <a:ea typeface="Calibri" panose="020F0502020204030204" pitchFamily="34" charset="0"/>
                <a:cs typeface="Arial" panose="020B0604020202020204" pitchFamily="34" charset="0"/>
              </a:rPr>
              <a:t>role</a:t>
            </a:r>
            <a:r>
              <a:rPr lang="en-US" sz="2400" spc="-60" dirty="0">
                <a:effectLst/>
                <a:ea typeface="Calibri" panose="020F0502020204030204" pitchFamily="34" charset="0"/>
                <a:cs typeface="Arial" panose="020B0604020202020204" pitchFamily="34" charset="0"/>
              </a:rPr>
              <a:t> </a:t>
            </a:r>
            <a:r>
              <a:rPr lang="en-US" sz="2400" spc="-5" dirty="0">
                <a:effectLst/>
                <a:ea typeface="Calibri" panose="020F0502020204030204" pitchFamily="34" charset="0"/>
                <a:cs typeface="Arial" panose="020B0604020202020204" pitchFamily="34" charset="0"/>
              </a:rPr>
              <a:t>assignment</a:t>
            </a:r>
            <a:r>
              <a:rPr lang="en-US" sz="2400" spc="275" dirty="0">
                <a:effectLst/>
                <a:ea typeface="Calibri" panose="020F0502020204030204" pitchFamily="34" charset="0"/>
                <a:cs typeface="Arial" panose="020B0604020202020204" pitchFamily="34" charset="0"/>
              </a:rPr>
              <a:t> </a:t>
            </a:r>
            <a:r>
              <a:rPr lang="en-US" sz="2400" dirty="0">
                <a:effectLst/>
                <a:ea typeface="Calibri" panose="020F0502020204030204" pitchFamily="34" charset="0"/>
                <a:cs typeface="Arial" panose="020B0604020202020204" pitchFamily="34" charset="0"/>
              </a:rPr>
              <a:t>via</a:t>
            </a:r>
            <a:r>
              <a:rPr lang="en-US" sz="2400" spc="70" dirty="0">
                <a:effectLst/>
                <a:ea typeface="Calibri" panose="020F0502020204030204" pitchFamily="34" charset="0"/>
                <a:cs typeface="Arial" panose="020B0604020202020204" pitchFamily="34" charset="0"/>
              </a:rPr>
              <a:t> </a:t>
            </a:r>
            <a:r>
              <a:rPr lang="en-US" sz="2400" dirty="0">
                <a:effectLst/>
                <a:ea typeface="Calibri" panose="020F0502020204030204" pitchFamily="34" charset="0"/>
                <a:cs typeface="Arial" panose="020B0604020202020204" pitchFamily="34" charset="0"/>
              </a:rPr>
              <a:t>the</a:t>
            </a:r>
            <a:r>
              <a:rPr lang="en-US" sz="2400" spc="75" dirty="0">
                <a:effectLst/>
                <a:ea typeface="Calibri" panose="020F0502020204030204" pitchFamily="34" charset="0"/>
                <a:cs typeface="Arial" panose="020B0604020202020204" pitchFamily="34" charset="0"/>
              </a:rPr>
              <a:t> </a:t>
            </a:r>
            <a:r>
              <a:rPr lang="en-US" sz="2400" i="1" spc="-10" dirty="0">
                <a:effectLst/>
                <a:ea typeface="Calibri" panose="020F0502020204030204" pitchFamily="34" charset="0"/>
              </a:rPr>
              <a:t>Manage</a:t>
            </a:r>
            <a:r>
              <a:rPr lang="en-US" sz="2400" i="1" spc="70" dirty="0">
                <a:effectLst/>
                <a:ea typeface="Calibri" panose="020F0502020204030204" pitchFamily="34" charset="0"/>
              </a:rPr>
              <a:t> </a:t>
            </a:r>
            <a:r>
              <a:rPr lang="en-US" sz="2400" i="1" spc="-5" dirty="0">
                <a:effectLst/>
                <a:ea typeface="Calibri" panose="020F0502020204030204" pitchFamily="34" charset="0"/>
              </a:rPr>
              <a:t>Role</a:t>
            </a:r>
            <a:r>
              <a:rPr lang="en-US" sz="2400" i="1" spc="70" dirty="0">
                <a:effectLst/>
                <a:ea typeface="Calibri" panose="020F0502020204030204" pitchFamily="34" charset="0"/>
              </a:rPr>
              <a:t> </a:t>
            </a:r>
            <a:r>
              <a:rPr lang="en-US" sz="2400" i="1" spc="-10" dirty="0">
                <a:effectLst/>
                <a:ea typeface="Calibri" panose="020F0502020204030204" pitchFamily="34" charset="0"/>
              </a:rPr>
              <a:t>Documentation</a:t>
            </a:r>
            <a:r>
              <a:rPr lang="en-US" sz="2400" i="1" spc="85" dirty="0">
                <a:effectLst/>
                <a:ea typeface="Calibri" panose="020F0502020204030204" pitchFamily="34" charset="0"/>
              </a:rPr>
              <a:t> </a:t>
            </a:r>
            <a:r>
              <a:rPr lang="en-US" sz="2400" spc="-5" dirty="0">
                <a:effectLst/>
                <a:ea typeface="Calibri" panose="020F0502020204030204" pitchFamily="34" charset="0"/>
                <a:cs typeface="Arial" panose="020B0604020202020204" pitchFamily="34" charset="0"/>
              </a:rPr>
              <a:t>action</a:t>
            </a:r>
            <a:r>
              <a:rPr lang="en-US" sz="2400" spc="55" dirty="0">
                <a:effectLst/>
                <a:ea typeface="Calibri" panose="020F0502020204030204" pitchFamily="34" charset="0"/>
                <a:cs typeface="Arial" panose="020B0604020202020204" pitchFamily="34" charset="0"/>
              </a:rPr>
              <a:t> </a:t>
            </a:r>
            <a:r>
              <a:rPr lang="en-US" sz="2400" dirty="0">
                <a:effectLst/>
                <a:ea typeface="Calibri" panose="020F0502020204030204" pitchFamily="34" charset="0"/>
                <a:cs typeface="Arial" panose="020B0604020202020204" pitchFamily="34" charset="0"/>
              </a:rPr>
              <a:t>or</a:t>
            </a:r>
            <a:r>
              <a:rPr lang="en-US" sz="2400" spc="75" dirty="0">
                <a:effectLst/>
                <a:ea typeface="Calibri" panose="020F0502020204030204" pitchFamily="34" charset="0"/>
                <a:cs typeface="Arial" panose="020B0604020202020204" pitchFamily="34" charset="0"/>
              </a:rPr>
              <a:t> </a:t>
            </a:r>
            <a:r>
              <a:rPr lang="en-US" sz="2400" spc="-5" dirty="0">
                <a:effectLst/>
                <a:ea typeface="Calibri" panose="020F0502020204030204" pitchFamily="34" charset="0"/>
                <a:cs typeface="Arial" panose="020B0604020202020204" pitchFamily="34" charset="0"/>
              </a:rPr>
              <a:t>uploaded</a:t>
            </a:r>
            <a:r>
              <a:rPr lang="en-US" sz="2400" spc="70" dirty="0">
                <a:effectLst/>
                <a:ea typeface="Calibri" panose="020F0502020204030204" pitchFamily="34" charset="0"/>
                <a:cs typeface="Arial" panose="020B0604020202020204" pitchFamily="34" charset="0"/>
              </a:rPr>
              <a:t> </a:t>
            </a:r>
            <a:r>
              <a:rPr lang="en-US" sz="2400" dirty="0">
                <a:effectLst/>
                <a:ea typeface="Calibri" panose="020F0502020204030204" pitchFamily="34" charset="0"/>
                <a:cs typeface="Arial" panose="020B0604020202020204" pitchFamily="34" charset="0"/>
              </a:rPr>
              <a:t>at</a:t>
            </a:r>
            <a:r>
              <a:rPr lang="en-US" sz="2400" spc="75" dirty="0">
                <a:effectLst/>
                <a:ea typeface="Calibri" panose="020F0502020204030204" pitchFamily="34" charset="0"/>
                <a:cs typeface="Arial" panose="020B0604020202020204" pitchFamily="34" charset="0"/>
              </a:rPr>
              <a:t> </a:t>
            </a:r>
            <a:r>
              <a:rPr lang="en-US" sz="2400" dirty="0">
                <a:effectLst/>
                <a:ea typeface="Calibri" panose="020F0502020204030204" pitchFamily="34" charset="0"/>
                <a:cs typeface="Arial" panose="020B0604020202020204" pitchFamily="34" charset="0"/>
              </a:rPr>
              <a:t>the</a:t>
            </a:r>
            <a:r>
              <a:rPr lang="en-US" sz="2400" spc="70" dirty="0">
                <a:effectLst/>
                <a:ea typeface="Calibri" panose="020F0502020204030204" pitchFamily="34" charset="0"/>
                <a:cs typeface="Arial" panose="020B0604020202020204" pitchFamily="34" charset="0"/>
              </a:rPr>
              <a:t> </a:t>
            </a:r>
            <a:r>
              <a:rPr lang="en-US" sz="2400" spc="-5" dirty="0">
                <a:effectLst/>
                <a:ea typeface="Calibri" panose="020F0502020204030204" pitchFamily="34" charset="0"/>
                <a:cs typeface="Arial" panose="020B0604020202020204" pitchFamily="34" charset="0"/>
              </a:rPr>
              <a:t>time</a:t>
            </a:r>
            <a:r>
              <a:rPr lang="en-US" sz="2400" spc="60" dirty="0">
                <a:effectLst/>
                <a:ea typeface="Calibri" panose="020F0502020204030204" pitchFamily="34" charset="0"/>
                <a:cs typeface="Arial" panose="020B0604020202020204" pitchFamily="34" charset="0"/>
              </a:rPr>
              <a:t> </a:t>
            </a:r>
            <a:r>
              <a:rPr lang="en-US" sz="2400" dirty="0">
                <a:effectLst/>
                <a:ea typeface="Calibri" panose="020F0502020204030204" pitchFamily="34" charset="0"/>
                <a:cs typeface="Arial" panose="020B0604020202020204" pitchFamily="34" charset="0"/>
              </a:rPr>
              <a:t>the</a:t>
            </a:r>
            <a:r>
              <a:rPr lang="en-US" sz="2400" spc="70" dirty="0">
                <a:effectLst/>
                <a:ea typeface="Calibri" panose="020F0502020204030204" pitchFamily="34" charset="0"/>
                <a:cs typeface="Arial" panose="020B0604020202020204" pitchFamily="34" charset="0"/>
              </a:rPr>
              <a:t> </a:t>
            </a:r>
            <a:r>
              <a:rPr lang="en-US" sz="2400" spc="-5" dirty="0">
                <a:effectLst/>
                <a:ea typeface="Calibri" panose="020F0502020204030204" pitchFamily="34" charset="0"/>
                <a:cs typeface="Arial" panose="020B0604020202020204" pitchFamily="34" charset="0"/>
              </a:rPr>
              <a:t>role</a:t>
            </a:r>
            <a:r>
              <a:rPr lang="en-US" sz="2400" spc="70" dirty="0">
                <a:effectLst/>
                <a:ea typeface="Calibri" panose="020F0502020204030204" pitchFamily="34" charset="0"/>
                <a:cs typeface="Arial" panose="020B0604020202020204" pitchFamily="34" charset="0"/>
              </a:rPr>
              <a:t> </a:t>
            </a:r>
            <a:r>
              <a:rPr lang="en-US" sz="2400" dirty="0">
                <a:effectLst/>
                <a:ea typeface="Calibri" panose="020F0502020204030204" pitchFamily="34" charset="0"/>
                <a:cs typeface="Arial" panose="020B0604020202020204" pitchFamily="34" charset="0"/>
              </a:rPr>
              <a:t>is</a:t>
            </a:r>
            <a:r>
              <a:rPr lang="en-US" sz="2400" spc="60" dirty="0">
                <a:effectLst/>
                <a:ea typeface="Calibri" panose="020F0502020204030204" pitchFamily="34" charset="0"/>
                <a:cs typeface="Arial" panose="020B0604020202020204" pitchFamily="34" charset="0"/>
              </a:rPr>
              <a:t> initially </a:t>
            </a:r>
            <a:r>
              <a:rPr lang="en-US" sz="2400" spc="-5" dirty="0">
                <a:effectLst/>
                <a:ea typeface="Calibri" panose="020F0502020204030204" pitchFamily="34" charset="0"/>
                <a:cs typeface="Arial" panose="020B0604020202020204" pitchFamily="34" charset="0"/>
              </a:rPr>
              <a:t>added</a:t>
            </a:r>
            <a:r>
              <a:rPr lang="en-US" sz="2400" i="1" spc="-5" dirty="0">
                <a:effectLst/>
                <a:ea typeface="Calibri" panose="020F0502020204030204" pitchFamily="34" charset="0"/>
              </a:rPr>
              <a:t>.</a:t>
            </a:r>
            <a:endParaRPr lang="en-US" sz="2400" dirty="0"/>
          </a:p>
        </p:txBody>
      </p:sp>
      <p:pic>
        <p:nvPicPr>
          <p:cNvPr id="3" name="Picture 2">
            <a:extLst>
              <a:ext uri="{FF2B5EF4-FFF2-40B4-BE49-F238E27FC236}">
                <a16:creationId xmlns:a16="http://schemas.microsoft.com/office/drawing/2014/main" id="{1CF2ABA4-1961-C0F9-3195-AD43C62F1ACB}"/>
              </a:ext>
            </a:extLst>
          </p:cNvPr>
          <p:cNvPicPr>
            <a:picLocks noChangeAspect="1"/>
          </p:cNvPicPr>
          <p:nvPr/>
        </p:nvPicPr>
        <p:blipFill>
          <a:blip r:embed="rId3"/>
          <a:stretch>
            <a:fillRect/>
          </a:stretch>
        </p:blipFill>
        <p:spPr>
          <a:xfrm>
            <a:off x="2321858" y="2689412"/>
            <a:ext cx="7545083" cy="3606351"/>
          </a:xfrm>
          <a:prstGeom prst="rect">
            <a:avLst/>
          </a:prstGeom>
        </p:spPr>
      </p:pic>
    </p:spTree>
    <p:extLst>
      <p:ext uri="{BB962C8B-B14F-4D97-AF65-F5344CB8AC3E}">
        <p14:creationId xmlns:p14="http://schemas.microsoft.com/office/powerpoint/2010/main" val="1497823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42EF1-0E26-C3F7-D5C6-348FAFB298BF}"/>
              </a:ext>
            </a:extLst>
          </p:cNvPr>
          <p:cNvSpPr>
            <a:spLocks noGrp="1"/>
          </p:cNvSpPr>
          <p:nvPr>
            <p:ph type="title"/>
          </p:nvPr>
        </p:nvSpPr>
        <p:spPr/>
        <p:txBody>
          <a:bodyPr/>
          <a:lstStyle/>
          <a:p>
            <a:r>
              <a:rPr lang="en-US" dirty="0"/>
              <a:t>Create Multiple Users</a:t>
            </a:r>
          </a:p>
        </p:txBody>
      </p:sp>
      <p:sp>
        <p:nvSpPr>
          <p:cNvPr id="4" name="Content Placeholder 3">
            <a:extLst>
              <a:ext uri="{FF2B5EF4-FFF2-40B4-BE49-F238E27FC236}">
                <a16:creationId xmlns:a16="http://schemas.microsoft.com/office/drawing/2014/main" id="{3A714B46-51F5-E6A1-BB5F-26921F911F8A}"/>
              </a:ext>
            </a:extLst>
          </p:cNvPr>
          <p:cNvSpPr>
            <a:spLocks noGrp="1"/>
          </p:cNvSpPr>
          <p:nvPr>
            <p:ph sz="quarter" idx="4294967295"/>
          </p:nvPr>
        </p:nvSpPr>
        <p:spPr>
          <a:xfrm>
            <a:off x="767733" y="1102659"/>
            <a:ext cx="11201763" cy="4959813"/>
          </a:xfrm>
          <a:prstGeom prst="rect">
            <a:avLst/>
          </a:prstGeom>
        </p:spPr>
        <p:txBody>
          <a:bodyPr/>
          <a:lstStyle/>
          <a:p>
            <a:r>
              <a:rPr lang="en-US" sz="2400" dirty="0"/>
              <a:t>Navigation: From the Actions tab, click Create Multiple Users.</a:t>
            </a:r>
          </a:p>
          <a:p>
            <a:r>
              <a:rPr lang="en-US" sz="2400" dirty="0">
                <a:effectLst/>
                <a:ea typeface="Calibri" panose="020F0502020204030204" pitchFamily="34" charset="0"/>
                <a:cs typeface="Arial" panose="020B0604020202020204" pitchFamily="34" charset="0"/>
              </a:rPr>
              <a:t>If</a:t>
            </a:r>
            <a:r>
              <a:rPr lang="en-US" sz="2400" spc="-15" dirty="0">
                <a:effectLst/>
                <a:ea typeface="Calibri" panose="020F0502020204030204" pitchFamily="34" charset="0"/>
                <a:cs typeface="Arial" panose="020B0604020202020204" pitchFamily="34" charset="0"/>
              </a:rPr>
              <a:t> </a:t>
            </a:r>
            <a:r>
              <a:rPr lang="en-US" sz="2400" spc="-5" dirty="0">
                <a:effectLst/>
                <a:ea typeface="Calibri" panose="020F0502020204030204" pitchFamily="34" charset="0"/>
                <a:cs typeface="Arial" panose="020B0604020202020204" pitchFamily="34" charset="0"/>
              </a:rPr>
              <a:t>more</a:t>
            </a:r>
            <a:r>
              <a:rPr lang="en-US" sz="2400" spc="-20" dirty="0">
                <a:effectLst/>
                <a:ea typeface="Calibri" panose="020F0502020204030204" pitchFamily="34" charset="0"/>
                <a:cs typeface="Arial" panose="020B0604020202020204" pitchFamily="34" charset="0"/>
              </a:rPr>
              <a:t> </a:t>
            </a:r>
            <a:r>
              <a:rPr lang="en-US" sz="2400" dirty="0">
                <a:effectLst/>
                <a:ea typeface="Calibri" panose="020F0502020204030204" pitchFamily="34" charset="0"/>
                <a:cs typeface="Arial" panose="020B0604020202020204" pitchFamily="34" charset="0"/>
              </a:rPr>
              <a:t>than</a:t>
            </a:r>
            <a:r>
              <a:rPr lang="en-US" sz="2400" spc="-30" dirty="0">
                <a:effectLst/>
                <a:ea typeface="Calibri" panose="020F0502020204030204" pitchFamily="34" charset="0"/>
                <a:cs typeface="Arial" panose="020B0604020202020204" pitchFamily="34" charset="0"/>
              </a:rPr>
              <a:t> </a:t>
            </a:r>
            <a:r>
              <a:rPr lang="en-US" sz="2400" spc="-5" dirty="0">
                <a:effectLst/>
                <a:ea typeface="Calibri" panose="020F0502020204030204" pitchFamily="34" charset="0"/>
                <a:cs typeface="Arial" panose="020B0604020202020204" pitchFamily="34" charset="0"/>
              </a:rPr>
              <a:t>one</a:t>
            </a:r>
            <a:r>
              <a:rPr lang="en-US" sz="2400" spc="-20" dirty="0">
                <a:effectLst/>
                <a:ea typeface="Calibri" panose="020F0502020204030204" pitchFamily="34" charset="0"/>
                <a:cs typeface="Arial" panose="020B0604020202020204" pitchFamily="34" charset="0"/>
              </a:rPr>
              <a:t> U</a:t>
            </a:r>
            <a:r>
              <a:rPr lang="en-US" sz="2400" spc="-5" dirty="0">
                <a:effectLst/>
                <a:ea typeface="Calibri" panose="020F0502020204030204" pitchFamily="34" charset="0"/>
                <a:cs typeface="Arial" panose="020B0604020202020204" pitchFamily="34" charset="0"/>
              </a:rPr>
              <a:t>ser</a:t>
            </a:r>
            <a:r>
              <a:rPr lang="en-US" sz="2400" spc="-10" dirty="0">
                <a:effectLst/>
                <a:ea typeface="Calibri" panose="020F0502020204030204" pitchFamily="34" charset="0"/>
                <a:cs typeface="Arial" panose="020B0604020202020204" pitchFamily="34" charset="0"/>
              </a:rPr>
              <a:t> needs </a:t>
            </a:r>
            <a:r>
              <a:rPr lang="en-US" sz="2400" spc="-5" dirty="0">
                <a:effectLst/>
                <a:ea typeface="Calibri" panose="020F0502020204030204" pitchFamily="34" charset="0"/>
                <a:cs typeface="Arial" panose="020B0604020202020204" pitchFamily="34" charset="0"/>
              </a:rPr>
              <a:t>to </a:t>
            </a:r>
            <a:r>
              <a:rPr lang="en-US" sz="2400" spc="-10" dirty="0">
                <a:effectLst/>
                <a:ea typeface="Calibri" panose="020F0502020204030204" pitchFamily="34" charset="0"/>
                <a:cs typeface="Arial" panose="020B0604020202020204" pitchFamily="34" charset="0"/>
              </a:rPr>
              <a:t>be </a:t>
            </a:r>
            <a:r>
              <a:rPr lang="en-US" sz="2400" spc="-5" dirty="0">
                <a:effectLst/>
                <a:ea typeface="Calibri" panose="020F0502020204030204" pitchFamily="34" charset="0"/>
                <a:cs typeface="Arial" panose="020B0604020202020204" pitchFamily="34" charset="0"/>
              </a:rPr>
              <a:t>created,</a:t>
            </a:r>
            <a:r>
              <a:rPr lang="en-US" sz="2400" spc="-10" dirty="0">
                <a:effectLst/>
                <a:ea typeface="Calibri" panose="020F0502020204030204" pitchFamily="34" charset="0"/>
                <a:cs typeface="Arial" panose="020B0604020202020204" pitchFamily="34" charset="0"/>
              </a:rPr>
              <a:t> </a:t>
            </a:r>
            <a:r>
              <a:rPr lang="en-US" sz="2400" spc="-5" dirty="0">
                <a:effectLst/>
                <a:ea typeface="Calibri" panose="020F0502020204030204" pitchFamily="34" charset="0"/>
                <a:cs typeface="Arial" panose="020B0604020202020204" pitchFamily="34" charset="0"/>
              </a:rPr>
              <a:t>the</a:t>
            </a:r>
            <a:r>
              <a:rPr lang="en-US" sz="2400" spc="-20" dirty="0">
                <a:effectLst/>
                <a:ea typeface="Calibri" panose="020F0502020204030204" pitchFamily="34" charset="0"/>
                <a:cs typeface="Arial" panose="020B0604020202020204" pitchFamily="34" charset="0"/>
              </a:rPr>
              <a:t> </a:t>
            </a:r>
            <a:r>
              <a:rPr lang="en-US" sz="2400" b="1" dirty="0">
                <a:effectLst/>
                <a:ea typeface="Calibri" panose="020F0502020204030204" pitchFamily="34" charset="0"/>
                <a:cs typeface="Arial" panose="020B0604020202020204" pitchFamily="34" charset="0"/>
              </a:rPr>
              <a:t>User</a:t>
            </a:r>
            <a:r>
              <a:rPr lang="en-US" sz="2400" b="1" spc="-20" dirty="0">
                <a:effectLst/>
                <a:ea typeface="Calibri" panose="020F0502020204030204" pitchFamily="34" charset="0"/>
                <a:cs typeface="Arial" panose="020B0604020202020204" pitchFamily="34" charset="0"/>
              </a:rPr>
              <a:t> </a:t>
            </a:r>
            <a:r>
              <a:rPr lang="en-US" sz="2400" b="1" spc="-5" dirty="0">
                <a:effectLst/>
                <a:ea typeface="Calibri" panose="020F0502020204030204" pitchFamily="34" charset="0"/>
                <a:cs typeface="Arial" panose="020B0604020202020204" pitchFamily="34" charset="0"/>
              </a:rPr>
              <a:t>Managers</a:t>
            </a:r>
            <a:r>
              <a:rPr lang="en-US" sz="2400" spc="-5" dirty="0">
                <a:effectLst/>
                <a:ea typeface="Calibri" panose="020F0502020204030204" pitchFamily="34" charset="0"/>
                <a:cs typeface="Arial" panose="020B0604020202020204" pitchFamily="34" charset="0"/>
              </a:rPr>
              <a:t>,</a:t>
            </a:r>
            <a:r>
              <a:rPr lang="en-US" sz="2400" spc="-20" dirty="0">
                <a:effectLst/>
                <a:ea typeface="Calibri" panose="020F0502020204030204" pitchFamily="34" charset="0"/>
                <a:cs typeface="Arial" panose="020B0604020202020204" pitchFamily="34" charset="0"/>
              </a:rPr>
              <a:t> </a:t>
            </a:r>
            <a:r>
              <a:rPr lang="en-US" sz="2400" b="1" spc="-5" dirty="0">
                <a:effectLst/>
                <a:ea typeface="Calibri" panose="020F0502020204030204" pitchFamily="34" charset="0"/>
                <a:cs typeface="Arial" panose="020B0604020202020204" pitchFamily="34" charset="0"/>
              </a:rPr>
              <a:t>LSMs,</a:t>
            </a:r>
            <a:r>
              <a:rPr lang="en-US" sz="2400" b="1" spc="-15" dirty="0">
                <a:effectLst/>
                <a:ea typeface="Calibri" panose="020F0502020204030204" pitchFamily="34" charset="0"/>
                <a:cs typeface="Arial" panose="020B0604020202020204" pitchFamily="34" charset="0"/>
              </a:rPr>
              <a:t> </a:t>
            </a:r>
            <a:r>
              <a:rPr lang="en-US" sz="2400" dirty="0">
                <a:effectLst/>
                <a:ea typeface="Calibri" panose="020F0502020204030204" pitchFamily="34" charset="0"/>
                <a:cs typeface="Arial" panose="020B0604020202020204" pitchFamily="34" charset="0"/>
              </a:rPr>
              <a:t>or</a:t>
            </a:r>
            <a:r>
              <a:rPr lang="en-US" sz="2400" spc="-25" dirty="0">
                <a:effectLst/>
                <a:ea typeface="Calibri" panose="020F0502020204030204" pitchFamily="34" charset="0"/>
                <a:cs typeface="Arial" panose="020B0604020202020204" pitchFamily="34" charset="0"/>
              </a:rPr>
              <a:t> </a:t>
            </a:r>
            <a:r>
              <a:rPr lang="en-US" sz="2400" b="1" spc="-5" dirty="0">
                <a:effectLst/>
                <a:ea typeface="Calibri" panose="020F0502020204030204" pitchFamily="34" charset="0"/>
                <a:cs typeface="Arial" panose="020B0604020202020204" pitchFamily="34" charset="0"/>
              </a:rPr>
              <a:t>GSMs</a:t>
            </a:r>
            <a:r>
              <a:rPr lang="en-US" sz="2400" b="1" spc="-25" dirty="0">
                <a:effectLst/>
                <a:ea typeface="Calibri" panose="020F0502020204030204" pitchFamily="34" charset="0"/>
                <a:cs typeface="Arial" panose="020B0604020202020204" pitchFamily="34" charset="0"/>
              </a:rPr>
              <a:t> </a:t>
            </a:r>
            <a:r>
              <a:rPr lang="en-US" sz="2400" spc="-5" dirty="0">
                <a:ea typeface="Calibri" panose="020F0502020204030204" pitchFamily="34" charset="0"/>
                <a:cs typeface="Arial" panose="020B0604020202020204" pitchFamily="34" charset="0"/>
              </a:rPr>
              <a:t>can use this action to </a:t>
            </a:r>
            <a:r>
              <a:rPr lang="en-US" sz="2400" spc="-5" dirty="0">
                <a:effectLst/>
                <a:ea typeface="Calibri" panose="020F0502020204030204" pitchFamily="34" charset="0"/>
                <a:cs typeface="Arial" panose="020B0604020202020204" pitchFamily="34" charset="0"/>
              </a:rPr>
              <a:t>bulk</a:t>
            </a:r>
            <a:r>
              <a:rPr lang="en-US" sz="2400" spc="-45" dirty="0">
                <a:effectLst/>
                <a:ea typeface="Calibri" panose="020F0502020204030204" pitchFamily="34" charset="0"/>
                <a:cs typeface="Arial" panose="020B0604020202020204" pitchFamily="34" charset="0"/>
              </a:rPr>
              <a:t> </a:t>
            </a:r>
            <a:r>
              <a:rPr lang="en-US" sz="2400" dirty="0">
                <a:effectLst/>
                <a:ea typeface="Calibri" panose="020F0502020204030204" pitchFamily="34" charset="0"/>
                <a:cs typeface="Arial" panose="020B0604020202020204" pitchFamily="34" charset="0"/>
              </a:rPr>
              <a:t>create</a:t>
            </a:r>
            <a:r>
              <a:rPr lang="en-US" sz="2400" spc="-50" dirty="0">
                <a:effectLst/>
                <a:ea typeface="Calibri" panose="020F0502020204030204" pitchFamily="34" charset="0"/>
                <a:cs typeface="Arial" panose="020B0604020202020204" pitchFamily="34" charset="0"/>
              </a:rPr>
              <a:t> </a:t>
            </a:r>
            <a:r>
              <a:rPr lang="en-US" sz="2400" dirty="0">
                <a:effectLst/>
                <a:ea typeface="Calibri" panose="020F0502020204030204" pitchFamily="34" charset="0"/>
                <a:cs typeface="Arial" panose="020B0604020202020204" pitchFamily="34" charset="0"/>
              </a:rPr>
              <a:t>users</a:t>
            </a:r>
            <a:r>
              <a:rPr lang="en-US" sz="2400" spc="-50" dirty="0">
                <a:effectLst/>
                <a:ea typeface="Calibri" panose="020F0502020204030204" pitchFamily="34" charset="0"/>
                <a:cs typeface="Arial" panose="020B0604020202020204" pitchFamily="34" charset="0"/>
              </a:rPr>
              <a:t> </a:t>
            </a:r>
            <a:r>
              <a:rPr lang="en-US" sz="2400" spc="-5" dirty="0">
                <a:effectLst/>
                <a:ea typeface="Calibri" panose="020F0502020204030204" pitchFamily="34" charset="0"/>
                <a:cs typeface="Arial" panose="020B0604020202020204" pitchFamily="34" charset="0"/>
              </a:rPr>
              <a:t>into</a:t>
            </a:r>
            <a:r>
              <a:rPr lang="en-US" sz="2400" spc="-40" dirty="0">
                <a:effectLst/>
                <a:ea typeface="Calibri" panose="020F0502020204030204" pitchFamily="34" charset="0"/>
                <a:cs typeface="Arial" panose="020B0604020202020204" pitchFamily="34" charset="0"/>
              </a:rPr>
              <a:t> </a:t>
            </a:r>
            <a:r>
              <a:rPr lang="en-US" sz="2400" spc="-5" dirty="0">
                <a:effectLst/>
                <a:ea typeface="Calibri" panose="020F0502020204030204" pitchFamily="34" charset="0"/>
                <a:cs typeface="Arial" panose="020B0604020202020204" pitchFamily="34" charset="0"/>
              </a:rPr>
              <a:t>the</a:t>
            </a:r>
            <a:r>
              <a:rPr lang="en-US" sz="2400" spc="-45" dirty="0">
                <a:effectLst/>
                <a:ea typeface="Calibri" panose="020F0502020204030204" pitchFamily="34" charset="0"/>
                <a:cs typeface="Arial" panose="020B0604020202020204" pitchFamily="34" charset="0"/>
              </a:rPr>
              <a:t> </a:t>
            </a:r>
            <a:r>
              <a:rPr lang="en-US" sz="2400" spc="-5" dirty="0">
                <a:effectLst/>
                <a:ea typeface="Calibri" panose="020F0502020204030204" pitchFamily="34" charset="0"/>
                <a:cs typeface="Arial" panose="020B0604020202020204" pitchFamily="34" charset="0"/>
              </a:rPr>
              <a:t>system.</a:t>
            </a:r>
            <a:r>
              <a:rPr lang="en-US" sz="2400" spc="-50" dirty="0">
                <a:effectLst/>
                <a:ea typeface="Calibri" panose="020F0502020204030204" pitchFamily="34" charset="0"/>
                <a:cs typeface="Arial" panose="020B0604020202020204" pitchFamily="34" charset="0"/>
              </a:rPr>
              <a:t> </a:t>
            </a:r>
            <a:endParaRPr lang="en-US" sz="2400" dirty="0"/>
          </a:p>
        </p:txBody>
      </p:sp>
      <p:pic>
        <p:nvPicPr>
          <p:cNvPr id="5" name="Picture 4">
            <a:extLst>
              <a:ext uri="{FF2B5EF4-FFF2-40B4-BE49-F238E27FC236}">
                <a16:creationId xmlns:a16="http://schemas.microsoft.com/office/drawing/2014/main" id="{F925D592-3C29-6C58-56F8-ED993D474988}"/>
              </a:ext>
            </a:extLst>
          </p:cNvPr>
          <p:cNvPicPr>
            <a:picLocks noChangeAspect="1"/>
          </p:cNvPicPr>
          <p:nvPr/>
        </p:nvPicPr>
        <p:blipFill>
          <a:blip r:embed="rId3"/>
          <a:stretch>
            <a:fillRect/>
          </a:stretch>
        </p:blipFill>
        <p:spPr>
          <a:xfrm>
            <a:off x="466165" y="2392455"/>
            <a:ext cx="11322423" cy="3663659"/>
          </a:xfrm>
          <a:prstGeom prst="rect">
            <a:avLst/>
          </a:prstGeom>
        </p:spPr>
      </p:pic>
    </p:spTree>
    <p:extLst>
      <p:ext uri="{BB962C8B-B14F-4D97-AF65-F5344CB8AC3E}">
        <p14:creationId xmlns:p14="http://schemas.microsoft.com/office/powerpoint/2010/main" val="337921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42EF1-0E26-C3F7-D5C6-348FAFB298BF}"/>
              </a:ext>
            </a:extLst>
          </p:cNvPr>
          <p:cNvSpPr>
            <a:spLocks noGrp="1"/>
          </p:cNvSpPr>
          <p:nvPr>
            <p:ph type="title"/>
          </p:nvPr>
        </p:nvSpPr>
        <p:spPr/>
        <p:txBody>
          <a:bodyPr/>
          <a:lstStyle/>
          <a:p>
            <a:r>
              <a:rPr lang="en-US" dirty="0"/>
              <a:t>Assign Bulk Roles </a:t>
            </a:r>
          </a:p>
        </p:txBody>
      </p:sp>
      <p:sp>
        <p:nvSpPr>
          <p:cNvPr id="4" name="Content Placeholder 3">
            <a:extLst>
              <a:ext uri="{FF2B5EF4-FFF2-40B4-BE49-F238E27FC236}">
                <a16:creationId xmlns:a16="http://schemas.microsoft.com/office/drawing/2014/main" id="{3A714B46-51F5-E6A1-BB5F-26921F911F8A}"/>
              </a:ext>
            </a:extLst>
          </p:cNvPr>
          <p:cNvSpPr>
            <a:spLocks noGrp="1"/>
          </p:cNvSpPr>
          <p:nvPr>
            <p:ph sz="quarter" idx="4294967295"/>
          </p:nvPr>
        </p:nvSpPr>
        <p:spPr>
          <a:xfrm>
            <a:off x="767733" y="1004047"/>
            <a:ext cx="11201763" cy="5058425"/>
          </a:xfrm>
          <a:prstGeom prst="rect">
            <a:avLst/>
          </a:prstGeom>
        </p:spPr>
        <p:txBody>
          <a:bodyPr/>
          <a:lstStyle/>
          <a:p>
            <a:r>
              <a:rPr lang="en-US" sz="2400" dirty="0"/>
              <a:t>Navigation: From the Actions tab, click Assign Bulk Roles.</a:t>
            </a:r>
          </a:p>
          <a:p>
            <a:r>
              <a:rPr lang="en-US" sz="2400" dirty="0">
                <a:effectLst/>
                <a:ea typeface="Calibri" panose="020F0502020204030204" pitchFamily="34" charset="0"/>
                <a:cs typeface="Arial" panose="020B0604020202020204" pitchFamily="34" charset="0"/>
              </a:rPr>
              <a:t>The </a:t>
            </a:r>
            <a:r>
              <a:rPr lang="en-US" sz="2400" b="1" dirty="0">
                <a:effectLst/>
                <a:ea typeface="Calibri" panose="020F0502020204030204" pitchFamily="34" charset="0"/>
                <a:cs typeface="Arial" panose="020B0604020202020204" pitchFamily="34" charset="0"/>
              </a:rPr>
              <a:t>Assign Bulk Roles</a:t>
            </a:r>
            <a:r>
              <a:rPr lang="en-US" sz="2400" dirty="0">
                <a:effectLst/>
                <a:ea typeface="Calibri" panose="020F0502020204030204" pitchFamily="34" charset="0"/>
                <a:cs typeface="Arial" panose="020B0604020202020204" pitchFamily="34" charset="0"/>
              </a:rPr>
              <a:t> action allows GSMs/ LSMs to add roles for multiple users at a time.</a:t>
            </a:r>
          </a:p>
        </p:txBody>
      </p:sp>
      <p:pic>
        <p:nvPicPr>
          <p:cNvPr id="6" name="Picture 5" descr="Graphical user interface, text, application, email&#10;&#10;AI-generated content may be incorrect.">
            <a:extLst>
              <a:ext uri="{FF2B5EF4-FFF2-40B4-BE49-F238E27FC236}">
                <a16:creationId xmlns:a16="http://schemas.microsoft.com/office/drawing/2014/main" id="{3C47CE20-D1E0-03C0-FD1D-F016D0B0DD5B}"/>
              </a:ext>
            </a:extLst>
          </p:cNvPr>
          <p:cNvPicPr>
            <a:picLocks noChangeAspect="1"/>
          </p:cNvPicPr>
          <p:nvPr/>
        </p:nvPicPr>
        <p:blipFill>
          <a:blip r:embed="rId3"/>
          <a:stretch>
            <a:fillRect/>
          </a:stretch>
        </p:blipFill>
        <p:spPr>
          <a:xfrm>
            <a:off x="1655848" y="2420584"/>
            <a:ext cx="8880304" cy="3833014"/>
          </a:xfrm>
          <a:prstGeom prst="rect">
            <a:avLst/>
          </a:prstGeom>
        </p:spPr>
      </p:pic>
    </p:spTree>
    <p:extLst>
      <p:ext uri="{BB962C8B-B14F-4D97-AF65-F5344CB8AC3E}">
        <p14:creationId xmlns:p14="http://schemas.microsoft.com/office/powerpoint/2010/main" val="1038685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8FA32B-AFC8-7871-3E40-EDC99BB95430}"/>
              </a:ext>
            </a:extLst>
          </p:cNvPr>
          <p:cNvSpPr>
            <a:spLocks noGrp="1"/>
          </p:cNvSpPr>
          <p:nvPr>
            <p:ph type="title"/>
          </p:nvPr>
        </p:nvSpPr>
        <p:spPr/>
        <p:txBody>
          <a:bodyPr/>
          <a:lstStyle/>
          <a:p>
            <a:r>
              <a:rPr lang="en-US" dirty="0"/>
              <a:t>Introduction to FACES</a:t>
            </a:r>
          </a:p>
        </p:txBody>
      </p:sp>
      <p:sp>
        <p:nvSpPr>
          <p:cNvPr id="10" name="Content Placeholder 9">
            <a:extLst>
              <a:ext uri="{FF2B5EF4-FFF2-40B4-BE49-F238E27FC236}">
                <a16:creationId xmlns:a16="http://schemas.microsoft.com/office/drawing/2014/main" id="{C154EE40-110E-CEC4-22E6-2A6C9F6A9C90}"/>
              </a:ext>
            </a:extLst>
          </p:cNvPr>
          <p:cNvSpPr>
            <a:spLocks noGrp="1"/>
          </p:cNvSpPr>
          <p:nvPr>
            <p:ph sz="quarter" idx="4294967295"/>
          </p:nvPr>
        </p:nvSpPr>
        <p:spPr>
          <a:xfrm>
            <a:off x="767733" y="1437350"/>
            <a:ext cx="11055459" cy="4719547"/>
          </a:xfrm>
          <a:prstGeom prst="rect">
            <a:avLst/>
          </a:prstGeom>
        </p:spPr>
        <p:txBody>
          <a:bodyPr/>
          <a:lstStyle/>
          <a:p>
            <a:pPr>
              <a:spcAft>
                <a:spcPts val="600"/>
              </a:spcAft>
            </a:pPr>
            <a:r>
              <a:rPr lang="en-US" sz="2400" dirty="0">
                <a:solidFill>
                  <a:schemeClr val="bg2">
                    <a:lumMod val="25000"/>
                  </a:schemeClr>
                </a:solidFill>
              </a:rPr>
              <a:t>The </a:t>
            </a:r>
            <a:r>
              <a:rPr lang="en-US" sz="2400" b="1" dirty="0">
                <a:solidFill>
                  <a:schemeClr val="bg2">
                    <a:lumMod val="25000"/>
                  </a:schemeClr>
                </a:solidFill>
              </a:rPr>
              <a:t>FTA Access Control Entry System (FACES)</a:t>
            </a:r>
            <a:r>
              <a:rPr lang="en-US" sz="2400" dirty="0">
                <a:solidFill>
                  <a:schemeClr val="bg2">
                    <a:lumMod val="25000"/>
                  </a:schemeClr>
                </a:solidFill>
              </a:rPr>
              <a:t> is a part of FTA’s Appian platform, known as the </a:t>
            </a:r>
            <a:r>
              <a:rPr lang="en-US" sz="2400" b="1" dirty="0">
                <a:solidFill>
                  <a:schemeClr val="bg2">
                    <a:lumMod val="25000"/>
                  </a:schemeClr>
                </a:solidFill>
              </a:rPr>
              <a:t>Transit Integrated Appian Development (TrIAD) platform</a:t>
            </a:r>
            <a:r>
              <a:rPr lang="en-US" sz="2400" dirty="0">
                <a:solidFill>
                  <a:schemeClr val="bg2">
                    <a:lumMod val="25000"/>
                  </a:schemeClr>
                </a:solidFill>
              </a:rPr>
              <a:t>.  </a:t>
            </a:r>
          </a:p>
          <a:p>
            <a:pPr>
              <a:spcAft>
                <a:spcPts val="600"/>
              </a:spcAft>
            </a:pPr>
            <a:endParaRPr lang="en-US" sz="2400" dirty="0">
              <a:solidFill>
                <a:schemeClr val="bg2">
                  <a:lumMod val="25000"/>
                </a:schemeClr>
              </a:solidFill>
            </a:endParaRPr>
          </a:p>
          <a:p>
            <a:pPr>
              <a:spcAft>
                <a:spcPts val="600"/>
              </a:spcAft>
            </a:pPr>
            <a:r>
              <a:rPr lang="en-US" sz="2400" dirty="0">
                <a:solidFill>
                  <a:schemeClr val="bg2">
                    <a:lumMod val="25000"/>
                  </a:schemeClr>
                </a:solidFill>
              </a:rPr>
              <a:t>FACES provides unified user management for all applications under the TrIAD platform.</a:t>
            </a:r>
          </a:p>
          <a:p>
            <a:pPr>
              <a:spcAft>
                <a:spcPts val="600"/>
              </a:spcAft>
            </a:pPr>
            <a:endParaRPr lang="en-US" sz="2400" dirty="0">
              <a:solidFill>
                <a:schemeClr val="bg2">
                  <a:lumMod val="25000"/>
                </a:schemeClr>
              </a:solidFill>
            </a:endParaRPr>
          </a:p>
          <a:p>
            <a:pPr>
              <a:spcAft>
                <a:spcPts val="600"/>
              </a:spcAft>
            </a:pPr>
            <a:r>
              <a:rPr lang="en-US" sz="2400" dirty="0">
                <a:solidFill>
                  <a:schemeClr val="bg2">
                    <a:lumMod val="25000"/>
                  </a:schemeClr>
                </a:solidFill>
              </a:rPr>
              <a:t>FACES enables systems in the TrIAD platform to manage and control user access through role-based authentication.</a:t>
            </a:r>
          </a:p>
        </p:txBody>
      </p:sp>
    </p:spTree>
    <p:extLst>
      <p:ext uri="{BB962C8B-B14F-4D97-AF65-F5344CB8AC3E}">
        <p14:creationId xmlns:p14="http://schemas.microsoft.com/office/powerpoint/2010/main" val="1078668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42EF1-0E26-C3F7-D5C6-348FAFB298BF}"/>
              </a:ext>
            </a:extLst>
          </p:cNvPr>
          <p:cNvSpPr>
            <a:spLocks noGrp="1"/>
          </p:cNvSpPr>
          <p:nvPr>
            <p:ph type="title"/>
          </p:nvPr>
        </p:nvSpPr>
        <p:spPr/>
        <p:txBody>
          <a:bodyPr/>
          <a:lstStyle/>
          <a:p>
            <a:r>
              <a:rPr lang="en-US" dirty="0"/>
              <a:t>Remove Bulk Roles </a:t>
            </a:r>
          </a:p>
        </p:txBody>
      </p:sp>
      <p:sp>
        <p:nvSpPr>
          <p:cNvPr id="4" name="Content Placeholder 3">
            <a:extLst>
              <a:ext uri="{FF2B5EF4-FFF2-40B4-BE49-F238E27FC236}">
                <a16:creationId xmlns:a16="http://schemas.microsoft.com/office/drawing/2014/main" id="{3A714B46-51F5-E6A1-BB5F-26921F911F8A}"/>
              </a:ext>
            </a:extLst>
          </p:cNvPr>
          <p:cNvSpPr>
            <a:spLocks noGrp="1"/>
          </p:cNvSpPr>
          <p:nvPr>
            <p:ph sz="quarter" idx="4294967295"/>
          </p:nvPr>
        </p:nvSpPr>
        <p:spPr>
          <a:xfrm>
            <a:off x="767733" y="1039906"/>
            <a:ext cx="11201763" cy="5022566"/>
          </a:xfrm>
          <a:prstGeom prst="rect">
            <a:avLst/>
          </a:prstGeom>
        </p:spPr>
        <p:txBody>
          <a:bodyPr/>
          <a:lstStyle/>
          <a:p>
            <a:r>
              <a:rPr lang="en-US" sz="2400" dirty="0"/>
              <a:t>Navigation: From the Actions tab, click Remove Bulk Roles.</a:t>
            </a:r>
            <a:endParaRPr lang="en-US" sz="2400" dirty="0">
              <a:effectLst/>
              <a:ea typeface="Calibri" panose="020F0502020204030204" pitchFamily="34" charset="0"/>
              <a:cs typeface="Arial" panose="020B0604020202020204" pitchFamily="34" charset="0"/>
            </a:endParaRPr>
          </a:p>
          <a:p>
            <a:r>
              <a:rPr lang="en-US" sz="2400" dirty="0">
                <a:effectLst/>
                <a:ea typeface="Calibri" panose="020F0502020204030204" pitchFamily="34" charset="0"/>
                <a:cs typeface="Arial" panose="020B0604020202020204" pitchFamily="34" charset="0"/>
              </a:rPr>
              <a:t>If more than one user’s roles needs to be removed from the system, the </a:t>
            </a:r>
            <a:r>
              <a:rPr lang="en-US" sz="2400" b="1" dirty="0">
                <a:effectLst/>
                <a:ea typeface="Calibri" panose="020F0502020204030204" pitchFamily="34" charset="0"/>
                <a:cs typeface="Arial" panose="020B0604020202020204" pitchFamily="34" charset="0"/>
              </a:rPr>
              <a:t>System Admins</a:t>
            </a:r>
            <a:r>
              <a:rPr lang="en-US" sz="2400" dirty="0">
                <a:effectLst/>
                <a:ea typeface="Calibri" panose="020F0502020204030204" pitchFamily="34" charset="0"/>
                <a:cs typeface="Arial" panose="020B0604020202020204" pitchFamily="34" charset="0"/>
              </a:rPr>
              <a:t>, </a:t>
            </a:r>
            <a:r>
              <a:rPr lang="en-US" sz="2400" b="1" dirty="0">
                <a:effectLst/>
                <a:ea typeface="Calibri" panose="020F0502020204030204" pitchFamily="34" charset="0"/>
                <a:cs typeface="Arial" panose="020B0604020202020204" pitchFamily="34" charset="0"/>
              </a:rPr>
              <a:t>GSMs</a:t>
            </a:r>
            <a:r>
              <a:rPr lang="en-US" sz="2400" dirty="0">
                <a:effectLst/>
                <a:ea typeface="Calibri" panose="020F0502020204030204" pitchFamily="34" charset="0"/>
                <a:cs typeface="Arial" panose="020B0604020202020204" pitchFamily="34" charset="0"/>
              </a:rPr>
              <a:t>, or </a:t>
            </a:r>
            <a:r>
              <a:rPr lang="en-US" sz="2400" b="1" dirty="0">
                <a:effectLst/>
                <a:ea typeface="Calibri" panose="020F0502020204030204" pitchFamily="34" charset="0"/>
                <a:cs typeface="Arial" panose="020B0604020202020204" pitchFamily="34" charset="0"/>
              </a:rPr>
              <a:t>LSMs</a:t>
            </a:r>
            <a:r>
              <a:rPr lang="en-US" sz="2400" dirty="0">
                <a:effectLst/>
                <a:ea typeface="Calibri" panose="020F0502020204030204" pitchFamily="34" charset="0"/>
                <a:cs typeface="Arial" panose="020B0604020202020204" pitchFamily="34" charset="0"/>
              </a:rPr>
              <a:t> may remove user roles through this action. </a:t>
            </a:r>
            <a:endParaRPr lang="en-US" sz="2400" dirty="0"/>
          </a:p>
        </p:txBody>
      </p:sp>
      <p:pic>
        <p:nvPicPr>
          <p:cNvPr id="6" name="Picture 5" descr="Graphical user interface, application, email&#10;&#10;AI-generated content may be incorrect.">
            <a:extLst>
              <a:ext uri="{FF2B5EF4-FFF2-40B4-BE49-F238E27FC236}">
                <a16:creationId xmlns:a16="http://schemas.microsoft.com/office/drawing/2014/main" id="{1B4296D8-73B3-AAD1-E11F-977BCB48A1F8}"/>
              </a:ext>
            </a:extLst>
          </p:cNvPr>
          <p:cNvPicPr>
            <a:picLocks noChangeAspect="1"/>
          </p:cNvPicPr>
          <p:nvPr/>
        </p:nvPicPr>
        <p:blipFill>
          <a:blip r:embed="rId3"/>
          <a:stretch>
            <a:fillRect/>
          </a:stretch>
        </p:blipFill>
        <p:spPr>
          <a:xfrm>
            <a:off x="1607289" y="2296868"/>
            <a:ext cx="8977422" cy="4065108"/>
          </a:xfrm>
          <a:prstGeom prst="rect">
            <a:avLst/>
          </a:prstGeom>
        </p:spPr>
      </p:pic>
    </p:spTree>
    <p:extLst>
      <p:ext uri="{BB962C8B-B14F-4D97-AF65-F5344CB8AC3E}">
        <p14:creationId xmlns:p14="http://schemas.microsoft.com/office/powerpoint/2010/main" val="2843122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42EF1-0E26-C3F7-D5C6-348FAFB298BF}"/>
              </a:ext>
            </a:extLst>
          </p:cNvPr>
          <p:cNvSpPr>
            <a:spLocks noGrp="1"/>
          </p:cNvSpPr>
          <p:nvPr>
            <p:ph type="title"/>
          </p:nvPr>
        </p:nvSpPr>
        <p:spPr/>
        <p:txBody>
          <a:bodyPr/>
          <a:lstStyle/>
          <a:p>
            <a:r>
              <a:rPr lang="en-US" dirty="0"/>
              <a:t>Reports</a:t>
            </a:r>
          </a:p>
        </p:txBody>
      </p:sp>
      <p:sp>
        <p:nvSpPr>
          <p:cNvPr id="4" name="Content Placeholder 3">
            <a:extLst>
              <a:ext uri="{FF2B5EF4-FFF2-40B4-BE49-F238E27FC236}">
                <a16:creationId xmlns:a16="http://schemas.microsoft.com/office/drawing/2014/main" id="{3A714B46-51F5-E6A1-BB5F-26921F911F8A}"/>
              </a:ext>
            </a:extLst>
          </p:cNvPr>
          <p:cNvSpPr>
            <a:spLocks noGrp="1"/>
          </p:cNvSpPr>
          <p:nvPr>
            <p:ph sz="quarter" idx="4294967295"/>
          </p:nvPr>
        </p:nvSpPr>
        <p:spPr>
          <a:xfrm>
            <a:off x="767733" y="1327622"/>
            <a:ext cx="11201763" cy="4734850"/>
          </a:xfrm>
          <a:prstGeom prst="rect">
            <a:avLst/>
          </a:prstGeom>
        </p:spPr>
        <p:txBody>
          <a:bodyPr/>
          <a:lstStyle/>
          <a:p>
            <a:r>
              <a:rPr lang="en-US" sz="2400" dirty="0"/>
              <a:t>Users have access to certain Report(s) based on their user role:</a:t>
            </a:r>
          </a:p>
        </p:txBody>
      </p:sp>
      <p:pic>
        <p:nvPicPr>
          <p:cNvPr id="3" name="Picture 2">
            <a:extLst>
              <a:ext uri="{FF2B5EF4-FFF2-40B4-BE49-F238E27FC236}">
                <a16:creationId xmlns:a16="http://schemas.microsoft.com/office/drawing/2014/main" id="{1E4893F5-8167-20BB-C18F-7999E3E8645B}"/>
              </a:ext>
            </a:extLst>
          </p:cNvPr>
          <p:cNvPicPr>
            <a:picLocks noChangeAspect="1"/>
          </p:cNvPicPr>
          <p:nvPr/>
        </p:nvPicPr>
        <p:blipFill>
          <a:blip r:embed="rId3"/>
          <a:stretch>
            <a:fillRect/>
          </a:stretch>
        </p:blipFill>
        <p:spPr>
          <a:xfrm>
            <a:off x="627747" y="2747920"/>
            <a:ext cx="10910741" cy="2417489"/>
          </a:xfrm>
          <a:prstGeom prst="rect">
            <a:avLst/>
          </a:prstGeom>
        </p:spPr>
      </p:pic>
    </p:spTree>
    <p:extLst>
      <p:ext uri="{BB962C8B-B14F-4D97-AF65-F5344CB8AC3E}">
        <p14:creationId xmlns:p14="http://schemas.microsoft.com/office/powerpoint/2010/main" val="1341446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42EF1-0E26-C3F7-D5C6-348FAFB298BF}"/>
              </a:ext>
            </a:extLst>
          </p:cNvPr>
          <p:cNvSpPr>
            <a:spLocks noGrp="1"/>
          </p:cNvSpPr>
          <p:nvPr>
            <p:ph type="title"/>
          </p:nvPr>
        </p:nvSpPr>
        <p:spPr/>
        <p:txBody>
          <a:bodyPr/>
          <a:lstStyle/>
          <a:p>
            <a:r>
              <a:rPr lang="en-US" dirty="0"/>
              <a:t>User Details Report</a:t>
            </a:r>
          </a:p>
        </p:txBody>
      </p:sp>
      <p:sp>
        <p:nvSpPr>
          <p:cNvPr id="4" name="Content Placeholder 3">
            <a:extLst>
              <a:ext uri="{FF2B5EF4-FFF2-40B4-BE49-F238E27FC236}">
                <a16:creationId xmlns:a16="http://schemas.microsoft.com/office/drawing/2014/main" id="{3A714B46-51F5-E6A1-BB5F-26921F911F8A}"/>
              </a:ext>
            </a:extLst>
          </p:cNvPr>
          <p:cNvSpPr>
            <a:spLocks noGrp="1"/>
          </p:cNvSpPr>
          <p:nvPr>
            <p:ph sz="quarter" idx="4294967295"/>
          </p:nvPr>
        </p:nvSpPr>
        <p:spPr>
          <a:xfrm>
            <a:off x="767733" y="1066800"/>
            <a:ext cx="11201763" cy="4995672"/>
          </a:xfrm>
          <a:prstGeom prst="rect">
            <a:avLst/>
          </a:prstGeom>
        </p:spPr>
        <p:txBody>
          <a:bodyPr/>
          <a:lstStyle/>
          <a:p>
            <a:r>
              <a:rPr lang="en-US" sz="2400" dirty="0"/>
              <a:t>Navigation: From the Reports tab, click User Details Report.</a:t>
            </a:r>
          </a:p>
          <a:p>
            <a:r>
              <a:rPr lang="en-US" sz="2400" dirty="0"/>
              <a:t>Allows FACES users to find specific users and access user’s information.</a:t>
            </a:r>
          </a:p>
        </p:txBody>
      </p:sp>
      <p:pic>
        <p:nvPicPr>
          <p:cNvPr id="8" name="Picture 7" descr="Graphical user interface, text, application, email, website&#10;&#10;AI-generated content may be incorrect.">
            <a:extLst>
              <a:ext uri="{FF2B5EF4-FFF2-40B4-BE49-F238E27FC236}">
                <a16:creationId xmlns:a16="http://schemas.microsoft.com/office/drawing/2014/main" id="{1BEE121C-1852-B6A4-B004-242D0FFB0D89}"/>
              </a:ext>
            </a:extLst>
          </p:cNvPr>
          <p:cNvPicPr>
            <a:picLocks noChangeAspect="1"/>
          </p:cNvPicPr>
          <p:nvPr/>
        </p:nvPicPr>
        <p:blipFill>
          <a:blip r:embed="rId3"/>
          <a:stretch>
            <a:fillRect/>
          </a:stretch>
        </p:blipFill>
        <p:spPr>
          <a:xfrm>
            <a:off x="2655140" y="2008667"/>
            <a:ext cx="6881719" cy="4366243"/>
          </a:xfrm>
          <a:prstGeom prst="rect">
            <a:avLst/>
          </a:prstGeom>
        </p:spPr>
      </p:pic>
    </p:spTree>
    <p:extLst>
      <p:ext uri="{BB962C8B-B14F-4D97-AF65-F5344CB8AC3E}">
        <p14:creationId xmlns:p14="http://schemas.microsoft.com/office/powerpoint/2010/main" val="259527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42EF1-0E26-C3F7-D5C6-348FAFB298BF}"/>
              </a:ext>
            </a:extLst>
          </p:cNvPr>
          <p:cNvSpPr>
            <a:spLocks noGrp="1"/>
          </p:cNvSpPr>
          <p:nvPr>
            <p:ph type="title"/>
          </p:nvPr>
        </p:nvSpPr>
        <p:spPr/>
        <p:txBody>
          <a:bodyPr/>
          <a:lstStyle/>
          <a:p>
            <a:r>
              <a:rPr lang="en-US" dirty="0"/>
              <a:t>User Deactivation History Report</a:t>
            </a:r>
          </a:p>
        </p:txBody>
      </p:sp>
      <p:sp>
        <p:nvSpPr>
          <p:cNvPr id="4" name="Content Placeholder 3">
            <a:extLst>
              <a:ext uri="{FF2B5EF4-FFF2-40B4-BE49-F238E27FC236}">
                <a16:creationId xmlns:a16="http://schemas.microsoft.com/office/drawing/2014/main" id="{3A714B46-51F5-E6A1-BB5F-26921F911F8A}"/>
              </a:ext>
            </a:extLst>
          </p:cNvPr>
          <p:cNvSpPr>
            <a:spLocks noGrp="1"/>
          </p:cNvSpPr>
          <p:nvPr>
            <p:ph sz="quarter" idx="4294967295"/>
          </p:nvPr>
        </p:nvSpPr>
        <p:spPr>
          <a:xfrm>
            <a:off x="767733" y="1129553"/>
            <a:ext cx="11201763" cy="4932919"/>
          </a:xfrm>
          <a:prstGeom prst="rect">
            <a:avLst/>
          </a:prstGeom>
        </p:spPr>
        <p:txBody>
          <a:bodyPr/>
          <a:lstStyle/>
          <a:p>
            <a:r>
              <a:rPr lang="en-US" sz="2400" dirty="0"/>
              <a:t>Navigation: From the Reports tab, click User Deactivation History Report.</a:t>
            </a:r>
          </a:p>
          <a:p>
            <a:r>
              <a:rPr lang="en-US" sz="2400" dirty="0"/>
              <a:t>Allows GSMs, LSMs, UMs to view Deactivation history for other user(s).</a:t>
            </a:r>
          </a:p>
        </p:txBody>
      </p:sp>
      <p:pic>
        <p:nvPicPr>
          <p:cNvPr id="3" name="Picture 2">
            <a:extLst>
              <a:ext uri="{FF2B5EF4-FFF2-40B4-BE49-F238E27FC236}">
                <a16:creationId xmlns:a16="http://schemas.microsoft.com/office/drawing/2014/main" id="{E9F0884B-45BD-9D43-B5CB-EEB5802D9828}"/>
              </a:ext>
            </a:extLst>
          </p:cNvPr>
          <p:cNvPicPr>
            <a:picLocks noChangeAspect="1"/>
          </p:cNvPicPr>
          <p:nvPr/>
        </p:nvPicPr>
        <p:blipFill>
          <a:blip r:embed="rId3"/>
          <a:stretch>
            <a:fillRect/>
          </a:stretch>
        </p:blipFill>
        <p:spPr>
          <a:xfrm>
            <a:off x="1228165" y="2170032"/>
            <a:ext cx="9603501" cy="4103522"/>
          </a:xfrm>
          <a:prstGeom prst="rect">
            <a:avLst/>
          </a:prstGeom>
        </p:spPr>
      </p:pic>
    </p:spTree>
    <p:extLst>
      <p:ext uri="{BB962C8B-B14F-4D97-AF65-F5344CB8AC3E}">
        <p14:creationId xmlns:p14="http://schemas.microsoft.com/office/powerpoint/2010/main" val="2604337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42EF1-0E26-C3F7-D5C6-348FAFB298BF}"/>
              </a:ext>
            </a:extLst>
          </p:cNvPr>
          <p:cNvSpPr>
            <a:spLocks noGrp="1"/>
          </p:cNvSpPr>
          <p:nvPr>
            <p:ph type="title"/>
          </p:nvPr>
        </p:nvSpPr>
        <p:spPr/>
        <p:txBody>
          <a:bodyPr/>
          <a:lstStyle/>
          <a:p>
            <a:r>
              <a:rPr lang="en-US" dirty="0"/>
              <a:t>Recertification Status Report</a:t>
            </a:r>
          </a:p>
        </p:txBody>
      </p:sp>
      <p:sp>
        <p:nvSpPr>
          <p:cNvPr id="4" name="Content Placeholder 3">
            <a:extLst>
              <a:ext uri="{FF2B5EF4-FFF2-40B4-BE49-F238E27FC236}">
                <a16:creationId xmlns:a16="http://schemas.microsoft.com/office/drawing/2014/main" id="{3A714B46-51F5-E6A1-BB5F-26921F911F8A}"/>
              </a:ext>
            </a:extLst>
          </p:cNvPr>
          <p:cNvSpPr>
            <a:spLocks noGrp="1"/>
          </p:cNvSpPr>
          <p:nvPr>
            <p:ph sz="quarter" idx="4294967295"/>
          </p:nvPr>
        </p:nvSpPr>
        <p:spPr>
          <a:xfrm>
            <a:off x="767733" y="1039907"/>
            <a:ext cx="11201763" cy="5022566"/>
          </a:xfrm>
          <a:prstGeom prst="rect">
            <a:avLst/>
          </a:prstGeom>
        </p:spPr>
        <p:txBody>
          <a:bodyPr/>
          <a:lstStyle/>
          <a:p>
            <a:r>
              <a:rPr lang="en-US" sz="2400" dirty="0"/>
              <a:t>Navigation: From the Reports tab, click Recertification Status Report.</a:t>
            </a:r>
          </a:p>
          <a:p>
            <a:r>
              <a:rPr lang="en-US" sz="2400" dirty="0"/>
              <a:t>GSMs and LSMs have access to this report. They can use the filters to view the recertification statuses of all the recertification groups.</a:t>
            </a:r>
          </a:p>
        </p:txBody>
      </p:sp>
      <p:pic>
        <p:nvPicPr>
          <p:cNvPr id="6" name="Picture 5" descr="Graphical user interface&#10;&#10;AI-generated content may be incorrect.">
            <a:extLst>
              <a:ext uri="{FF2B5EF4-FFF2-40B4-BE49-F238E27FC236}">
                <a16:creationId xmlns:a16="http://schemas.microsoft.com/office/drawing/2014/main" id="{DE37F805-0A60-E990-48F1-5480A16B8BAF}"/>
              </a:ext>
            </a:extLst>
          </p:cNvPr>
          <p:cNvPicPr>
            <a:picLocks noChangeAspect="1"/>
          </p:cNvPicPr>
          <p:nvPr/>
        </p:nvPicPr>
        <p:blipFill>
          <a:blip r:embed="rId3"/>
          <a:stretch>
            <a:fillRect/>
          </a:stretch>
        </p:blipFill>
        <p:spPr>
          <a:xfrm>
            <a:off x="3229276" y="2318129"/>
            <a:ext cx="5733447" cy="3939547"/>
          </a:xfrm>
          <a:prstGeom prst="rect">
            <a:avLst/>
          </a:prstGeom>
        </p:spPr>
      </p:pic>
    </p:spTree>
    <p:extLst>
      <p:ext uri="{BB962C8B-B14F-4D97-AF65-F5344CB8AC3E}">
        <p14:creationId xmlns:p14="http://schemas.microsoft.com/office/powerpoint/2010/main" val="1937458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42EF1-0E26-C3F7-D5C6-348FAFB298BF}"/>
              </a:ext>
            </a:extLst>
          </p:cNvPr>
          <p:cNvSpPr>
            <a:spLocks noGrp="1"/>
          </p:cNvSpPr>
          <p:nvPr>
            <p:ph type="title"/>
          </p:nvPr>
        </p:nvSpPr>
        <p:spPr/>
        <p:txBody>
          <a:bodyPr/>
          <a:lstStyle/>
          <a:p>
            <a:r>
              <a:rPr lang="en-US" dirty="0"/>
              <a:t>Additional Information	</a:t>
            </a:r>
          </a:p>
        </p:txBody>
      </p:sp>
      <p:sp>
        <p:nvSpPr>
          <p:cNvPr id="4" name="Content Placeholder 3">
            <a:extLst>
              <a:ext uri="{FF2B5EF4-FFF2-40B4-BE49-F238E27FC236}">
                <a16:creationId xmlns:a16="http://schemas.microsoft.com/office/drawing/2014/main" id="{3A714B46-51F5-E6A1-BB5F-26921F911F8A}"/>
              </a:ext>
            </a:extLst>
          </p:cNvPr>
          <p:cNvSpPr>
            <a:spLocks noGrp="1"/>
          </p:cNvSpPr>
          <p:nvPr>
            <p:ph sz="quarter" idx="4294967295"/>
          </p:nvPr>
        </p:nvSpPr>
        <p:spPr>
          <a:xfrm>
            <a:off x="767733" y="1117310"/>
            <a:ext cx="11201763" cy="4846168"/>
          </a:xfrm>
          <a:prstGeom prst="rect">
            <a:avLst/>
          </a:prstGeom>
        </p:spPr>
        <p:txBody>
          <a:bodyPr/>
          <a:lstStyle/>
          <a:p>
            <a:pPr marL="0" indent="0">
              <a:lnSpc>
                <a:spcPct val="100000"/>
              </a:lnSpc>
              <a:buNone/>
            </a:pPr>
            <a:r>
              <a:rPr lang="en-US" sz="2400" b="1" dirty="0"/>
              <a:t>FACES Help Tab</a:t>
            </a:r>
          </a:p>
          <a:p>
            <a:pPr marL="457200" indent="-457200">
              <a:lnSpc>
                <a:spcPct val="100000"/>
              </a:lnSpc>
              <a:buFont typeface="Arial" panose="020B0604020202020204" pitchFamily="34" charset="0"/>
              <a:buChar char="•"/>
            </a:pPr>
            <a:r>
              <a:rPr lang="en-US" sz="2400" dirty="0"/>
              <a:t>FACES User Guide available for more information on User Management</a:t>
            </a:r>
          </a:p>
          <a:p>
            <a:pPr marL="457200" indent="-457200">
              <a:lnSpc>
                <a:spcPct val="100000"/>
              </a:lnSpc>
              <a:buFont typeface="Arial" panose="020B0604020202020204" pitchFamily="34" charset="0"/>
              <a:buChar char="•"/>
            </a:pPr>
            <a:r>
              <a:rPr lang="en-US" sz="2400" dirty="0"/>
              <a:t>Training video</a:t>
            </a:r>
          </a:p>
          <a:p>
            <a:pPr marL="457200" indent="-457200">
              <a:lnSpc>
                <a:spcPct val="100000"/>
              </a:lnSpc>
              <a:buFont typeface="Arial" panose="020B0604020202020204" pitchFamily="34" charset="0"/>
              <a:buChar char="•"/>
            </a:pPr>
            <a:r>
              <a:rPr lang="en-US" sz="2400" dirty="0"/>
              <a:t>FAQs</a:t>
            </a:r>
          </a:p>
          <a:p>
            <a:pPr marL="0" indent="0">
              <a:lnSpc>
                <a:spcPct val="100000"/>
              </a:lnSpc>
              <a:buNone/>
            </a:pPr>
            <a:r>
              <a:rPr lang="en-US" sz="2400" b="1" dirty="0"/>
              <a:t>FTA Applications Help Desk</a:t>
            </a:r>
          </a:p>
          <a:p>
            <a:pPr marL="0" indent="0">
              <a:lnSpc>
                <a:spcPct val="100000"/>
              </a:lnSpc>
              <a:buNone/>
            </a:pPr>
            <a:r>
              <a:rPr lang="en-US" sz="2400" dirty="0"/>
              <a:t>If you need assistance, please contact the FTA Applications Help Desk using this address:</a:t>
            </a:r>
          </a:p>
          <a:p>
            <a:pPr marL="0" indent="0">
              <a:lnSpc>
                <a:spcPct val="100000"/>
              </a:lnSpc>
              <a:buNone/>
            </a:pPr>
            <a:r>
              <a:rPr lang="en-US" sz="2400" dirty="0">
                <a:hlinkClick r:id="rId3"/>
              </a:rPr>
              <a:t>FTAITHelpDesk@dot.gov</a:t>
            </a:r>
            <a:endParaRPr lang="en-US" sz="2400" dirty="0"/>
          </a:p>
          <a:p>
            <a:pPr marL="0" indent="0">
              <a:lnSpc>
                <a:spcPct val="100000"/>
              </a:lnSpc>
              <a:buNone/>
            </a:pPr>
            <a:endParaRPr lang="en-US" sz="2400" dirty="0"/>
          </a:p>
          <a:p>
            <a:pPr marL="0" indent="0">
              <a:lnSpc>
                <a:spcPct val="100000"/>
              </a:lnSpc>
              <a:buNone/>
            </a:pPr>
            <a:r>
              <a:rPr lang="en-US" sz="2400" b="1" dirty="0"/>
              <a:t>FACES Website</a:t>
            </a:r>
          </a:p>
          <a:p>
            <a:pPr marL="0" indent="0">
              <a:lnSpc>
                <a:spcPct val="100000"/>
              </a:lnSpc>
              <a:buNone/>
            </a:pPr>
            <a:r>
              <a:rPr lang="en-US" sz="2400" dirty="0">
                <a:hlinkClick r:id="rId4" tooltip="https://www.transit.dot.gov/funding/grantee-resources/teamtrams/user-guide-federal-access-control-and-entry-system-faces"/>
              </a:rPr>
              <a:t>User Guide for FTA Access Control and Entry System (FACES) | FTA (dot.gov)</a:t>
            </a:r>
            <a:endParaRPr lang="en-US" sz="2400" dirty="0"/>
          </a:p>
          <a:p>
            <a:pPr marL="0" indent="0">
              <a:lnSpc>
                <a:spcPct val="100000"/>
              </a:lnSpc>
              <a:buNone/>
            </a:pPr>
            <a:endParaRPr lang="en-US" sz="2400" dirty="0"/>
          </a:p>
        </p:txBody>
      </p:sp>
    </p:spTree>
    <p:extLst>
      <p:ext uri="{BB962C8B-B14F-4D97-AF65-F5344CB8AC3E}">
        <p14:creationId xmlns:p14="http://schemas.microsoft.com/office/powerpoint/2010/main" val="3074962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42EF1-0E26-C3F7-D5C6-348FAFB298BF}"/>
              </a:ext>
            </a:extLst>
          </p:cNvPr>
          <p:cNvSpPr>
            <a:spLocks noGrp="1"/>
          </p:cNvSpPr>
          <p:nvPr>
            <p:ph type="title"/>
          </p:nvPr>
        </p:nvSpPr>
        <p:spPr/>
        <p:txBody>
          <a:bodyPr/>
          <a:lstStyle/>
          <a:p>
            <a:r>
              <a:rPr lang="en-US" dirty="0"/>
              <a:t>Questions?</a:t>
            </a:r>
          </a:p>
        </p:txBody>
      </p:sp>
      <p:sp>
        <p:nvSpPr>
          <p:cNvPr id="4" name="Content Placeholder 3">
            <a:extLst>
              <a:ext uri="{FF2B5EF4-FFF2-40B4-BE49-F238E27FC236}">
                <a16:creationId xmlns:a16="http://schemas.microsoft.com/office/drawing/2014/main" id="{3A714B46-51F5-E6A1-BB5F-26921F911F8A}"/>
              </a:ext>
            </a:extLst>
          </p:cNvPr>
          <p:cNvSpPr>
            <a:spLocks noGrp="1"/>
          </p:cNvSpPr>
          <p:nvPr>
            <p:ph sz="quarter" idx="4294967295"/>
          </p:nvPr>
        </p:nvSpPr>
        <p:spPr>
          <a:xfrm>
            <a:off x="767733" y="1327622"/>
            <a:ext cx="11201763" cy="4734850"/>
          </a:xfrm>
          <a:prstGeom prst="rect">
            <a:avLst/>
          </a:prstGeom>
        </p:spPr>
        <p:txBody>
          <a:bodyPr/>
          <a:lstStyle/>
          <a:p>
            <a:pPr marL="0" indent="0">
              <a:buNone/>
            </a:pPr>
            <a:endParaRPr lang="en-US" sz="2400" dirty="0"/>
          </a:p>
        </p:txBody>
      </p:sp>
      <p:pic>
        <p:nvPicPr>
          <p:cNvPr id="3" name="Picture 6">
            <a:extLst>
              <a:ext uri="{FF2B5EF4-FFF2-40B4-BE49-F238E27FC236}">
                <a16:creationId xmlns:a16="http://schemas.microsoft.com/office/drawing/2014/main" id="{D03EF7ED-9A5E-A74A-E866-3B68176247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456" y="1995487"/>
            <a:ext cx="26090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338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FBE6E-0689-9F54-1D2A-D1DDE87A44DE}"/>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721729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08753-0357-9FCB-53F8-98CBD6B846A7}"/>
              </a:ext>
            </a:extLst>
          </p:cNvPr>
          <p:cNvSpPr>
            <a:spLocks noGrp="1"/>
          </p:cNvSpPr>
          <p:nvPr>
            <p:ph type="title"/>
          </p:nvPr>
        </p:nvSpPr>
        <p:spPr>
          <a:xfrm>
            <a:off x="3557017" y="2959875"/>
            <a:ext cx="4142232" cy="938249"/>
          </a:xfrm>
        </p:spPr>
        <p:txBody>
          <a:bodyPr/>
          <a:lstStyle/>
          <a:p>
            <a:r>
              <a:rPr lang="en-US" dirty="0"/>
              <a:t>User Management</a:t>
            </a:r>
          </a:p>
        </p:txBody>
      </p:sp>
    </p:spTree>
    <p:extLst>
      <p:ext uri="{BB962C8B-B14F-4D97-AF65-F5344CB8AC3E}">
        <p14:creationId xmlns:p14="http://schemas.microsoft.com/office/powerpoint/2010/main" val="3523120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8FA32B-AFC8-7871-3E40-EDC99BB95430}"/>
              </a:ext>
            </a:extLst>
          </p:cNvPr>
          <p:cNvSpPr>
            <a:spLocks noGrp="1"/>
          </p:cNvSpPr>
          <p:nvPr>
            <p:ph type="title"/>
          </p:nvPr>
        </p:nvSpPr>
        <p:spPr/>
        <p:txBody>
          <a:bodyPr/>
          <a:lstStyle/>
          <a:p>
            <a:r>
              <a:rPr lang="en-US" dirty="0"/>
              <a:t>User Management</a:t>
            </a:r>
          </a:p>
        </p:txBody>
      </p:sp>
      <p:sp>
        <p:nvSpPr>
          <p:cNvPr id="10" name="Content Placeholder 9">
            <a:extLst>
              <a:ext uri="{FF2B5EF4-FFF2-40B4-BE49-F238E27FC236}">
                <a16:creationId xmlns:a16="http://schemas.microsoft.com/office/drawing/2014/main" id="{C154EE40-110E-CEC4-22E6-2A6C9F6A9C90}"/>
              </a:ext>
            </a:extLst>
          </p:cNvPr>
          <p:cNvSpPr>
            <a:spLocks noGrp="1"/>
          </p:cNvSpPr>
          <p:nvPr>
            <p:ph sz="quarter" idx="4294967295"/>
          </p:nvPr>
        </p:nvSpPr>
        <p:spPr>
          <a:xfrm>
            <a:off x="767734" y="1437350"/>
            <a:ext cx="10657554" cy="4719547"/>
          </a:xfrm>
          <a:prstGeom prst="rect">
            <a:avLst/>
          </a:prstGeom>
        </p:spPr>
        <p:txBody>
          <a:bodyPr/>
          <a:lstStyle/>
          <a:p>
            <a:pPr>
              <a:spcAft>
                <a:spcPts val="600"/>
              </a:spcAft>
            </a:pPr>
            <a:r>
              <a:rPr lang="en-US" sz="2400" dirty="0">
                <a:solidFill>
                  <a:schemeClr val="bg2">
                    <a:lumMod val="25000"/>
                  </a:schemeClr>
                </a:solidFill>
              </a:rPr>
              <a:t>All systems on the TrIAD platform rely on FACES for user management functions. Within FACES, each system or application has its own set of user roles and access privileges. </a:t>
            </a:r>
          </a:p>
          <a:p>
            <a:pPr>
              <a:spcAft>
                <a:spcPts val="600"/>
              </a:spcAft>
            </a:pPr>
            <a:r>
              <a:rPr lang="en-US" sz="2400" dirty="0">
                <a:solidFill>
                  <a:schemeClr val="bg2">
                    <a:lumMod val="25000"/>
                  </a:schemeClr>
                </a:solidFill>
              </a:rPr>
              <a:t>Major functions of FACES are:</a:t>
            </a:r>
          </a:p>
          <a:p>
            <a:pPr lvl="1">
              <a:spcAft>
                <a:spcPts val="600"/>
              </a:spcAft>
            </a:pPr>
            <a:r>
              <a:rPr lang="en-US" sz="2000" dirty="0">
                <a:solidFill>
                  <a:schemeClr val="bg2">
                    <a:lumMod val="25000"/>
                  </a:schemeClr>
                </a:solidFill>
              </a:rPr>
              <a:t>Creating new user account(s)*</a:t>
            </a:r>
          </a:p>
          <a:p>
            <a:pPr lvl="1">
              <a:spcAft>
                <a:spcPts val="600"/>
              </a:spcAft>
            </a:pPr>
            <a:r>
              <a:rPr lang="en-US" sz="2000" dirty="0">
                <a:solidFill>
                  <a:schemeClr val="bg2">
                    <a:lumMod val="25000"/>
                  </a:schemeClr>
                </a:solidFill>
              </a:rPr>
              <a:t>Managing accounts through actions such as adding, deleting, and copying user role(s)</a:t>
            </a:r>
          </a:p>
          <a:p>
            <a:pPr lvl="1">
              <a:spcAft>
                <a:spcPts val="600"/>
              </a:spcAft>
            </a:pPr>
            <a:r>
              <a:rPr lang="en-US" sz="2000" dirty="0">
                <a:solidFill>
                  <a:schemeClr val="bg2">
                    <a:lumMod val="25000"/>
                  </a:schemeClr>
                </a:solidFill>
              </a:rPr>
              <a:t>Authenticating users when they try to log into the FTA platform</a:t>
            </a:r>
          </a:p>
          <a:p>
            <a:pPr lvl="1">
              <a:spcAft>
                <a:spcPts val="600"/>
              </a:spcAft>
            </a:pPr>
            <a:r>
              <a:rPr lang="en-US" sz="2000" dirty="0">
                <a:solidFill>
                  <a:schemeClr val="bg2">
                    <a:lumMod val="25000"/>
                  </a:schemeClr>
                </a:solidFill>
              </a:rPr>
              <a:t>Unlocking accounts</a:t>
            </a:r>
          </a:p>
          <a:p>
            <a:pPr lvl="1">
              <a:spcAft>
                <a:spcPts val="600"/>
              </a:spcAft>
            </a:pPr>
            <a:r>
              <a:rPr lang="en-US" sz="2000" dirty="0">
                <a:solidFill>
                  <a:schemeClr val="bg2">
                    <a:lumMod val="25000"/>
                  </a:schemeClr>
                </a:solidFill>
              </a:rPr>
              <a:t>Recertify / Deactivate / Reactivate users</a:t>
            </a:r>
          </a:p>
          <a:p>
            <a:pPr lvl="1">
              <a:spcAft>
                <a:spcPts val="600"/>
              </a:spcAft>
            </a:pPr>
            <a:endParaRPr lang="en-US" sz="2000" dirty="0">
              <a:solidFill>
                <a:schemeClr val="bg2">
                  <a:lumMod val="25000"/>
                </a:schemeClr>
              </a:solidFill>
            </a:endParaRPr>
          </a:p>
          <a:p>
            <a:pPr marL="457200" lvl="1" indent="0">
              <a:spcAft>
                <a:spcPts val="600"/>
              </a:spcAft>
              <a:buNone/>
            </a:pPr>
            <a:r>
              <a:rPr lang="en-US" sz="2000" dirty="0">
                <a:solidFill>
                  <a:schemeClr val="bg2">
                    <a:lumMod val="25000"/>
                  </a:schemeClr>
                </a:solidFill>
              </a:rPr>
              <a:t>*</a:t>
            </a:r>
            <a:r>
              <a:rPr lang="en-US" sz="2000" b="1" dirty="0">
                <a:solidFill>
                  <a:schemeClr val="bg2">
                    <a:lumMod val="25000"/>
                  </a:schemeClr>
                </a:solidFill>
              </a:rPr>
              <a:t>NOTE</a:t>
            </a:r>
            <a:r>
              <a:rPr lang="en-US" sz="2000" dirty="0">
                <a:solidFill>
                  <a:schemeClr val="bg2">
                    <a:lumMod val="25000"/>
                  </a:schemeClr>
                </a:solidFill>
              </a:rPr>
              <a:t>: only </a:t>
            </a:r>
            <a:r>
              <a:rPr lang="en-US" sz="2000" b="1" i="1" dirty="0">
                <a:solidFill>
                  <a:schemeClr val="bg2">
                    <a:lumMod val="25000"/>
                  </a:schemeClr>
                </a:solidFill>
              </a:rPr>
              <a:t>one</a:t>
            </a:r>
            <a:r>
              <a:rPr lang="en-US" sz="2000" dirty="0">
                <a:solidFill>
                  <a:schemeClr val="bg2">
                    <a:lumMod val="25000"/>
                  </a:schemeClr>
                </a:solidFill>
              </a:rPr>
              <a:t> person should have access to an account, and unless there is a critical mission need, each person should only have </a:t>
            </a:r>
            <a:r>
              <a:rPr lang="en-US" sz="2000" b="1" i="1" dirty="0">
                <a:solidFill>
                  <a:schemeClr val="bg2">
                    <a:lumMod val="25000"/>
                  </a:schemeClr>
                </a:solidFill>
              </a:rPr>
              <a:t>one</a:t>
            </a:r>
            <a:r>
              <a:rPr lang="en-US" sz="2000" i="1" dirty="0">
                <a:solidFill>
                  <a:schemeClr val="bg2">
                    <a:lumMod val="25000"/>
                  </a:schemeClr>
                </a:solidFill>
              </a:rPr>
              <a:t> </a:t>
            </a:r>
            <a:r>
              <a:rPr lang="en-US" sz="2000" dirty="0">
                <a:solidFill>
                  <a:schemeClr val="bg2">
                    <a:lumMod val="25000"/>
                  </a:schemeClr>
                </a:solidFill>
              </a:rPr>
              <a:t>account in the TrIAD platform.</a:t>
            </a:r>
          </a:p>
        </p:txBody>
      </p:sp>
    </p:spTree>
    <p:extLst>
      <p:ext uri="{BB962C8B-B14F-4D97-AF65-F5344CB8AC3E}">
        <p14:creationId xmlns:p14="http://schemas.microsoft.com/office/powerpoint/2010/main" val="4197203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8FA32B-AFC8-7871-3E40-EDC99BB95430}"/>
              </a:ext>
            </a:extLst>
          </p:cNvPr>
          <p:cNvSpPr>
            <a:spLocks noGrp="1"/>
          </p:cNvSpPr>
          <p:nvPr>
            <p:ph type="title"/>
          </p:nvPr>
        </p:nvSpPr>
        <p:spPr/>
        <p:txBody>
          <a:bodyPr/>
          <a:lstStyle/>
          <a:p>
            <a:r>
              <a:rPr lang="en-US" dirty="0"/>
              <a:t>User Management: Roles</a:t>
            </a:r>
          </a:p>
        </p:txBody>
      </p:sp>
      <p:sp>
        <p:nvSpPr>
          <p:cNvPr id="10" name="Content Placeholder 9">
            <a:extLst>
              <a:ext uri="{FF2B5EF4-FFF2-40B4-BE49-F238E27FC236}">
                <a16:creationId xmlns:a16="http://schemas.microsoft.com/office/drawing/2014/main" id="{C154EE40-110E-CEC4-22E6-2A6C9F6A9C90}"/>
              </a:ext>
            </a:extLst>
          </p:cNvPr>
          <p:cNvSpPr>
            <a:spLocks noGrp="1"/>
          </p:cNvSpPr>
          <p:nvPr>
            <p:ph sz="quarter" idx="4294967295"/>
          </p:nvPr>
        </p:nvSpPr>
        <p:spPr>
          <a:xfrm>
            <a:off x="295835" y="1057835"/>
            <a:ext cx="11527358" cy="5342965"/>
          </a:xfrm>
          <a:prstGeom prst="rect">
            <a:avLst/>
          </a:prstGeom>
        </p:spPr>
        <p:txBody>
          <a:bodyPr/>
          <a:lstStyle/>
          <a:p>
            <a:pPr>
              <a:spcAft>
                <a:spcPts val="600"/>
              </a:spcAft>
            </a:pPr>
            <a:r>
              <a:rPr lang="en-US" sz="2400" dirty="0">
                <a:solidFill>
                  <a:schemeClr val="bg2">
                    <a:lumMod val="25000"/>
                  </a:schemeClr>
                </a:solidFill>
              </a:rPr>
              <a:t>Applications in the TrIAD platform manage user access and user actions via “roles.” </a:t>
            </a:r>
          </a:p>
          <a:p>
            <a:pPr>
              <a:spcAft>
                <a:spcPts val="600"/>
              </a:spcAft>
            </a:pPr>
            <a:r>
              <a:rPr lang="en-US" sz="2400" dirty="0">
                <a:solidFill>
                  <a:schemeClr val="bg2">
                    <a:lumMod val="25000"/>
                  </a:schemeClr>
                </a:solidFill>
              </a:rPr>
              <a:t>Roles provide a way for TrIAD applications to:</a:t>
            </a:r>
          </a:p>
          <a:p>
            <a:pPr lvl="1">
              <a:spcAft>
                <a:spcPts val="600"/>
              </a:spcAft>
            </a:pPr>
            <a:r>
              <a:rPr lang="en-US" sz="2000" dirty="0">
                <a:solidFill>
                  <a:schemeClr val="bg2">
                    <a:lumMod val="25000"/>
                  </a:schemeClr>
                </a:solidFill>
              </a:rPr>
              <a:t>Categorize users</a:t>
            </a:r>
          </a:p>
          <a:p>
            <a:pPr lvl="1">
              <a:spcAft>
                <a:spcPts val="600"/>
              </a:spcAft>
            </a:pPr>
            <a:r>
              <a:rPr lang="en-US" sz="2000" dirty="0">
                <a:solidFill>
                  <a:schemeClr val="bg2">
                    <a:lumMod val="25000"/>
                  </a:schemeClr>
                </a:solidFill>
              </a:rPr>
              <a:t>Define who can access different repositories of data</a:t>
            </a:r>
          </a:p>
          <a:p>
            <a:pPr lvl="1">
              <a:spcAft>
                <a:spcPts val="600"/>
              </a:spcAft>
            </a:pPr>
            <a:r>
              <a:rPr lang="en-US" sz="2000" dirty="0">
                <a:solidFill>
                  <a:schemeClr val="bg2">
                    <a:lumMod val="25000"/>
                  </a:schemeClr>
                </a:solidFill>
              </a:rPr>
              <a:t>Define who can take specific actions </a:t>
            </a:r>
          </a:p>
          <a:p>
            <a:pPr>
              <a:spcAft>
                <a:spcPts val="600"/>
              </a:spcAft>
            </a:pPr>
            <a:r>
              <a:rPr lang="en-US" sz="2400" dirty="0">
                <a:solidFill>
                  <a:schemeClr val="bg2">
                    <a:lumMod val="25000"/>
                  </a:schemeClr>
                </a:solidFill>
              </a:rPr>
              <a:t>FACES has its own set of user roles which allow users to take user management actions. </a:t>
            </a:r>
          </a:p>
          <a:p>
            <a:pPr>
              <a:spcAft>
                <a:spcPts val="600"/>
              </a:spcAft>
            </a:pPr>
            <a:r>
              <a:rPr lang="en-US" sz="2400" dirty="0">
                <a:solidFill>
                  <a:schemeClr val="bg2">
                    <a:lumMod val="25000"/>
                  </a:schemeClr>
                </a:solidFill>
              </a:rPr>
              <a:t>Understanding user management responsibilities as a Global Security Manager (GSM), Local Security Manager (LSM) or User Manager (UM) is vital for managing roles and role certification. </a:t>
            </a:r>
          </a:p>
          <a:p>
            <a:pPr marL="0" indent="0">
              <a:spcAft>
                <a:spcPts val="600"/>
              </a:spcAft>
              <a:buNone/>
            </a:pPr>
            <a:r>
              <a:rPr lang="en-US" sz="2400" b="1" dirty="0">
                <a:solidFill>
                  <a:schemeClr val="bg2">
                    <a:lumMod val="25000"/>
                  </a:schemeClr>
                </a:solidFill>
              </a:rPr>
              <a:t>NOTE</a:t>
            </a:r>
            <a:r>
              <a:rPr lang="en-US" sz="2400" dirty="0">
                <a:solidFill>
                  <a:schemeClr val="bg2">
                    <a:lumMod val="25000"/>
                  </a:schemeClr>
                </a:solidFill>
              </a:rPr>
              <a:t>:  Previously, some user roles required a justification </a:t>
            </a:r>
            <a:r>
              <a:rPr lang="en-US" sz="2400" b="1" dirty="0">
                <a:solidFill>
                  <a:schemeClr val="bg2">
                    <a:lumMod val="25000"/>
                  </a:schemeClr>
                </a:solidFill>
              </a:rPr>
              <a:t>document</a:t>
            </a:r>
            <a:r>
              <a:rPr lang="en-US" sz="2400" dirty="0">
                <a:solidFill>
                  <a:schemeClr val="bg2">
                    <a:lumMod val="25000"/>
                  </a:schemeClr>
                </a:solidFill>
              </a:rPr>
              <a:t>. This has changed, and now instead of a justification document, all roles require a justification </a:t>
            </a:r>
            <a:r>
              <a:rPr lang="en-US" sz="2400" b="1" dirty="0">
                <a:solidFill>
                  <a:schemeClr val="bg2">
                    <a:lumMod val="25000"/>
                  </a:schemeClr>
                </a:solidFill>
              </a:rPr>
              <a:t>comment</a:t>
            </a:r>
            <a:r>
              <a:rPr lang="en-US" sz="2400" dirty="0">
                <a:solidFill>
                  <a:schemeClr val="bg2">
                    <a:lumMod val="25000"/>
                  </a:schemeClr>
                </a:solidFill>
              </a:rPr>
              <a:t>.</a:t>
            </a:r>
          </a:p>
        </p:txBody>
      </p:sp>
    </p:spTree>
    <p:extLst>
      <p:ext uri="{BB962C8B-B14F-4D97-AF65-F5344CB8AC3E}">
        <p14:creationId xmlns:p14="http://schemas.microsoft.com/office/powerpoint/2010/main" val="1095222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raphical user interface, text, application&#10;&#10;AI-generated content may be incorrect.">
            <a:extLst>
              <a:ext uri="{FF2B5EF4-FFF2-40B4-BE49-F238E27FC236}">
                <a16:creationId xmlns:a16="http://schemas.microsoft.com/office/drawing/2014/main" id="{A49AEC4C-8757-C9BC-6FFB-95A29DEE1437}"/>
              </a:ext>
            </a:extLst>
          </p:cNvPr>
          <p:cNvPicPr>
            <a:picLocks noChangeAspect="1"/>
          </p:cNvPicPr>
          <p:nvPr/>
        </p:nvPicPr>
        <p:blipFill>
          <a:blip r:embed="rId3"/>
          <a:stretch>
            <a:fillRect/>
          </a:stretch>
        </p:blipFill>
        <p:spPr>
          <a:xfrm>
            <a:off x="7072817" y="1487374"/>
            <a:ext cx="4830624" cy="3625399"/>
          </a:xfrm>
          <a:prstGeom prst="rect">
            <a:avLst/>
          </a:prstGeom>
        </p:spPr>
      </p:pic>
      <p:sp>
        <p:nvSpPr>
          <p:cNvPr id="2" name="Title 1">
            <a:extLst>
              <a:ext uri="{FF2B5EF4-FFF2-40B4-BE49-F238E27FC236}">
                <a16:creationId xmlns:a16="http://schemas.microsoft.com/office/drawing/2014/main" id="{D2C42EF1-0E26-C3F7-D5C6-348FAFB298BF}"/>
              </a:ext>
            </a:extLst>
          </p:cNvPr>
          <p:cNvSpPr>
            <a:spLocks noGrp="1"/>
          </p:cNvSpPr>
          <p:nvPr>
            <p:ph type="title"/>
          </p:nvPr>
        </p:nvSpPr>
        <p:spPr/>
        <p:txBody>
          <a:bodyPr/>
          <a:lstStyle/>
          <a:p>
            <a:r>
              <a:rPr lang="en-US" dirty="0"/>
              <a:t>Roles Hierarchy </a:t>
            </a:r>
          </a:p>
        </p:txBody>
      </p:sp>
      <p:sp>
        <p:nvSpPr>
          <p:cNvPr id="4" name="Content Placeholder 3">
            <a:extLst>
              <a:ext uri="{FF2B5EF4-FFF2-40B4-BE49-F238E27FC236}">
                <a16:creationId xmlns:a16="http://schemas.microsoft.com/office/drawing/2014/main" id="{3A714B46-51F5-E6A1-BB5F-26921F911F8A}"/>
              </a:ext>
            </a:extLst>
          </p:cNvPr>
          <p:cNvSpPr>
            <a:spLocks noGrp="1"/>
          </p:cNvSpPr>
          <p:nvPr>
            <p:ph sz="quarter" idx="4294967295"/>
          </p:nvPr>
        </p:nvSpPr>
        <p:spPr>
          <a:xfrm>
            <a:off x="403123" y="1379220"/>
            <a:ext cx="6544992" cy="4792980"/>
          </a:xfrm>
          <a:prstGeom prst="rect">
            <a:avLst/>
          </a:prstGeom>
        </p:spPr>
        <p:txBody>
          <a:bodyPr/>
          <a:lstStyle/>
          <a:p>
            <a:pPr marL="0" indent="0">
              <a:spcAft>
                <a:spcPts val="600"/>
              </a:spcAft>
              <a:buNone/>
            </a:pPr>
            <a:r>
              <a:rPr lang="en-US" sz="2400" dirty="0">
                <a:solidFill>
                  <a:schemeClr val="bg2">
                    <a:lumMod val="25000"/>
                  </a:schemeClr>
                </a:solidFill>
              </a:rPr>
              <a:t>Who can assign other user management roles?</a:t>
            </a:r>
          </a:p>
          <a:p>
            <a:pPr>
              <a:spcAft>
                <a:spcPts val="600"/>
              </a:spcAft>
            </a:pPr>
            <a:r>
              <a:rPr lang="en-US" sz="1800" dirty="0">
                <a:solidFill>
                  <a:schemeClr val="bg2">
                    <a:lumMod val="25000"/>
                  </a:schemeClr>
                </a:solidFill>
              </a:rPr>
              <a:t>System Administrators can assign/manage all other roles</a:t>
            </a:r>
          </a:p>
          <a:p>
            <a:pPr>
              <a:spcAft>
                <a:spcPts val="600"/>
              </a:spcAft>
            </a:pPr>
            <a:r>
              <a:rPr lang="en-US" sz="1800" dirty="0">
                <a:solidFill>
                  <a:schemeClr val="bg2">
                    <a:lumMod val="25000"/>
                  </a:schemeClr>
                </a:solidFill>
              </a:rPr>
              <a:t>GSMs can assign/manage LSMs, User Managers, and Users</a:t>
            </a:r>
          </a:p>
          <a:p>
            <a:pPr>
              <a:spcAft>
                <a:spcPts val="600"/>
              </a:spcAft>
            </a:pPr>
            <a:r>
              <a:rPr lang="en-US" sz="1800" dirty="0">
                <a:solidFill>
                  <a:schemeClr val="bg2">
                    <a:lumMod val="25000"/>
                  </a:schemeClr>
                </a:solidFill>
              </a:rPr>
              <a:t>LSMs can assign/manage User Managers and Users</a:t>
            </a:r>
          </a:p>
          <a:p>
            <a:pPr>
              <a:spcAft>
                <a:spcPts val="600"/>
              </a:spcAft>
            </a:pPr>
            <a:r>
              <a:rPr lang="en-US" sz="1800" dirty="0">
                <a:solidFill>
                  <a:schemeClr val="bg2">
                    <a:lumMod val="25000"/>
                  </a:schemeClr>
                </a:solidFill>
              </a:rPr>
              <a:t>User Managers can manage Users</a:t>
            </a:r>
          </a:p>
          <a:p>
            <a:pPr>
              <a:spcAft>
                <a:spcPts val="600"/>
              </a:spcAft>
            </a:pPr>
            <a:endParaRPr lang="en-US" sz="1800" dirty="0">
              <a:solidFill>
                <a:schemeClr val="bg2">
                  <a:lumMod val="25000"/>
                </a:schemeClr>
              </a:solidFill>
            </a:endParaRPr>
          </a:p>
          <a:p>
            <a:pPr marL="0" indent="0">
              <a:spcAft>
                <a:spcPts val="600"/>
              </a:spcAft>
              <a:buNone/>
            </a:pPr>
            <a:r>
              <a:rPr lang="en-US" sz="2000" dirty="0">
                <a:solidFill>
                  <a:schemeClr val="bg2">
                    <a:lumMod val="25000"/>
                  </a:schemeClr>
                </a:solidFill>
              </a:rPr>
              <a:t>Please note that GSMs, LSMs, and UMs do not have the ability to approve their own user management roles. This must be done by someone in the next level up on the role hierarchy, or by the FACES System Administrators.</a:t>
            </a:r>
          </a:p>
        </p:txBody>
      </p:sp>
      <p:sp>
        <p:nvSpPr>
          <p:cNvPr id="18" name="TextBox 17">
            <a:extLst>
              <a:ext uri="{FF2B5EF4-FFF2-40B4-BE49-F238E27FC236}">
                <a16:creationId xmlns:a16="http://schemas.microsoft.com/office/drawing/2014/main" id="{C4BF1643-DA8B-EE5C-2F98-106B255A0557}"/>
              </a:ext>
            </a:extLst>
          </p:cNvPr>
          <p:cNvSpPr txBox="1"/>
          <p:nvPr/>
        </p:nvSpPr>
        <p:spPr>
          <a:xfrm>
            <a:off x="7326438" y="2150023"/>
            <a:ext cx="765510" cy="2481939"/>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F03B23E9-DCE0-3546-D02A-B8076FFA127F}"/>
              </a:ext>
            </a:extLst>
          </p:cNvPr>
          <p:cNvSpPr txBox="1"/>
          <p:nvPr/>
        </p:nvSpPr>
        <p:spPr>
          <a:xfrm>
            <a:off x="6790800" y="4329031"/>
            <a:ext cx="1556788" cy="738664"/>
          </a:xfrm>
          <a:prstGeom prst="rect">
            <a:avLst/>
          </a:prstGeom>
          <a:noFill/>
        </p:spPr>
        <p:txBody>
          <a:bodyPr wrap="square" rtlCol="0">
            <a:spAutoFit/>
          </a:bodyPr>
          <a:lstStyle/>
          <a:p>
            <a:pPr algn="ctr"/>
            <a:r>
              <a:rPr lang="en-US" sz="1400" dirty="0">
                <a:solidFill>
                  <a:schemeClr val="accent1">
                    <a:lumMod val="75000"/>
                  </a:schemeClr>
                </a:solidFill>
                <a:latin typeface="+mn-lt"/>
                <a:ea typeface="+mn-ea"/>
              </a:rPr>
              <a:t>No </a:t>
            </a:r>
          </a:p>
          <a:p>
            <a:pPr algn="ctr"/>
            <a:r>
              <a:rPr lang="en-US" sz="1400" dirty="0">
                <a:solidFill>
                  <a:schemeClr val="accent1">
                    <a:lumMod val="75000"/>
                  </a:schemeClr>
                </a:solidFill>
                <a:latin typeface="+mn-lt"/>
                <a:ea typeface="+mn-ea"/>
              </a:rPr>
              <a:t>User Management  Responsibility</a:t>
            </a:r>
          </a:p>
        </p:txBody>
      </p:sp>
      <p:sp>
        <p:nvSpPr>
          <p:cNvPr id="19" name="TextBox 18">
            <a:extLst>
              <a:ext uri="{FF2B5EF4-FFF2-40B4-BE49-F238E27FC236}">
                <a16:creationId xmlns:a16="http://schemas.microsoft.com/office/drawing/2014/main" id="{E78E5B62-EDB1-6384-5AAD-1BF5F2C322ED}"/>
              </a:ext>
            </a:extLst>
          </p:cNvPr>
          <p:cNvSpPr txBox="1"/>
          <p:nvPr/>
        </p:nvSpPr>
        <p:spPr>
          <a:xfrm>
            <a:off x="6948115" y="1379220"/>
            <a:ext cx="1399473" cy="725725"/>
          </a:xfrm>
          <a:prstGeom prst="rect">
            <a:avLst/>
          </a:prstGeom>
          <a:solidFill>
            <a:schemeClr val="bg1"/>
          </a:solidFill>
        </p:spPr>
        <p:txBody>
          <a:bodyPr wrap="square" rtlCol="0">
            <a:spAutoFit/>
          </a:bodyPr>
          <a:lstStyle/>
          <a:p>
            <a:endParaRPr lang="en-US" dirty="0"/>
          </a:p>
        </p:txBody>
      </p:sp>
      <p:pic>
        <p:nvPicPr>
          <p:cNvPr id="17" name="Picture 16" descr="Icon&#10;&#10;AI-generated content may be incorrect.">
            <a:extLst>
              <a:ext uri="{FF2B5EF4-FFF2-40B4-BE49-F238E27FC236}">
                <a16:creationId xmlns:a16="http://schemas.microsoft.com/office/drawing/2014/main" id="{AFF8873E-9EA5-2F93-F176-707107A09AA5}"/>
              </a:ext>
            </a:extLst>
          </p:cNvPr>
          <p:cNvPicPr>
            <a:picLocks noChangeAspect="1"/>
          </p:cNvPicPr>
          <p:nvPr/>
        </p:nvPicPr>
        <p:blipFill>
          <a:blip r:embed="rId4"/>
          <a:stretch>
            <a:fillRect/>
          </a:stretch>
        </p:blipFill>
        <p:spPr>
          <a:xfrm>
            <a:off x="7089959" y="2358842"/>
            <a:ext cx="958470" cy="1970189"/>
          </a:xfrm>
          <a:prstGeom prst="rect">
            <a:avLst/>
          </a:prstGeom>
        </p:spPr>
      </p:pic>
      <p:sp>
        <p:nvSpPr>
          <p:cNvPr id="22" name="TextBox 21">
            <a:extLst>
              <a:ext uri="{FF2B5EF4-FFF2-40B4-BE49-F238E27FC236}">
                <a16:creationId xmlns:a16="http://schemas.microsoft.com/office/drawing/2014/main" id="{F9AA57D9-FAAD-36E0-D595-DE3E91B4DE13}"/>
              </a:ext>
            </a:extLst>
          </p:cNvPr>
          <p:cNvSpPr txBox="1"/>
          <p:nvPr/>
        </p:nvSpPr>
        <p:spPr>
          <a:xfrm>
            <a:off x="6790800" y="1537336"/>
            <a:ext cx="1556788" cy="738664"/>
          </a:xfrm>
          <a:prstGeom prst="rect">
            <a:avLst/>
          </a:prstGeom>
          <a:noFill/>
        </p:spPr>
        <p:txBody>
          <a:bodyPr wrap="square" rtlCol="0">
            <a:spAutoFit/>
          </a:bodyPr>
          <a:lstStyle/>
          <a:p>
            <a:pPr algn="ctr"/>
            <a:r>
              <a:rPr lang="en-US" sz="1400" dirty="0">
                <a:solidFill>
                  <a:schemeClr val="accent1">
                    <a:lumMod val="75000"/>
                  </a:schemeClr>
                </a:solidFill>
                <a:latin typeface="+mn-lt"/>
                <a:ea typeface="+mn-ea"/>
              </a:rPr>
              <a:t>Most </a:t>
            </a:r>
          </a:p>
          <a:p>
            <a:pPr algn="ctr"/>
            <a:r>
              <a:rPr lang="en-US" sz="1400" dirty="0">
                <a:solidFill>
                  <a:schemeClr val="accent1">
                    <a:lumMod val="75000"/>
                  </a:schemeClr>
                </a:solidFill>
                <a:latin typeface="+mn-lt"/>
                <a:ea typeface="+mn-ea"/>
              </a:rPr>
              <a:t>User Management  Responsibility</a:t>
            </a:r>
          </a:p>
        </p:txBody>
      </p:sp>
    </p:spTree>
    <p:extLst>
      <p:ext uri="{BB962C8B-B14F-4D97-AF65-F5344CB8AC3E}">
        <p14:creationId xmlns:p14="http://schemas.microsoft.com/office/powerpoint/2010/main" val="2120885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8FA32B-AFC8-7871-3E40-EDC99BB95430}"/>
              </a:ext>
            </a:extLst>
          </p:cNvPr>
          <p:cNvSpPr>
            <a:spLocks noGrp="1"/>
          </p:cNvSpPr>
          <p:nvPr>
            <p:ph type="title"/>
          </p:nvPr>
        </p:nvSpPr>
        <p:spPr/>
        <p:txBody>
          <a:bodyPr/>
          <a:lstStyle/>
          <a:p>
            <a:r>
              <a:rPr lang="en-US" dirty="0"/>
              <a:t>User Management: Recertification</a:t>
            </a:r>
          </a:p>
        </p:txBody>
      </p:sp>
      <p:sp>
        <p:nvSpPr>
          <p:cNvPr id="10" name="Content Placeholder 9">
            <a:extLst>
              <a:ext uri="{FF2B5EF4-FFF2-40B4-BE49-F238E27FC236}">
                <a16:creationId xmlns:a16="http://schemas.microsoft.com/office/drawing/2014/main" id="{C154EE40-110E-CEC4-22E6-2A6C9F6A9C90}"/>
              </a:ext>
            </a:extLst>
          </p:cNvPr>
          <p:cNvSpPr>
            <a:spLocks noGrp="1"/>
          </p:cNvSpPr>
          <p:nvPr>
            <p:ph sz="quarter" idx="4294967295"/>
          </p:nvPr>
        </p:nvSpPr>
        <p:spPr>
          <a:xfrm>
            <a:off x="767733" y="1437350"/>
            <a:ext cx="11055459" cy="4863558"/>
          </a:xfrm>
          <a:prstGeom prst="rect">
            <a:avLst/>
          </a:prstGeom>
        </p:spPr>
        <p:txBody>
          <a:bodyPr/>
          <a:lstStyle/>
          <a:p>
            <a:pPr>
              <a:spcAft>
                <a:spcPts val="600"/>
              </a:spcAft>
            </a:pPr>
            <a:r>
              <a:rPr lang="en-US" sz="2000" dirty="0">
                <a:solidFill>
                  <a:schemeClr val="bg2">
                    <a:lumMod val="25000"/>
                  </a:schemeClr>
                </a:solidFill>
              </a:rPr>
              <a:t>Global Security Managers (GSMs), Local Security Managers (LSMs), and User Managers (UMs) are responsible for reviewing and recertifying users who fall under their supervision.  These users are all “certifiers” for the purposes of the recertification exercise. </a:t>
            </a:r>
          </a:p>
          <a:p>
            <a:pPr>
              <a:spcAft>
                <a:spcPts val="600"/>
              </a:spcAft>
            </a:pPr>
            <a:r>
              <a:rPr lang="en-US" sz="2000" dirty="0">
                <a:solidFill>
                  <a:schemeClr val="bg2">
                    <a:lumMod val="25000"/>
                  </a:schemeClr>
                </a:solidFill>
              </a:rPr>
              <a:t>“Recertification” is a process that requires certifiers to validate which users need access to the TrIAD Platform.  This is to ensure that someone is certifying each user every year, so that the odds of an unauthorized user having access to the platform are minimal. </a:t>
            </a:r>
            <a:endParaRPr lang="en-US" sz="1600" dirty="0">
              <a:solidFill>
                <a:schemeClr val="bg2">
                  <a:lumMod val="25000"/>
                </a:schemeClr>
              </a:solidFill>
            </a:endParaRPr>
          </a:p>
          <a:p>
            <a:pPr>
              <a:spcAft>
                <a:spcPts val="600"/>
              </a:spcAft>
            </a:pPr>
            <a:r>
              <a:rPr lang="en-US" sz="2000" dirty="0">
                <a:solidFill>
                  <a:schemeClr val="bg2">
                    <a:lumMod val="25000"/>
                  </a:schemeClr>
                </a:solidFill>
              </a:rPr>
              <a:t>All users on the TrIAD platform must be recertified annually, as required in the DOT Cybersecurity Compendium.</a:t>
            </a:r>
          </a:p>
          <a:p>
            <a:pPr>
              <a:spcAft>
                <a:spcPts val="600"/>
              </a:spcAft>
            </a:pPr>
            <a:r>
              <a:rPr lang="en-US" sz="2000" dirty="0">
                <a:solidFill>
                  <a:schemeClr val="bg2">
                    <a:lumMod val="25000"/>
                  </a:schemeClr>
                </a:solidFill>
              </a:rPr>
              <a:t>Users who are not recertified or are specifically decertified will have their roles removed from the TrIAD Platform and are automatically locked at the end of the recertification process.</a:t>
            </a:r>
          </a:p>
          <a:p>
            <a:pPr>
              <a:spcAft>
                <a:spcPts val="600"/>
              </a:spcAft>
            </a:pPr>
            <a:r>
              <a:rPr lang="en-US" sz="2000" dirty="0">
                <a:solidFill>
                  <a:schemeClr val="bg2">
                    <a:lumMod val="25000"/>
                  </a:schemeClr>
                </a:solidFill>
              </a:rPr>
              <a:t>Users locked because of recertification with be automatically deactivated after two weeks, unless their accounts are unlocked by a member of the user management community. </a:t>
            </a:r>
          </a:p>
        </p:txBody>
      </p:sp>
    </p:spTree>
    <p:extLst>
      <p:ext uri="{BB962C8B-B14F-4D97-AF65-F5344CB8AC3E}">
        <p14:creationId xmlns:p14="http://schemas.microsoft.com/office/powerpoint/2010/main" val="907379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8FA32B-AFC8-7871-3E40-EDC99BB95430}"/>
              </a:ext>
            </a:extLst>
          </p:cNvPr>
          <p:cNvSpPr>
            <a:spLocks noGrp="1"/>
          </p:cNvSpPr>
          <p:nvPr>
            <p:ph type="title"/>
          </p:nvPr>
        </p:nvSpPr>
        <p:spPr>
          <a:xfrm>
            <a:off x="544286" y="367452"/>
            <a:ext cx="11190514" cy="953031"/>
          </a:xfrm>
        </p:spPr>
        <p:txBody>
          <a:bodyPr/>
          <a:lstStyle/>
          <a:p>
            <a:r>
              <a:rPr lang="en-US" sz="3500" dirty="0"/>
              <a:t>User Management: Monthly User Comparison Report</a:t>
            </a:r>
          </a:p>
        </p:txBody>
      </p:sp>
      <p:sp>
        <p:nvSpPr>
          <p:cNvPr id="10" name="Content Placeholder 9">
            <a:extLst>
              <a:ext uri="{FF2B5EF4-FFF2-40B4-BE49-F238E27FC236}">
                <a16:creationId xmlns:a16="http://schemas.microsoft.com/office/drawing/2014/main" id="{C154EE40-110E-CEC4-22E6-2A6C9F6A9C90}"/>
              </a:ext>
            </a:extLst>
          </p:cNvPr>
          <p:cNvSpPr>
            <a:spLocks noGrp="1"/>
          </p:cNvSpPr>
          <p:nvPr>
            <p:ph sz="quarter" idx="4294967295"/>
          </p:nvPr>
        </p:nvSpPr>
        <p:spPr>
          <a:xfrm>
            <a:off x="767733" y="1224238"/>
            <a:ext cx="11055459" cy="4932659"/>
          </a:xfrm>
          <a:prstGeom prst="rect">
            <a:avLst/>
          </a:prstGeom>
        </p:spPr>
        <p:txBody>
          <a:bodyPr/>
          <a:lstStyle/>
          <a:p>
            <a:pPr>
              <a:spcAft>
                <a:spcPts val="600"/>
              </a:spcAft>
            </a:pPr>
            <a:r>
              <a:rPr lang="en-US" sz="2400" dirty="0">
                <a:solidFill>
                  <a:schemeClr val="bg2">
                    <a:lumMod val="25000"/>
                  </a:schemeClr>
                </a:solidFill>
              </a:rPr>
              <a:t>The Monthly User Comparison Report displays users who appear to hold two accounts on the TrIAD platform. Note that users should only ever have </a:t>
            </a:r>
            <a:r>
              <a:rPr lang="en-US" sz="2400" i="1" dirty="0">
                <a:solidFill>
                  <a:schemeClr val="bg2">
                    <a:lumMod val="25000"/>
                  </a:schemeClr>
                </a:solidFill>
              </a:rPr>
              <a:t>one </a:t>
            </a:r>
            <a:r>
              <a:rPr lang="en-US" sz="2400" dirty="0">
                <a:solidFill>
                  <a:schemeClr val="bg2">
                    <a:lumMod val="25000"/>
                  </a:schemeClr>
                </a:solidFill>
              </a:rPr>
              <a:t>account per person. </a:t>
            </a:r>
          </a:p>
          <a:p>
            <a:pPr>
              <a:spcAft>
                <a:spcPts val="600"/>
              </a:spcAft>
            </a:pPr>
            <a:r>
              <a:rPr lang="en-US" sz="2400" dirty="0">
                <a:solidFill>
                  <a:schemeClr val="bg2">
                    <a:lumMod val="25000"/>
                  </a:schemeClr>
                </a:solidFill>
              </a:rPr>
              <a:t>The report compares user data across several tables, including contact and address information. </a:t>
            </a:r>
          </a:p>
          <a:p>
            <a:pPr>
              <a:spcAft>
                <a:spcPts val="600"/>
              </a:spcAft>
            </a:pPr>
            <a:r>
              <a:rPr lang="en-US" sz="2400" dirty="0">
                <a:solidFill>
                  <a:schemeClr val="bg2">
                    <a:lumMod val="25000"/>
                  </a:schemeClr>
                </a:solidFill>
              </a:rPr>
              <a:t>The resulting report shows a row for each pair of roles across two different accounts held by user accounts with similar data.</a:t>
            </a:r>
            <a:endParaRPr lang="en-US" sz="2000" dirty="0">
              <a:solidFill>
                <a:schemeClr val="bg2">
                  <a:lumMod val="25000"/>
                </a:schemeClr>
              </a:solidFill>
            </a:endParaRPr>
          </a:p>
          <a:p>
            <a:pPr>
              <a:spcAft>
                <a:spcPts val="600"/>
              </a:spcAft>
            </a:pPr>
            <a:r>
              <a:rPr lang="en-US" sz="2400" dirty="0">
                <a:solidFill>
                  <a:schemeClr val="bg2">
                    <a:lumMod val="25000"/>
                  </a:schemeClr>
                </a:solidFill>
              </a:rPr>
              <a:t>GSMs and System Administrators receive this report. </a:t>
            </a:r>
          </a:p>
          <a:p>
            <a:pPr>
              <a:spcAft>
                <a:spcPts val="600"/>
              </a:spcAft>
            </a:pPr>
            <a:r>
              <a:rPr lang="en-US" sz="2400" dirty="0">
                <a:solidFill>
                  <a:schemeClr val="bg2">
                    <a:lumMod val="25000"/>
                  </a:schemeClr>
                </a:solidFill>
              </a:rPr>
              <a:t>GSMs are expected to investigate any users that appear within the report. In any instance where the GSM can remove duplicate accounts, they should. </a:t>
            </a:r>
          </a:p>
        </p:txBody>
      </p:sp>
    </p:spTree>
    <p:extLst>
      <p:ext uri="{BB962C8B-B14F-4D97-AF65-F5344CB8AC3E}">
        <p14:creationId xmlns:p14="http://schemas.microsoft.com/office/powerpoint/2010/main" val="100370678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41A70BE235C642AE3EE2905CBA9AD2" ma:contentTypeVersion="14" ma:contentTypeDescription="Create a new document." ma:contentTypeScope="" ma:versionID="88db6e30a2f529c47d34d61f31da5336">
  <xsd:schema xmlns:xsd="http://www.w3.org/2001/XMLSchema" xmlns:xs="http://www.w3.org/2001/XMLSchema" xmlns:p="http://schemas.microsoft.com/office/2006/metadata/properties" xmlns:ns2="6dd46299-25c1-451e-b3ef-839a5c7b3f96" xmlns:ns3="ca16393a-f5d8-4089-bece-96efb3901bf4" targetNamespace="http://schemas.microsoft.com/office/2006/metadata/properties" ma:root="true" ma:fieldsID="0c45525b42e8e1a5ad8bd4b30de81e19" ns2:_="" ns3:_="">
    <xsd:import namespace="6dd46299-25c1-451e-b3ef-839a5c7b3f96"/>
    <xsd:import namespace="ca16393a-f5d8-4089-bece-96efb3901bf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d46299-25c1-451e-b3ef-839a5c7b3f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aa446fb-c4e7-47d1-9e02-aae3431be3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16393a-f5d8-4089-bece-96efb3901bf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634701c-569f-47d4-bc88-f3247e6e2dfa}" ma:internalName="TaxCatchAll" ma:showField="CatchAllData" ma:web="ca16393a-f5d8-4089-bece-96efb3901b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a16393a-f5d8-4089-bece-96efb3901bf4" xsi:nil="true"/>
    <lcf76f155ced4ddcb4097134ff3c332f xmlns="6dd46299-25c1-451e-b3ef-839a5c7b3f9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FD4319-6372-4682-992C-68BDE02FF8E7}">
  <ds:schemaRefs>
    <ds:schemaRef ds:uri="6dd46299-25c1-451e-b3ef-839a5c7b3f96"/>
    <ds:schemaRef ds:uri="ca16393a-f5d8-4089-bece-96efb3901b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FC21876-3459-449E-BFCE-F3A216EA95FF}">
  <ds:schemaRefs>
    <ds:schemaRef ds:uri="http://purl.org/dc/terms/"/>
    <ds:schemaRef ds:uri="6dd46299-25c1-451e-b3ef-839a5c7b3f96"/>
    <ds:schemaRef ds:uri="http://purl.org/dc/dcmitype/"/>
    <ds:schemaRef ds:uri="http://purl.org/dc/elements/1.1/"/>
    <ds:schemaRef ds:uri="http://schemas.microsoft.com/office/2006/documentManagement/types"/>
    <ds:schemaRef ds:uri="ca16393a-f5d8-4089-bece-96efb3901bf4"/>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9BA02DE-A818-41DB-920E-0E94252A16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30433</TotalTime>
  <Words>2462</Words>
  <Application>Microsoft Office PowerPoint</Application>
  <PresentationFormat>Widescreen</PresentationFormat>
  <Paragraphs>251</Paragraphs>
  <Slides>37</Slides>
  <Notes>34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Appian Open Sans</vt:lpstr>
      <vt:lpstr>Arial</vt:lpstr>
      <vt:lpstr>Arial Black</vt:lpstr>
      <vt:lpstr>Calibri</vt:lpstr>
      <vt:lpstr>Courier New</vt:lpstr>
      <vt:lpstr>Franklin Gothic Book</vt:lpstr>
      <vt:lpstr>Franklin Gothic Demi</vt:lpstr>
      <vt:lpstr>Franklin Gothic Heavy</vt:lpstr>
      <vt:lpstr>Gill Sans MT</vt:lpstr>
      <vt:lpstr>Wingdings</vt:lpstr>
      <vt:lpstr>Custom Design</vt:lpstr>
      <vt:lpstr>FACES User Management Training 2025</vt:lpstr>
      <vt:lpstr>Training Agenda</vt:lpstr>
      <vt:lpstr>Introduction to FACES</vt:lpstr>
      <vt:lpstr>User Management</vt:lpstr>
      <vt:lpstr>User Management</vt:lpstr>
      <vt:lpstr>User Management: Roles</vt:lpstr>
      <vt:lpstr>Roles Hierarchy </vt:lpstr>
      <vt:lpstr>User Management: Recertification</vt:lpstr>
      <vt:lpstr>User Management: Monthly User Comparison Report</vt:lpstr>
      <vt:lpstr>Security Features</vt:lpstr>
      <vt:lpstr>Security Features - Deactivation</vt:lpstr>
      <vt:lpstr>Security Features – Deactivation Cont’d</vt:lpstr>
      <vt:lpstr>FACES DEMONSTRATION</vt:lpstr>
      <vt:lpstr>FTA TrIAD Home Page</vt:lpstr>
      <vt:lpstr>Manage Users Tab</vt:lpstr>
      <vt:lpstr>Actions Tab</vt:lpstr>
      <vt:lpstr>Create and Manage Users </vt:lpstr>
      <vt:lpstr>Create and Manage Users</vt:lpstr>
      <vt:lpstr>Create and Manage Users</vt:lpstr>
      <vt:lpstr>Manage User Roles</vt:lpstr>
      <vt:lpstr>Role Documentation</vt:lpstr>
      <vt:lpstr>Recertify Users</vt:lpstr>
      <vt:lpstr>Recertify Users</vt:lpstr>
      <vt:lpstr>Review Role Requests</vt:lpstr>
      <vt:lpstr>Submit Unlock Requests</vt:lpstr>
      <vt:lpstr>Review Unlock Requests</vt:lpstr>
      <vt:lpstr>Manage Role Document</vt:lpstr>
      <vt:lpstr>Create Multiple Users</vt:lpstr>
      <vt:lpstr>Assign Bulk Roles </vt:lpstr>
      <vt:lpstr>Remove Bulk Roles </vt:lpstr>
      <vt:lpstr>Reports</vt:lpstr>
      <vt:lpstr>User Details Report</vt:lpstr>
      <vt:lpstr>User Deactivation History Report</vt:lpstr>
      <vt:lpstr>Recertification Status Report</vt:lpstr>
      <vt:lpstr>Additional Information </vt:lpstr>
      <vt:lpstr>Questions?</vt:lpstr>
      <vt:lpstr>Thank you!</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FACES User Management Training</dc:title>
  <dc:subject>Commitment to Accessibility: DOT is committed to ensuring that information is available in appropriate alternative formats to meet the requirements of persons who have a disability. If you require an alternative version of this file, please contact FTAWebAccessibility@dot.gov.</dc:subject>
  <dc:creator>TAD;TCA;TRI</dc:creator>
  <cp:lastModifiedBy>Ullah, Waseem CTR (FTA)</cp:lastModifiedBy>
  <cp:revision>135</cp:revision>
  <dcterms:created xsi:type="dcterms:W3CDTF">2012-04-18T16:44:28Z</dcterms:created>
  <dcterms:modified xsi:type="dcterms:W3CDTF">2025-07-29T14:40:18Z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0x0101006EFAC442029CDA459E1961BBC627629D</vt:lpwstr>
  </property>
  <property fmtid="{D5CDD505-2E9C-101B-9397-08002B2CF9AE}" pid="3" name="MediaServiceImageTags">
    <vt:lpwstr/>
  </property>
</Properties>
</file>