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91" r:id="rId3"/>
    <p:sldId id="301" r:id="rId4"/>
    <p:sldId id="326" r:id="rId5"/>
    <p:sldId id="292" r:id="rId6"/>
    <p:sldId id="288" r:id="rId7"/>
    <p:sldId id="338" r:id="rId8"/>
    <p:sldId id="303" r:id="rId9"/>
    <p:sldId id="295" r:id="rId10"/>
    <p:sldId id="324" r:id="rId11"/>
    <p:sldId id="299" r:id="rId12"/>
    <p:sldId id="298" r:id="rId13"/>
    <p:sldId id="313" r:id="rId14"/>
    <p:sldId id="339" r:id="rId15"/>
    <p:sldId id="340" r:id="rId16"/>
    <p:sldId id="341" r:id="rId17"/>
    <p:sldId id="316" r:id="rId18"/>
    <p:sldId id="322" r:id="rId19"/>
    <p:sldId id="319" r:id="rId20"/>
    <p:sldId id="329" r:id="rId21"/>
    <p:sldId id="320" r:id="rId22"/>
    <p:sldId id="321" r:id="rId23"/>
    <p:sldId id="314" r:id="rId24"/>
    <p:sldId id="311" r:id="rId25"/>
    <p:sldId id="317" r:id="rId26"/>
    <p:sldId id="297" r:id="rId27"/>
    <p:sldId id="304" r:id="rId28"/>
    <p:sldId id="307" r:id="rId29"/>
    <p:sldId id="305" r:id="rId30"/>
    <p:sldId id="310" r:id="rId31"/>
    <p:sldId id="32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ampton" initials="LH2" lastIdx="8" clrIdx="0">
    <p:extLst>
      <p:ext uri="{19B8F6BF-5375-455C-9EA6-DF929625EA0E}">
        <p15:presenceInfo xmlns:p15="http://schemas.microsoft.com/office/powerpoint/2012/main" userId="Laura Hampton" providerId="None"/>
      </p:ext>
    </p:extLst>
  </p:cmAuthor>
  <p:cmAuthor id="2" name="Sunnie Alam" initials="SA" lastIdx="2" clrIdx="1">
    <p:extLst>
      <p:ext uri="{19B8F6BF-5375-455C-9EA6-DF929625EA0E}">
        <p15:presenceInfo xmlns:p15="http://schemas.microsoft.com/office/powerpoint/2012/main" userId="S::Sunjida.Alam@hil.us::e1769502-0653-4097-baad-bb4470405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8D8"/>
    <a:srgbClr val="F79646"/>
    <a:srgbClr val="DDE3FF"/>
    <a:srgbClr val="CCE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80" d="100"/>
          <a:sy n="80" d="100"/>
        </p:scale>
        <p:origin x="52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E6268-4609-484C-97CA-A83F68A467B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EF99E2-F32B-4A3F-BD8F-8063F40D0BD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D84C361-536D-40C1-B6AE-67B0527DAC13}" type="datetimeFigureOut">
              <a:rPr lang="en-US" smtClean="0"/>
              <a:t>9/26/2023</a:t>
            </a:fld>
            <a:endParaRPr lang="en-US"/>
          </a:p>
        </p:txBody>
      </p:sp>
      <p:sp>
        <p:nvSpPr>
          <p:cNvPr id="4" name="Footer Placeholder 3">
            <a:extLst>
              <a:ext uri="{FF2B5EF4-FFF2-40B4-BE49-F238E27FC236}">
                <a16:creationId xmlns:a16="http://schemas.microsoft.com/office/drawing/2014/main" id="{1568053A-2B6B-4A8C-A0F8-3EAADFD12AC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067921-1BBF-416E-9A77-ABBAD838039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667A18F-1056-4704-BE54-88EA26A5F847}" type="slidenum">
              <a:rPr lang="en-US" smtClean="0"/>
              <a:t>‹#›</a:t>
            </a:fld>
            <a:endParaRPr lang="en-US"/>
          </a:p>
        </p:txBody>
      </p:sp>
    </p:spTree>
    <p:extLst>
      <p:ext uri="{BB962C8B-B14F-4D97-AF65-F5344CB8AC3E}">
        <p14:creationId xmlns:p14="http://schemas.microsoft.com/office/powerpoint/2010/main" val="220058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864E44-16E3-4B35-A9A1-20A97127A67E}" type="datetimeFigureOut">
              <a:rPr lang="en-US" smtClean="0"/>
              <a:t>9/26/2023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5F9148-845C-4030-8F96-21C2C705B4E2}" type="slidenum">
              <a:rPr lang="en-US" smtClean="0"/>
              <a:t>‹#›</a:t>
            </a:fld>
            <a:endParaRPr lang="en-US"/>
          </a:p>
        </p:txBody>
      </p:sp>
    </p:spTree>
    <p:extLst>
      <p:ext uri="{BB962C8B-B14F-4D97-AF65-F5344CB8AC3E}">
        <p14:creationId xmlns:p14="http://schemas.microsoft.com/office/powerpoint/2010/main" val="383365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Project Name = Use the project’s or program’s official name.</a:t>
            </a:r>
            <a:br>
              <a:rPr lang="en-US" sz="1200" kern="1200">
                <a:solidFill>
                  <a:srgbClr val="FF0000"/>
                </a:solidFill>
                <a:effectLst/>
                <a:latin typeface="+mn-lt"/>
                <a:ea typeface="+mn-ea"/>
                <a:cs typeface="+mn-cs"/>
              </a:rPr>
            </a:br>
            <a:endParaRPr lang="en-US" sz="1200" kern="120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System Name = If project name is the same as the system name, then do not enter system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defTabSz="931774">
              <a:defRPr/>
            </a:pPr>
            <a:fld id="{5E0C3846-8D4C-4326-8BC7-9B455A036298}"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175507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F9148-845C-4030-8F96-21C2C705B4E2}" type="slidenum">
              <a:rPr lang="en-US" smtClean="0"/>
              <a:t>2</a:t>
            </a:fld>
            <a:endParaRPr lang="en-US"/>
          </a:p>
        </p:txBody>
      </p:sp>
    </p:spTree>
    <p:extLst>
      <p:ext uri="{BB962C8B-B14F-4D97-AF65-F5344CB8AC3E}">
        <p14:creationId xmlns:p14="http://schemas.microsoft.com/office/powerpoint/2010/main" val="333547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958" y="0"/>
            <a:ext cx="12191049" cy="6858000"/>
          </a:xfrm>
          <a:prstGeom prst="rect">
            <a:avLst/>
          </a:prstGeom>
        </p:spPr>
      </p:pic>
      <p:sp>
        <p:nvSpPr>
          <p:cNvPr id="2" name="Title 1"/>
          <p:cNvSpPr>
            <a:spLocks noGrp="1"/>
          </p:cNvSpPr>
          <p:nvPr>
            <p:ph type="ctrTitle"/>
          </p:nvPr>
        </p:nvSpPr>
        <p:spPr>
          <a:xfrm>
            <a:off x="3198289" y="2406766"/>
            <a:ext cx="5861051" cy="1050303"/>
          </a:xfrm>
        </p:spPr>
        <p:txBody>
          <a:bodyPr anchor="t"/>
          <a:lstStyle>
            <a:lvl1pPr algn="r">
              <a:defRPr sz="2800"/>
            </a:lvl1pPr>
          </a:lstStyle>
          <a:p>
            <a:r>
              <a:rPr lang="en-US"/>
              <a:t>Click to edit Master title style</a:t>
            </a:r>
          </a:p>
        </p:txBody>
      </p:sp>
      <p:sp>
        <p:nvSpPr>
          <p:cNvPr id="3" name="Subtitle 2"/>
          <p:cNvSpPr>
            <a:spLocks noGrp="1"/>
          </p:cNvSpPr>
          <p:nvPr>
            <p:ph type="subTitle" idx="1"/>
          </p:nvPr>
        </p:nvSpPr>
        <p:spPr>
          <a:xfrm>
            <a:off x="3198289" y="3656241"/>
            <a:ext cx="5861051"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5708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348396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61866"/>
            <a:ext cx="2743200" cy="55643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61866"/>
            <a:ext cx="8026400" cy="5564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2811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395B74"/>
                </a:solidFill>
                <a:latin typeface="+mj-lt"/>
                <a:cs typeface="Raav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txBox="1">
            <a:spLocks/>
          </p:cNvSpPr>
          <p:nvPr userDrawn="1"/>
        </p:nvSpPr>
        <p:spPr>
          <a:xfrm>
            <a:off x="11684010" y="6248408"/>
            <a:ext cx="7111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ill Sans MT" pitchFamily="34" charset="0"/>
              <a:ea typeface="ＭＳ Ｐゴシック" charset="-128"/>
              <a:cs typeface="+mn-cs"/>
            </a:endParaRPr>
          </a:p>
        </p:txBody>
      </p:sp>
      <p:sp>
        <p:nvSpPr>
          <p:cNvPr id="6" name="Date Placeholder 8"/>
          <p:cNvSpPr>
            <a:spLocks noGrp="1"/>
          </p:cNvSpPr>
          <p:nvPr>
            <p:ph type="dt" sz="half" idx="2"/>
          </p:nvPr>
        </p:nvSpPr>
        <p:spPr>
          <a:xfrm>
            <a:off x="8755844" y="616103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defRPr/>
            </a:pPr>
            <a:endParaRPr lang="en-US">
              <a:solidFill>
                <a:prstClr val="black">
                  <a:tint val="75000"/>
                </a:prstClr>
              </a:solidFill>
              <a:latin typeface="Arial" charset="0"/>
              <a:ea typeface="ＭＳ Ｐゴシック" charset="-128"/>
            </a:endParaRPr>
          </a:p>
        </p:txBody>
      </p:sp>
      <p:sp>
        <p:nvSpPr>
          <p:cNvPr id="8" name="TextBox 7"/>
          <p:cNvSpPr txBox="1"/>
          <p:nvPr userDrawn="1"/>
        </p:nvSpPr>
        <p:spPr>
          <a:xfrm>
            <a:off x="1208627" y="381006"/>
            <a:ext cx="10991044" cy="27699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Black" panose="020B0A04020102020204" pitchFamily="34" charset="0"/>
                <a:ea typeface="ＭＳ Ｐゴシック" charset="-128"/>
                <a:cs typeface="+mn-cs"/>
              </a:rPr>
              <a:t>For FTA Discussion Only</a:t>
            </a:r>
          </a:p>
        </p:txBody>
      </p:sp>
    </p:spTree>
    <p:extLst>
      <p:ext uri="{BB962C8B-B14F-4D97-AF65-F5344CB8AC3E}">
        <p14:creationId xmlns:p14="http://schemas.microsoft.com/office/powerpoint/2010/main" val="47995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427877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84914"/>
            <a:ext cx="10972800" cy="932729"/>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84557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a:lvl1p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77670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
        <p:nvSpPr>
          <p:cNvPr id="4" name="TextBox 3"/>
          <p:cNvSpPr txBox="1"/>
          <p:nvPr userDrawn="1"/>
        </p:nvSpPr>
        <p:spPr>
          <a:xfrm>
            <a:off x="609603" y="6161032"/>
            <a:ext cx="10991044"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ＭＳ Ｐゴシック" charset="-128"/>
                <a:cs typeface="+mn-cs"/>
              </a:rPr>
              <a:t>For Internal Discussion Purposes Only</a:t>
            </a:r>
          </a:p>
        </p:txBody>
      </p:sp>
    </p:spTree>
    <p:extLst>
      <p:ext uri="{BB962C8B-B14F-4D97-AF65-F5344CB8AC3E}">
        <p14:creationId xmlns:p14="http://schemas.microsoft.com/office/powerpoint/2010/main" val="260044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
        <p:nvSpPr>
          <p:cNvPr id="3" name="TextBox 2"/>
          <p:cNvSpPr txBox="1"/>
          <p:nvPr userDrawn="1"/>
        </p:nvSpPr>
        <p:spPr>
          <a:xfrm>
            <a:off x="609603" y="6161032"/>
            <a:ext cx="10991044"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charset="0"/>
                <a:ea typeface="ＭＳ Ｐゴシック" charset="-128"/>
                <a:cs typeface="+mn-cs"/>
              </a:rPr>
              <a:t>For Internal Discussion Purposes Only</a:t>
            </a:r>
          </a:p>
        </p:txBody>
      </p:sp>
    </p:spTree>
    <p:extLst>
      <p:ext uri="{BB962C8B-B14F-4D97-AF65-F5344CB8AC3E}">
        <p14:creationId xmlns:p14="http://schemas.microsoft.com/office/powerpoint/2010/main" val="135966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9"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313225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Slide Number Placeholder 4"/>
          <p:cNvSpPr>
            <a:spLocks noGrp="1"/>
          </p:cNvSpPr>
          <p:nvPr userDrawn="1">
            <p:ph type="sldNum" sz="quarter" idx="12"/>
          </p:nvPr>
        </p:nvSpPr>
        <p:spPr>
          <a:xfrm>
            <a:off x="11595109" y="6161032"/>
            <a:ext cx="711199" cy="700151"/>
          </a:xfrm>
          <a:prstGeom prst="rect">
            <a:avLst/>
          </a:prstGeom>
        </p:spPr>
        <p:txBody>
          <a:bodyPr/>
          <a:lstStyle>
            <a:lvl1pPr>
              <a:defRPr sz="1400" b="0" i="0">
                <a:latin typeface="Gill Sans MT"/>
                <a:cs typeface="Gill Sans MT"/>
              </a:defRPr>
            </a:lvl1pPr>
          </a:lstStyle>
          <a:p>
            <a:pPr defTabSz="457200" fontAlgn="base">
              <a:spcBef>
                <a:spcPct val="0"/>
              </a:spcBef>
              <a:spcAft>
                <a:spcPct val="0"/>
              </a:spcAft>
              <a:defRPr/>
            </a:pPr>
            <a:fld id="{F00A00CB-2C12-43BD-8097-0EF59CD27AF0}" type="slidenum">
              <a:rPr lang="en-US" smtClean="0">
                <a:solidFill>
                  <a:prstClr val="black"/>
                </a:solidFill>
                <a:ea typeface="ＭＳ Ｐゴシック" charset="-128"/>
              </a:rPr>
              <a:pPr defTabSz="457200" fontAlgn="base">
                <a:spcBef>
                  <a:spcPct val="0"/>
                </a:spcBef>
                <a:spcAft>
                  <a:spcPct val="0"/>
                </a:spcAft>
                <a:defRPr/>
              </a:pPr>
              <a:t>‹#›</a:t>
            </a:fld>
            <a:endParaRPr lang="en-US">
              <a:solidFill>
                <a:prstClr val="black"/>
              </a:solidFill>
              <a:ea typeface="ＭＳ Ｐゴシック" charset="-128"/>
            </a:endParaRPr>
          </a:p>
        </p:txBody>
      </p:sp>
    </p:spTree>
    <p:extLst>
      <p:ext uri="{BB962C8B-B14F-4D97-AF65-F5344CB8AC3E}">
        <p14:creationId xmlns:p14="http://schemas.microsoft.com/office/powerpoint/2010/main" val="254756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436563"/>
            <a:ext cx="109728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447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header4-01-01.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16385"/>
            <a:ext cx="12192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12192000" cy="830804"/>
          </a:xfrm>
          <a:prstGeom prst="rect">
            <a:avLst/>
          </a:prstGeom>
        </p:spPr>
      </p:pic>
    </p:spTree>
    <p:extLst>
      <p:ext uri="{BB962C8B-B14F-4D97-AF65-F5344CB8AC3E}">
        <p14:creationId xmlns:p14="http://schemas.microsoft.com/office/powerpoint/2010/main" val="328337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6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922716" y="2981952"/>
            <a:ext cx="5538784" cy="1513107"/>
          </a:xfrm>
        </p:spPr>
        <p:txBody>
          <a:bodyPr/>
          <a:lstStyle/>
          <a:p>
            <a:r>
              <a:rPr lang="en-US" sz="2400" dirty="0"/>
              <a:t>FACES User Management Training</a:t>
            </a:r>
            <a:br>
              <a:rPr lang="en-US" sz="2400" dirty="0"/>
            </a:br>
            <a:r>
              <a:rPr lang="en-US" sz="2000" dirty="0"/>
              <a:t> 2023</a:t>
            </a:r>
            <a:endParaRPr lang="en-US" sz="2400" dirty="0"/>
          </a:p>
        </p:txBody>
      </p:sp>
    </p:spTree>
    <p:custDataLst>
      <p:tags r:id="rId1"/>
    </p:custDataLst>
    <p:extLst>
      <p:ext uri="{BB962C8B-B14F-4D97-AF65-F5344CB8AC3E}">
        <p14:creationId xmlns:p14="http://schemas.microsoft.com/office/powerpoint/2010/main" val="299708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6566-38B9-6526-C8EB-D4209B23A74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CCEA2EE-1A57-5F66-C5F5-70BFA0C2EA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382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419100" y="100290"/>
            <a:ext cx="5638578"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sz="2800">
                <a:solidFill>
                  <a:schemeClr val="bg2">
                    <a:lumMod val="50000"/>
                  </a:schemeClr>
                </a:solidFill>
              </a:rPr>
              <a:t>Manage Users Tab</a:t>
            </a:r>
          </a:p>
        </p:txBody>
      </p:sp>
      <p:sp>
        <p:nvSpPr>
          <p:cNvPr id="7" name="TextBox 6">
            <a:extLst>
              <a:ext uri="{FF2B5EF4-FFF2-40B4-BE49-F238E27FC236}">
                <a16:creationId xmlns:a16="http://schemas.microsoft.com/office/drawing/2014/main" id="{8020F08D-36ED-41E2-9566-BB3361C05453}"/>
              </a:ext>
            </a:extLst>
          </p:cNvPr>
          <p:cNvSpPr txBox="1"/>
          <p:nvPr/>
        </p:nvSpPr>
        <p:spPr>
          <a:xfrm>
            <a:off x="419099" y="845860"/>
            <a:ext cx="11490961" cy="1785104"/>
          </a:xfrm>
          <a:prstGeom prst="rect">
            <a:avLst/>
          </a:prstGeom>
          <a:noFill/>
        </p:spPr>
        <p:txBody>
          <a:bodyPr wrap="square">
            <a:spAutoFit/>
          </a:bodyPr>
          <a:lstStyle/>
          <a:p>
            <a:r>
              <a:rPr lang="en-US" sz="2000"/>
              <a:t>Users who click FACES will be taken to Manage Users Page. On this page, user has option to: </a:t>
            </a:r>
          </a:p>
          <a:p>
            <a:pPr marL="457200" indent="-457200">
              <a:lnSpc>
                <a:spcPct val="150000"/>
              </a:lnSpc>
              <a:buAutoNum type="arabicParenBoth"/>
            </a:pPr>
            <a:r>
              <a:rPr lang="en-US" sz="2000"/>
              <a:t>Search and Manage existing users </a:t>
            </a:r>
          </a:p>
          <a:p>
            <a:pPr marL="457200" indent="-457200">
              <a:lnSpc>
                <a:spcPct val="150000"/>
              </a:lnSpc>
              <a:buAutoNum type="arabicParenBoth"/>
            </a:pPr>
            <a:r>
              <a:rPr lang="en-US" sz="2000"/>
              <a:t>Create a new user </a:t>
            </a:r>
          </a:p>
          <a:p>
            <a:pPr marL="457200" indent="-457200">
              <a:lnSpc>
                <a:spcPct val="150000"/>
              </a:lnSpc>
              <a:buAutoNum type="arabicParenBoth"/>
            </a:pPr>
            <a:r>
              <a:rPr lang="en-US" sz="2000"/>
              <a:t>Create multiple users</a:t>
            </a:r>
          </a:p>
        </p:txBody>
      </p:sp>
      <p:pic>
        <p:nvPicPr>
          <p:cNvPr id="3" name="Picture 2">
            <a:extLst>
              <a:ext uri="{FF2B5EF4-FFF2-40B4-BE49-F238E27FC236}">
                <a16:creationId xmlns:a16="http://schemas.microsoft.com/office/drawing/2014/main" id="{8C420E13-38E0-4A4A-8A47-96883413B768}"/>
              </a:ext>
            </a:extLst>
          </p:cNvPr>
          <p:cNvPicPr>
            <a:picLocks noChangeAspect="1"/>
          </p:cNvPicPr>
          <p:nvPr/>
        </p:nvPicPr>
        <p:blipFill>
          <a:blip r:embed="rId2"/>
          <a:stretch>
            <a:fillRect/>
          </a:stretch>
        </p:blipFill>
        <p:spPr>
          <a:xfrm>
            <a:off x="419098" y="2630964"/>
            <a:ext cx="10905935" cy="3393876"/>
          </a:xfrm>
          <a:prstGeom prst="rect">
            <a:avLst/>
          </a:prstGeom>
        </p:spPr>
      </p:pic>
    </p:spTree>
    <p:extLst>
      <p:ext uri="{BB962C8B-B14F-4D97-AF65-F5344CB8AC3E}">
        <p14:creationId xmlns:p14="http://schemas.microsoft.com/office/powerpoint/2010/main" val="157938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5" y="286395"/>
            <a:ext cx="5638578"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sz="2800">
                <a:solidFill>
                  <a:schemeClr val="bg2">
                    <a:lumMod val="50000"/>
                  </a:schemeClr>
                </a:solidFill>
              </a:rPr>
              <a:t>Actions Tab</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5" y="1115070"/>
            <a:ext cx="11081385" cy="830997"/>
          </a:xfrm>
          <a:prstGeom prst="rect">
            <a:avLst/>
          </a:prstGeom>
          <a:noFill/>
        </p:spPr>
        <p:txBody>
          <a:bodyPr wrap="square" rtlCol="0">
            <a:spAutoFit/>
          </a:bodyPr>
          <a:lstStyle/>
          <a:p>
            <a:r>
              <a:rPr lang="en-US" sz="2400"/>
              <a:t>User Managers, LSMs and GSMs have access to Actions tab. According to user’s access permissions it may include the following action cards: </a:t>
            </a:r>
          </a:p>
        </p:txBody>
      </p:sp>
      <p:pic>
        <p:nvPicPr>
          <p:cNvPr id="4" name="Picture 3">
            <a:extLst>
              <a:ext uri="{FF2B5EF4-FFF2-40B4-BE49-F238E27FC236}">
                <a16:creationId xmlns:a16="http://schemas.microsoft.com/office/drawing/2014/main" id="{E2C986B6-1CFE-41E7-B152-F508ABDEDFA9}"/>
              </a:ext>
            </a:extLst>
          </p:cNvPr>
          <p:cNvPicPr>
            <a:picLocks noChangeAspect="1"/>
          </p:cNvPicPr>
          <p:nvPr/>
        </p:nvPicPr>
        <p:blipFill>
          <a:blip r:embed="rId2"/>
          <a:stretch>
            <a:fillRect/>
          </a:stretch>
        </p:blipFill>
        <p:spPr>
          <a:xfrm>
            <a:off x="1019175" y="2098467"/>
            <a:ext cx="9696450" cy="4097904"/>
          </a:xfrm>
          <a:prstGeom prst="rect">
            <a:avLst/>
          </a:prstGeom>
        </p:spPr>
      </p:pic>
    </p:spTree>
    <p:extLst>
      <p:ext uri="{BB962C8B-B14F-4D97-AF65-F5344CB8AC3E}">
        <p14:creationId xmlns:p14="http://schemas.microsoft.com/office/powerpoint/2010/main" val="353505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Create and Manage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5" y="1115070"/>
            <a:ext cx="11363325" cy="1107996"/>
          </a:xfrm>
          <a:prstGeom prst="rect">
            <a:avLst/>
          </a:prstGeom>
          <a:noFill/>
        </p:spPr>
        <p:txBody>
          <a:bodyPr wrap="square" rtlCol="0">
            <a:spAutoFit/>
          </a:bodyPr>
          <a:lstStyle/>
          <a:p>
            <a:r>
              <a:rPr lang="en-US" sz="2200" spc="-5">
                <a:effectLst/>
                <a:latin typeface="Calibri" panose="020F0502020204030204" pitchFamily="34" charset="0"/>
                <a:ea typeface="Calibri" panose="020F0502020204030204" pitchFamily="34" charset="0"/>
                <a:cs typeface="Arial" panose="020B0604020202020204" pitchFamily="34" charset="0"/>
              </a:rPr>
              <a:t>This</a:t>
            </a:r>
            <a:r>
              <a:rPr lang="en-US" sz="2200" spc="10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action</a:t>
            </a:r>
            <a:r>
              <a:rPr lang="en-US" sz="2200" spc="22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allows</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b="1">
                <a:latin typeface="Calibri" panose="020F0502020204030204" pitchFamily="34" charset="0"/>
                <a:ea typeface="Calibri" panose="020F0502020204030204" pitchFamily="34" charset="0"/>
                <a:cs typeface="Arial" panose="020B0604020202020204" pitchFamily="34" charset="0"/>
              </a:rPr>
              <a:t>User</a:t>
            </a:r>
            <a:r>
              <a:rPr lang="en-US" sz="2200" b="1" spc="120">
                <a:latin typeface="Calibri" panose="020F0502020204030204" pitchFamily="34" charset="0"/>
                <a:ea typeface="Calibri" panose="020F0502020204030204" pitchFamily="34" charset="0"/>
                <a:cs typeface="Arial" panose="020B0604020202020204" pitchFamily="34" charset="0"/>
              </a:rPr>
              <a:t> </a:t>
            </a:r>
            <a:r>
              <a:rPr lang="en-US" sz="2200" b="1" spc="-5">
                <a:latin typeface="Calibri" panose="020F0502020204030204" pitchFamily="34" charset="0"/>
                <a:ea typeface="Calibri" panose="020F0502020204030204" pitchFamily="34" charset="0"/>
                <a:cs typeface="Arial" panose="020B0604020202020204" pitchFamily="34" charset="0"/>
              </a:rPr>
              <a:t>Managers, LSM,</a:t>
            </a:r>
            <a:r>
              <a:rPr lang="en-US" sz="2200" b="1" spc="120">
                <a:latin typeface="Calibri" panose="020F0502020204030204" pitchFamily="34" charset="0"/>
                <a:ea typeface="Calibri" panose="020F0502020204030204" pitchFamily="34" charset="0"/>
                <a:cs typeface="Arial" panose="020B0604020202020204" pitchFamily="34" charset="0"/>
              </a:rPr>
              <a:t> </a:t>
            </a:r>
            <a:r>
              <a:rPr lang="en-US" sz="2200" b="1" spc="-5">
                <a:latin typeface="Calibri" panose="020F0502020204030204" pitchFamily="34" charset="0"/>
                <a:ea typeface="Calibri" panose="020F0502020204030204" pitchFamily="34" charset="0"/>
                <a:cs typeface="Arial" panose="020B0604020202020204" pitchFamily="34" charset="0"/>
              </a:rPr>
              <a:t>and</a:t>
            </a:r>
            <a:r>
              <a:rPr lang="en-US" sz="2200" b="1" spc="105">
                <a:latin typeface="Calibri" panose="020F0502020204030204" pitchFamily="34" charset="0"/>
                <a:ea typeface="Calibri" panose="020F0502020204030204" pitchFamily="34" charset="0"/>
                <a:cs typeface="Arial" panose="020B0604020202020204" pitchFamily="34" charset="0"/>
              </a:rPr>
              <a:t> </a:t>
            </a:r>
            <a:r>
              <a:rPr lang="en-US" sz="2200" b="1" spc="-5">
                <a:latin typeface="Calibri" panose="020F0502020204030204" pitchFamily="34" charset="0"/>
                <a:ea typeface="Calibri" panose="020F0502020204030204" pitchFamily="34" charset="0"/>
                <a:cs typeface="Arial" panose="020B0604020202020204" pitchFamily="34" charset="0"/>
              </a:rPr>
              <a:t>GSMs </a:t>
            </a:r>
            <a:r>
              <a:rPr lang="en-US" sz="2200" spc="-5">
                <a:latin typeface="Calibri" panose="020F0502020204030204" pitchFamily="34" charset="0"/>
                <a:ea typeface="Calibri" panose="020F0502020204030204" pitchFamily="34" charset="0"/>
                <a:cs typeface="Arial" panose="020B0604020202020204" pitchFamily="34" charset="0"/>
              </a:rPr>
              <a:t>to Create</a:t>
            </a:r>
            <a:r>
              <a:rPr lang="en-US" sz="2200" spc="10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new</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user(s)</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of</a:t>
            </a:r>
            <a:r>
              <a:rPr lang="en-US" sz="2200" spc="10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type</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Recipient,</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FTA</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and</a:t>
            </a:r>
            <a:r>
              <a:rPr lang="en-US" sz="2200" spc="10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External.</a:t>
            </a:r>
            <a:r>
              <a:rPr lang="en-US" sz="2200" spc="1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The</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process</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for</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creating</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Recipient </a:t>
            </a:r>
            <a:r>
              <a:rPr lang="en-US" sz="2200">
                <a:effectLst/>
                <a:latin typeface="Calibri" panose="020F0502020204030204" pitchFamily="34" charset="0"/>
                <a:ea typeface="Calibri" panose="020F0502020204030204" pitchFamily="34" charset="0"/>
                <a:cs typeface="Arial" panose="020B0604020202020204" pitchFamily="34" charset="0"/>
              </a:rPr>
              <a:t>and E</a:t>
            </a:r>
            <a:r>
              <a:rPr lang="en-US" sz="2200" spc="-5">
                <a:effectLst/>
                <a:latin typeface="Calibri" panose="020F0502020204030204" pitchFamily="34" charset="0"/>
                <a:ea typeface="Calibri" panose="020F0502020204030204" pitchFamily="34" charset="0"/>
                <a:cs typeface="Arial" panose="020B0604020202020204" pitchFamily="34" charset="0"/>
              </a:rPr>
              <a:t>xternal</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users</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are</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slightly</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different</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from</a:t>
            </a:r>
            <a:r>
              <a:rPr lang="en-US" sz="2200" spc="4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process</a:t>
            </a:r>
            <a:r>
              <a:rPr lang="en-US" sz="2200" spc="3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to</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create</a:t>
            </a:r>
            <a:r>
              <a:rPr lang="en-US" sz="2200" spc="55">
                <a:effectLst/>
                <a:latin typeface="Calibri" panose="020F0502020204030204" pitchFamily="34" charset="0"/>
                <a:ea typeface="Calibri" panose="020F0502020204030204" pitchFamily="34" charset="0"/>
                <a:cs typeface="Arial" panose="020B0604020202020204" pitchFamily="34" charset="0"/>
              </a:rPr>
              <a:t> </a:t>
            </a:r>
            <a:r>
              <a:rPr lang="en-US" sz="2200" spc="-10">
                <a:effectLst/>
                <a:latin typeface="Calibri" panose="020F0502020204030204" pitchFamily="34" charset="0"/>
                <a:ea typeface="Calibri" panose="020F0502020204030204" pitchFamily="34" charset="0"/>
                <a:cs typeface="Arial" panose="020B0604020202020204" pitchFamily="34" charset="0"/>
              </a:rPr>
              <a:t>FTA</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users.</a:t>
            </a:r>
            <a:r>
              <a:rPr lang="en-US" sz="2200" spc="50">
                <a:effectLst/>
                <a:latin typeface="Calibri" panose="020F0502020204030204" pitchFamily="34" charset="0"/>
                <a:ea typeface="Calibri" panose="020F0502020204030204" pitchFamily="34" charset="0"/>
                <a:cs typeface="Arial" panose="020B0604020202020204" pitchFamily="34" charset="0"/>
              </a:rPr>
              <a:t> </a:t>
            </a:r>
            <a:endParaRPr lang="en-US" sz="2200"/>
          </a:p>
        </p:txBody>
      </p:sp>
      <p:pic>
        <p:nvPicPr>
          <p:cNvPr id="3" name="Picture 2">
            <a:extLst>
              <a:ext uri="{FF2B5EF4-FFF2-40B4-BE49-F238E27FC236}">
                <a16:creationId xmlns:a16="http://schemas.microsoft.com/office/drawing/2014/main" id="{39E29412-3C88-4C63-B407-BFF95696DEC0}"/>
              </a:ext>
            </a:extLst>
          </p:cNvPr>
          <p:cNvPicPr>
            <a:picLocks noChangeAspect="1"/>
          </p:cNvPicPr>
          <p:nvPr/>
        </p:nvPicPr>
        <p:blipFill>
          <a:blip r:embed="rId2"/>
          <a:stretch>
            <a:fillRect/>
          </a:stretch>
        </p:blipFill>
        <p:spPr>
          <a:xfrm>
            <a:off x="560064" y="2514600"/>
            <a:ext cx="11443345" cy="2799004"/>
          </a:xfrm>
          <a:prstGeom prst="rect">
            <a:avLst/>
          </a:prstGeom>
        </p:spPr>
      </p:pic>
    </p:spTree>
    <p:extLst>
      <p:ext uri="{BB962C8B-B14F-4D97-AF65-F5344CB8AC3E}">
        <p14:creationId xmlns:p14="http://schemas.microsoft.com/office/powerpoint/2010/main" val="320402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Create and Manage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228601" y="899626"/>
            <a:ext cx="11363325" cy="369332"/>
          </a:xfrm>
          <a:prstGeom prst="rect">
            <a:avLst/>
          </a:prstGeom>
          <a:noFill/>
        </p:spPr>
        <p:txBody>
          <a:bodyPr wrap="square" rtlCol="0">
            <a:spAutoFit/>
          </a:bodyPr>
          <a:lstStyle/>
          <a:p>
            <a:r>
              <a:rPr lang="en-US" dirty="0"/>
              <a:t>To Create an Organization user: Select the User type: Organization and click </a:t>
            </a:r>
            <a:r>
              <a:rPr lang="en-US" b="1" i="1" dirty="0"/>
              <a:t>Next</a:t>
            </a:r>
          </a:p>
        </p:txBody>
      </p:sp>
      <p:pic>
        <p:nvPicPr>
          <p:cNvPr id="4" name="Picture 3">
            <a:extLst>
              <a:ext uri="{FF2B5EF4-FFF2-40B4-BE49-F238E27FC236}">
                <a16:creationId xmlns:a16="http://schemas.microsoft.com/office/drawing/2014/main" id="{0DAD1F0C-015A-F2CE-343B-699C4237D226}"/>
              </a:ext>
            </a:extLst>
          </p:cNvPr>
          <p:cNvPicPr>
            <a:picLocks noChangeAspect="1"/>
          </p:cNvPicPr>
          <p:nvPr/>
        </p:nvPicPr>
        <p:blipFill>
          <a:blip r:embed="rId2"/>
          <a:stretch>
            <a:fillRect/>
          </a:stretch>
        </p:blipFill>
        <p:spPr>
          <a:xfrm>
            <a:off x="383881" y="1327042"/>
            <a:ext cx="11436938" cy="2101958"/>
          </a:xfrm>
          <a:prstGeom prst="rect">
            <a:avLst/>
          </a:prstGeom>
          <a:ln>
            <a:solidFill>
              <a:schemeClr val="tx1"/>
            </a:solidFill>
          </a:ln>
        </p:spPr>
      </p:pic>
      <p:pic>
        <p:nvPicPr>
          <p:cNvPr id="8" name="Picture 7">
            <a:extLst>
              <a:ext uri="{FF2B5EF4-FFF2-40B4-BE49-F238E27FC236}">
                <a16:creationId xmlns:a16="http://schemas.microsoft.com/office/drawing/2014/main" id="{24F3F14F-A6FD-8DF5-DEE7-421E1F6196BE}"/>
              </a:ext>
            </a:extLst>
          </p:cNvPr>
          <p:cNvPicPr>
            <a:picLocks noChangeAspect="1"/>
          </p:cNvPicPr>
          <p:nvPr/>
        </p:nvPicPr>
        <p:blipFill>
          <a:blip r:embed="rId3"/>
          <a:stretch>
            <a:fillRect/>
          </a:stretch>
        </p:blipFill>
        <p:spPr>
          <a:xfrm>
            <a:off x="371181" y="4006798"/>
            <a:ext cx="11449638" cy="2006703"/>
          </a:xfrm>
          <a:prstGeom prst="rect">
            <a:avLst/>
          </a:prstGeom>
          <a:ln>
            <a:solidFill>
              <a:schemeClr val="tx1"/>
            </a:solidFill>
          </a:ln>
        </p:spPr>
      </p:pic>
      <p:sp>
        <p:nvSpPr>
          <p:cNvPr id="9" name="TextBox 8">
            <a:extLst>
              <a:ext uri="{FF2B5EF4-FFF2-40B4-BE49-F238E27FC236}">
                <a16:creationId xmlns:a16="http://schemas.microsoft.com/office/drawing/2014/main" id="{D9083E2A-2FA9-232B-A6BF-D788037F82F6}"/>
              </a:ext>
            </a:extLst>
          </p:cNvPr>
          <p:cNvSpPr txBox="1"/>
          <p:nvPr/>
        </p:nvSpPr>
        <p:spPr>
          <a:xfrm>
            <a:off x="371181" y="3673503"/>
            <a:ext cx="10572750" cy="365826"/>
          </a:xfrm>
          <a:prstGeom prst="rect">
            <a:avLst/>
          </a:prstGeom>
          <a:noFill/>
        </p:spPr>
        <p:txBody>
          <a:bodyPr wrap="square" rtlCol="0">
            <a:spAutoFit/>
          </a:bodyPr>
          <a:lstStyle/>
          <a:p>
            <a:r>
              <a:rPr lang="en-US" dirty="0"/>
              <a:t>Enter a valid email address which would also be the username and Click </a:t>
            </a:r>
            <a:r>
              <a:rPr lang="en-US" b="1" i="1" dirty="0"/>
              <a:t>Next</a:t>
            </a:r>
          </a:p>
        </p:txBody>
      </p:sp>
    </p:spTree>
    <p:extLst>
      <p:ext uri="{BB962C8B-B14F-4D97-AF65-F5344CB8AC3E}">
        <p14:creationId xmlns:p14="http://schemas.microsoft.com/office/powerpoint/2010/main" val="107804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Create and Manage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501430" y="1648469"/>
            <a:ext cx="2390775" cy="296234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The</a:t>
            </a:r>
            <a:r>
              <a:rPr lang="en-US" sz="1800" spc="9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Username</a:t>
            </a:r>
            <a:r>
              <a:rPr lang="en-US" sz="1800" spc="9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Email</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fields</a:t>
            </a:r>
            <a:r>
              <a:rPr lang="en-US" sz="1800" spc="8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will</a:t>
            </a:r>
            <a:r>
              <a:rPr lang="en-US" sz="1800" spc="8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pre-</a:t>
            </a:r>
            <a:r>
              <a:rPr lang="en-US" sz="1800" spc="-10" dirty="0">
                <a:effectLst/>
                <a:latin typeface="Calibri" panose="020F0502020204030204" pitchFamily="34" charset="0"/>
                <a:ea typeface="Calibri" panose="020F0502020204030204" pitchFamily="34" charset="0"/>
              </a:rPr>
              <a:t>populated.</a:t>
            </a:r>
          </a:p>
          <a:p>
            <a:r>
              <a:rPr lang="en-US" spc="-10" dirty="0">
                <a:latin typeface="Calibri" panose="020F0502020204030204" pitchFamily="34" charset="0"/>
              </a:rPr>
              <a:t>Enter the required Basic and Contact information. </a:t>
            </a:r>
            <a:r>
              <a:rPr lang="en-US" sz="1800" spc="-10" dirty="0">
                <a:effectLst/>
                <a:latin typeface="Calibri" panose="020F0502020204030204" pitchFamily="34" charset="0"/>
                <a:ea typeface="Calibri" panose="020F0502020204030204" pitchFamily="34" charset="0"/>
              </a:rPr>
              <a:t>After</a:t>
            </a:r>
            <a:r>
              <a:rPr lang="en-US" sz="1800" spc="6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all</a:t>
            </a:r>
            <a:r>
              <a:rPr lang="en-US" sz="1800" spc="1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required</a:t>
            </a:r>
            <a:r>
              <a:rPr lang="en-US" sz="1800" spc="11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details</a:t>
            </a:r>
            <a:r>
              <a:rPr lang="en-US" sz="1800" spc="7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have</a:t>
            </a:r>
            <a:r>
              <a:rPr lang="en-US" sz="1800" spc="8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been</a:t>
            </a:r>
            <a:r>
              <a:rPr lang="en-US" sz="1800" spc="5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entered,</a:t>
            </a:r>
            <a:r>
              <a:rPr lang="en-US" sz="1800" spc="11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click</a:t>
            </a:r>
            <a:r>
              <a:rPr lang="en-US" sz="1800" spc="5" dirty="0">
                <a:effectLst/>
                <a:latin typeface="Calibri" panose="020F0502020204030204" pitchFamily="34" charset="0"/>
                <a:ea typeface="Calibri" panose="020F0502020204030204" pitchFamily="34" charset="0"/>
              </a:rPr>
              <a:t> </a:t>
            </a:r>
            <a:r>
              <a:rPr lang="en-US" sz="1800" b="1" i="1" spc="-20" dirty="0">
                <a:effectLst/>
                <a:latin typeface="Calibri" panose="020F0502020204030204" pitchFamily="34" charset="0"/>
                <a:ea typeface="Calibri" panose="020F0502020204030204" pitchFamily="34" charset="0"/>
              </a:rPr>
              <a:t>Next</a:t>
            </a:r>
            <a:r>
              <a:rPr lang="en-US" sz="1800" spc="-20" dirty="0">
                <a:effectLst/>
                <a:latin typeface="Calibri" panose="020F0502020204030204" pitchFamily="34" charset="0"/>
                <a:ea typeface="Calibri" panose="020F0502020204030204" pitchFamily="34" charset="0"/>
              </a:rPr>
              <a:t>.</a:t>
            </a:r>
            <a:endParaRPr lang="en-US" sz="1800" spc="-10" dirty="0">
              <a:effectLst/>
              <a:latin typeface="Calibri" panose="020F0502020204030204" pitchFamily="34" charset="0"/>
              <a:ea typeface="Calibri" panose="020F0502020204030204" pitchFamily="34" charset="0"/>
            </a:endParaRPr>
          </a:p>
          <a:p>
            <a:endParaRPr lang="en-US" sz="2200" dirty="0"/>
          </a:p>
        </p:txBody>
      </p:sp>
      <p:pic>
        <p:nvPicPr>
          <p:cNvPr id="4" name="Picture 3">
            <a:extLst>
              <a:ext uri="{FF2B5EF4-FFF2-40B4-BE49-F238E27FC236}">
                <a16:creationId xmlns:a16="http://schemas.microsoft.com/office/drawing/2014/main" id="{D300ACD5-E060-8D8D-3F62-2648904A1B18}"/>
              </a:ext>
            </a:extLst>
          </p:cNvPr>
          <p:cNvPicPr>
            <a:picLocks noChangeAspect="1"/>
          </p:cNvPicPr>
          <p:nvPr/>
        </p:nvPicPr>
        <p:blipFill>
          <a:blip r:embed="rId2"/>
          <a:stretch>
            <a:fillRect/>
          </a:stretch>
        </p:blipFill>
        <p:spPr>
          <a:xfrm>
            <a:off x="3130330" y="992857"/>
            <a:ext cx="8560240" cy="5321573"/>
          </a:xfrm>
          <a:prstGeom prst="rect">
            <a:avLst/>
          </a:prstGeom>
          <a:ln>
            <a:solidFill>
              <a:schemeClr val="tx1"/>
            </a:solidFill>
          </a:ln>
        </p:spPr>
      </p:pic>
    </p:spTree>
    <p:extLst>
      <p:ext uri="{BB962C8B-B14F-4D97-AF65-F5344CB8AC3E}">
        <p14:creationId xmlns:p14="http://schemas.microsoft.com/office/powerpoint/2010/main" val="47324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4095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dirty="0">
                <a:solidFill>
                  <a:schemeClr val="bg2">
                    <a:lumMod val="50000"/>
                  </a:schemeClr>
                </a:solidFill>
              </a:rPr>
              <a:t>Manage User Roles</a:t>
            </a:r>
          </a:p>
        </p:txBody>
      </p:sp>
      <p:sp>
        <p:nvSpPr>
          <p:cNvPr id="5" name="TextBox 4">
            <a:extLst>
              <a:ext uri="{FF2B5EF4-FFF2-40B4-BE49-F238E27FC236}">
                <a16:creationId xmlns:a16="http://schemas.microsoft.com/office/drawing/2014/main" id="{79959F6E-33B0-4127-96D6-563A522F67EE}"/>
              </a:ext>
            </a:extLst>
          </p:cNvPr>
          <p:cNvSpPr txBox="1"/>
          <p:nvPr/>
        </p:nvSpPr>
        <p:spPr>
          <a:xfrm>
            <a:off x="865077" y="1144290"/>
            <a:ext cx="10461845" cy="646331"/>
          </a:xfrm>
          <a:prstGeom prst="rect">
            <a:avLst/>
          </a:prstGeom>
          <a:noFill/>
        </p:spPr>
        <p:txBody>
          <a:bodyPr wrap="square" rtlCol="0">
            <a:spAutoFit/>
          </a:bodyPr>
          <a:lstStyle/>
          <a:p>
            <a:r>
              <a:rPr lang="en-US" spc="-10" dirty="0">
                <a:latin typeface="Calibri" panose="020F0502020204030204" pitchFamily="34" charset="0"/>
                <a:ea typeface="Calibri" panose="020F0502020204030204" pitchFamily="34" charset="0"/>
              </a:rPr>
              <a:t>Add a new role to the user and enter a comment in the comments field and click </a:t>
            </a:r>
            <a:r>
              <a:rPr lang="en-US" b="1" i="1" spc="-10" dirty="0">
                <a:latin typeface="Calibri" panose="020F0502020204030204" pitchFamily="34" charset="0"/>
                <a:ea typeface="Calibri" panose="020F0502020204030204" pitchFamily="34" charset="0"/>
              </a:rPr>
              <a:t>Create. </a:t>
            </a:r>
          </a:p>
          <a:p>
            <a:r>
              <a:rPr lang="en-US" spc="-10" dirty="0">
                <a:latin typeface="Calibri" panose="020F0502020204030204" pitchFamily="34" charset="0"/>
                <a:ea typeface="Calibri" panose="020F0502020204030204" pitchFamily="34" charset="0"/>
              </a:rPr>
              <a:t>The</a:t>
            </a:r>
            <a:r>
              <a:rPr lang="en-US" sz="1800" spc="-10" dirty="0">
                <a:effectLst/>
                <a:latin typeface="Calibri" panose="020F0502020204030204" pitchFamily="34" charset="0"/>
                <a:ea typeface="Calibri" panose="020F0502020204030204" pitchFamily="34" charset="0"/>
              </a:rPr>
              <a:t> user will be created, and an email will be sent to the user. </a:t>
            </a:r>
          </a:p>
        </p:txBody>
      </p:sp>
      <p:pic>
        <p:nvPicPr>
          <p:cNvPr id="3" name="Picture 2">
            <a:extLst>
              <a:ext uri="{FF2B5EF4-FFF2-40B4-BE49-F238E27FC236}">
                <a16:creationId xmlns:a16="http://schemas.microsoft.com/office/drawing/2014/main" id="{FD6E0BA1-4F69-2F0A-6370-1B79BDE9953D}"/>
              </a:ext>
            </a:extLst>
          </p:cNvPr>
          <p:cNvPicPr>
            <a:picLocks noChangeAspect="1"/>
          </p:cNvPicPr>
          <p:nvPr/>
        </p:nvPicPr>
        <p:blipFill>
          <a:blip r:embed="rId2"/>
          <a:stretch>
            <a:fillRect/>
          </a:stretch>
        </p:blipFill>
        <p:spPr>
          <a:xfrm>
            <a:off x="796705" y="1857941"/>
            <a:ext cx="9480770" cy="3987831"/>
          </a:xfrm>
          <a:prstGeom prst="rect">
            <a:avLst/>
          </a:prstGeom>
          <a:ln>
            <a:solidFill>
              <a:schemeClr val="tx1"/>
            </a:solidFill>
          </a:ln>
        </p:spPr>
      </p:pic>
    </p:spTree>
    <p:extLst>
      <p:ext uri="{BB962C8B-B14F-4D97-AF65-F5344CB8AC3E}">
        <p14:creationId xmlns:p14="http://schemas.microsoft.com/office/powerpoint/2010/main" val="12005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4939644" y="3502993"/>
            <a:ext cx="6563243" cy="2911059"/>
          </a:xfrm>
          <a:prstGeom prst="rect">
            <a:avLst/>
          </a:prstGeom>
          <a:ln w="6350">
            <a:solidFill>
              <a:schemeClr val="tx1"/>
            </a:solidFill>
          </a:ln>
        </p:spPr>
      </p:pic>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Recertify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5" y="1115070"/>
            <a:ext cx="11363325" cy="769441"/>
          </a:xfrm>
          <a:prstGeom prst="rect">
            <a:avLst/>
          </a:prstGeom>
          <a:noFill/>
        </p:spPr>
        <p:txBody>
          <a:bodyPr wrap="square" rtlCol="0">
            <a:spAutoFit/>
          </a:bodyPr>
          <a:lstStyle/>
          <a:p>
            <a:r>
              <a:rPr lang="en-US" sz="2200">
                <a:effectLst/>
                <a:latin typeface="Calibri" panose="020F0502020204030204" pitchFamily="34" charset="0"/>
                <a:ea typeface="Calibri" panose="020F0502020204030204" pitchFamily="34" charset="0"/>
              </a:rPr>
              <a:t>The Certifiers (GSMs, LSMs, User Managers, Supervisors) are required to recertify users </a:t>
            </a:r>
            <a:r>
              <a:rPr lang="en-US" sz="2200">
                <a:latin typeface="Calibri" panose="020F0502020204030204" pitchFamily="34" charset="0"/>
                <a:ea typeface="Calibri" panose="020F0502020204030204" pitchFamily="34" charset="0"/>
              </a:rPr>
              <a:t>a</a:t>
            </a:r>
            <a:r>
              <a:rPr lang="en-US" sz="2200">
                <a:effectLst/>
                <a:latin typeface="Calibri" panose="020F0502020204030204" pitchFamily="34" charset="0"/>
                <a:ea typeface="Calibri" panose="020F0502020204030204" pitchFamily="34" charset="0"/>
              </a:rPr>
              <a:t>nnually during a specific time period.</a:t>
            </a:r>
            <a:endParaRPr lang="en-US" sz="2200"/>
          </a:p>
        </p:txBody>
      </p:sp>
      <p:pic>
        <p:nvPicPr>
          <p:cNvPr id="4" name="Picture 3">
            <a:extLst>
              <a:ext uri="{FF2B5EF4-FFF2-40B4-BE49-F238E27FC236}">
                <a16:creationId xmlns:a16="http://schemas.microsoft.com/office/drawing/2014/main" id="{759B6D62-D883-4827-B001-859471770F12}"/>
              </a:ext>
            </a:extLst>
          </p:cNvPr>
          <p:cNvPicPr/>
          <p:nvPr/>
        </p:nvPicPr>
        <p:blipFill>
          <a:blip r:embed="rId3"/>
          <a:stretch>
            <a:fillRect/>
          </a:stretch>
        </p:blipFill>
        <p:spPr>
          <a:xfrm>
            <a:off x="785356" y="1943745"/>
            <a:ext cx="6690100" cy="3420107"/>
          </a:xfrm>
          <a:prstGeom prst="rect">
            <a:avLst/>
          </a:prstGeom>
          <a:ln w="6350">
            <a:solidFill>
              <a:schemeClr val="tx1"/>
            </a:solidFill>
          </a:ln>
        </p:spPr>
      </p:pic>
    </p:spTree>
    <p:extLst>
      <p:ext uri="{BB962C8B-B14F-4D97-AF65-F5344CB8AC3E}">
        <p14:creationId xmlns:p14="http://schemas.microsoft.com/office/powerpoint/2010/main" val="42311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Recertify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4" y="1115070"/>
            <a:ext cx="11363325" cy="1107996"/>
          </a:xfrm>
          <a:prstGeom prst="rect">
            <a:avLst/>
          </a:prstGeom>
          <a:noFill/>
        </p:spPr>
        <p:txBody>
          <a:bodyPr wrap="square" rtlCol="0">
            <a:spAutoFit/>
          </a:bodyPr>
          <a:lstStyle/>
          <a:p>
            <a:r>
              <a:rPr lang="en-US" sz="2200">
                <a:effectLst/>
                <a:latin typeface="Calibri" panose="020F0502020204030204" pitchFamily="34" charset="0"/>
                <a:ea typeface="Calibri" panose="020F0502020204030204" pitchFamily="34" charset="0"/>
              </a:rPr>
              <a:t>The Certifier selects User from the list </a:t>
            </a:r>
            <a:r>
              <a:rPr lang="en-US" sz="2200" spc="-5">
                <a:effectLst/>
                <a:latin typeface="Calibri" panose="020F0502020204030204" pitchFamily="34" charset="0"/>
                <a:ea typeface="Calibri" panose="020F0502020204030204" pitchFamily="34" charset="0"/>
                <a:cs typeface="Arial" panose="020B0604020202020204" pitchFamily="34" charset="0"/>
              </a:rPr>
              <a:t>with user details is displayed on the table.  User Roles are selected for the User, certifier can manage role(s), de-certify or certify the roles. </a:t>
            </a:r>
            <a:endParaRPr lang="en-US" sz="2200">
              <a:effectLst/>
              <a:latin typeface="Calibri" panose="020F0502020204030204" pitchFamily="34" charset="0"/>
              <a:ea typeface="Calibri" panose="020F0502020204030204" pitchFamily="34" charset="0"/>
              <a:cs typeface="Arial" panose="020B0604020202020204" pitchFamily="34" charset="0"/>
            </a:endParaRPr>
          </a:p>
          <a:p>
            <a:endParaRPr lang="en-US" sz="2200"/>
          </a:p>
        </p:txBody>
      </p:sp>
      <p:pic>
        <p:nvPicPr>
          <p:cNvPr id="7" name="Picture 6">
            <a:extLst>
              <a:ext uri="{FF2B5EF4-FFF2-40B4-BE49-F238E27FC236}">
                <a16:creationId xmlns:a16="http://schemas.microsoft.com/office/drawing/2014/main" id="{38BD9480-5124-403D-B758-1A2CF33D9C0C}"/>
              </a:ext>
            </a:extLst>
          </p:cNvPr>
          <p:cNvPicPr/>
          <p:nvPr/>
        </p:nvPicPr>
        <p:blipFill>
          <a:blip r:embed="rId2"/>
          <a:stretch>
            <a:fillRect/>
          </a:stretch>
        </p:blipFill>
        <p:spPr>
          <a:xfrm>
            <a:off x="2009138" y="2130733"/>
            <a:ext cx="8545195" cy="3634740"/>
          </a:xfrm>
          <a:prstGeom prst="rect">
            <a:avLst/>
          </a:prstGeom>
          <a:ln w="6350">
            <a:solidFill>
              <a:schemeClr val="tx1"/>
            </a:solidFill>
          </a:ln>
        </p:spPr>
      </p:pic>
    </p:spTree>
    <p:extLst>
      <p:ext uri="{BB962C8B-B14F-4D97-AF65-F5344CB8AC3E}">
        <p14:creationId xmlns:p14="http://schemas.microsoft.com/office/powerpoint/2010/main" val="57988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Approve Role Requests</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5" y="1115070"/>
            <a:ext cx="11363325" cy="1107996"/>
          </a:xfrm>
          <a:prstGeom prst="rect">
            <a:avLst/>
          </a:prstGeom>
          <a:noFill/>
        </p:spPr>
        <p:txBody>
          <a:bodyPr wrap="square" rtlCol="0">
            <a:spAutoFit/>
          </a:bodyPr>
          <a:lstStyle/>
          <a:p>
            <a:pPr marL="285750" indent="-285750">
              <a:buFont typeface="Arial" panose="020B0604020202020204" pitchFamily="34" charset="0"/>
              <a:buChar char="•"/>
            </a:pPr>
            <a:r>
              <a:rPr lang="en-US" sz="2200" spc="-5">
                <a:effectLst/>
                <a:latin typeface="Calibri" panose="020F0502020204030204" pitchFamily="34" charset="0"/>
                <a:ea typeface="Calibri" panose="020F0502020204030204" pitchFamily="34" charset="0"/>
                <a:cs typeface="Arial" panose="020B0604020202020204" pitchFamily="34" charset="0"/>
              </a:rPr>
              <a:t>Some</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roles</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added</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spc="-10">
                <a:effectLst/>
                <a:latin typeface="Calibri" panose="020F0502020204030204" pitchFamily="34" charset="0"/>
                <a:ea typeface="Calibri" panose="020F0502020204030204" pitchFamily="34" charset="0"/>
                <a:cs typeface="Arial" panose="020B0604020202020204" pitchFamily="34" charset="0"/>
              </a:rPr>
              <a:t>by</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b="1" spc="-5">
                <a:effectLst/>
                <a:latin typeface="Calibri" panose="020F0502020204030204" pitchFamily="34" charset="0"/>
                <a:ea typeface="Calibri" panose="020F0502020204030204" pitchFamily="34" charset="0"/>
                <a:cs typeface="Arial" panose="020B0604020202020204" pitchFamily="34" charset="0"/>
              </a:rPr>
              <a:t>User</a:t>
            </a:r>
            <a:r>
              <a:rPr lang="en-US" sz="2200" b="1" spc="-10">
                <a:effectLst/>
                <a:latin typeface="Calibri" panose="020F0502020204030204" pitchFamily="34" charset="0"/>
                <a:ea typeface="Calibri" panose="020F0502020204030204" pitchFamily="34" charset="0"/>
                <a:cs typeface="Arial" panose="020B0604020202020204" pitchFamily="34" charset="0"/>
              </a:rPr>
              <a:t> </a:t>
            </a:r>
            <a:r>
              <a:rPr lang="en-US" sz="2200" b="1" spc="-5">
                <a:effectLst/>
                <a:latin typeface="Calibri" panose="020F0502020204030204" pitchFamily="34" charset="0"/>
                <a:ea typeface="Calibri" panose="020F0502020204030204" pitchFamily="34" charset="0"/>
                <a:cs typeface="Arial" panose="020B0604020202020204" pitchFamily="34" charset="0"/>
              </a:rPr>
              <a:t>Managers</a:t>
            </a:r>
            <a:r>
              <a:rPr lang="en-US" sz="2200" b="1"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require</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elevated</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approvals. For example,</a:t>
            </a:r>
            <a:r>
              <a:rPr lang="en-US" sz="2200" spc="-35">
                <a:latin typeface="Calibri" panose="020F0502020204030204" pitchFamily="34" charset="0"/>
                <a:ea typeface="Calibri" panose="020F0502020204030204" pitchFamily="34" charset="0"/>
                <a:cs typeface="Arial" panose="020B0604020202020204" pitchFamily="34" charset="0"/>
              </a:rPr>
              <a:t> If User Managers create another User Manager role, System would require approval from LSM or GSM. </a:t>
            </a:r>
            <a:r>
              <a:rPr lang="en-US" sz="2200" spc="-5">
                <a:effectLst/>
                <a:latin typeface="Calibri" panose="020F0502020204030204" pitchFamily="34" charset="0"/>
                <a:ea typeface="Calibri" panose="020F0502020204030204" pitchFamily="34" charset="0"/>
                <a:cs typeface="Arial" panose="020B0604020202020204" pitchFamily="34" charset="0"/>
              </a:rPr>
              <a:t>Role</a:t>
            </a:r>
            <a:r>
              <a:rPr lang="en-US" sz="2200" spc="2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requests</a:t>
            </a:r>
            <a:r>
              <a:rPr lang="en-US" sz="2200" spc="2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can</a:t>
            </a:r>
            <a:r>
              <a:rPr lang="en-US" sz="2200" spc="3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be</a:t>
            </a:r>
            <a:r>
              <a:rPr lang="en-US" sz="2200" spc="4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reviewed</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by</a:t>
            </a:r>
            <a:r>
              <a:rPr lang="en-US" sz="2200" spc="40">
                <a:effectLst/>
                <a:latin typeface="Calibri" panose="020F0502020204030204" pitchFamily="34" charset="0"/>
                <a:ea typeface="Calibri" panose="020F0502020204030204" pitchFamily="34" charset="0"/>
                <a:cs typeface="Arial" panose="020B0604020202020204" pitchFamily="34" charset="0"/>
              </a:rPr>
              <a:t> </a:t>
            </a:r>
            <a:r>
              <a:rPr lang="en-US" sz="2200" spc="-10">
                <a:effectLst/>
                <a:latin typeface="Calibri" panose="020F0502020204030204" pitchFamily="34" charset="0"/>
                <a:ea typeface="Calibri" panose="020F0502020204030204" pitchFamily="34" charset="0"/>
                <a:cs typeface="Arial" panose="020B0604020202020204" pitchFamily="34" charset="0"/>
              </a:rPr>
              <a:t>any</a:t>
            </a:r>
            <a:r>
              <a:rPr lang="en-US" sz="2200" spc="325">
                <a:effectLst/>
                <a:latin typeface="Calibri" panose="020F0502020204030204" pitchFamily="34" charset="0"/>
                <a:ea typeface="Calibri" panose="020F0502020204030204" pitchFamily="34" charset="0"/>
                <a:cs typeface="Arial" panose="020B0604020202020204" pitchFamily="34" charset="0"/>
              </a:rPr>
              <a:t> </a:t>
            </a:r>
            <a:r>
              <a:rPr lang="en-US" sz="2200" b="1" spc="-5">
                <a:effectLst/>
                <a:latin typeface="Calibri" panose="020F0502020204030204" pitchFamily="34" charset="0"/>
                <a:ea typeface="Calibri" panose="020F0502020204030204" pitchFamily="34" charset="0"/>
                <a:cs typeface="Arial" panose="020B0604020202020204" pitchFamily="34" charset="0"/>
              </a:rPr>
              <a:t>LSM</a:t>
            </a:r>
            <a:r>
              <a:rPr lang="en-US" sz="2200" b="1" spc="13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within</a:t>
            </a:r>
            <a:r>
              <a:rPr lang="en-US" sz="2200" spc="12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13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same</a:t>
            </a:r>
            <a:r>
              <a:rPr lang="en-US" sz="2200" spc="14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Access Control Group. </a:t>
            </a:r>
            <a:endParaRPr lang="en-US" sz="2200"/>
          </a:p>
        </p:txBody>
      </p:sp>
      <p:pic>
        <p:nvPicPr>
          <p:cNvPr id="3" name="Picture 2">
            <a:extLst>
              <a:ext uri="{FF2B5EF4-FFF2-40B4-BE49-F238E27FC236}">
                <a16:creationId xmlns:a16="http://schemas.microsoft.com/office/drawing/2014/main" id="{062B3769-7457-42BB-A7D6-BE5D689F687A}"/>
              </a:ext>
            </a:extLst>
          </p:cNvPr>
          <p:cNvPicPr>
            <a:picLocks noChangeAspect="1"/>
          </p:cNvPicPr>
          <p:nvPr/>
        </p:nvPicPr>
        <p:blipFill>
          <a:blip r:embed="rId2"/>
          <a:stretch>
            <a:fillRect/>
          </a:stretch>
        </p:blipFill>
        <p:spPr>
          <a:xfrm>
            <a:off x="1947506" y="2513501"/>
            <a:ext cx="8126869" cy="3506299"/>
          </a:xfrm>
          <a:prstGeom prst="rect">
            <a:avLst/>
          </a:prstGeom>
        </p:spPr>
      </p:pic>
    </p:spTree>
    <p:extLst>
      <p:ext uri="{BB962C8B-B14F-4D97-AF65-F5344CB8AC3E}">
        <p14:creationId xmlns:p14="http://schemas.microsoft.com/office/powerpoint/2010/main" val="196442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52EF4-68FC-48F4-B92C-18D5CB9B6F0B}"/>
              </a:ext>
            </a:extLst>
          </p:cNvPr>
          <p:cNvSpPr>
            <a:spLocks noGrp="1"/>
          </p:cNvSpPr>
          <p:nvPr>
            <p:ph type="title"/>
          </p:nvPr>
        </p:nvSpPr>
        <p:spPr>
          <a:xfrm>
            <a:off x="676275" y="388938"/>
            <a:ext cx="10972800" cy="981075"/>
          </a:xfrm>
        </p:spPr>
        <p:txBody>
          <a:bodyPr/>
          <a:lstStyle/>
          <a:p>
            <a:r>
              <a:rPr lang="en-US">
                <a:solidFill>
                  <a:schemeClr val="bg2">
                    <a:lumMod val="50000"/>
                  </a:schemeClr>
                </a:solidFill>
              </a:rPr>
              <a:t>Training Agenda</a:t>
            </a:r>
            <a:endParaRPr lang="en-US"/>
          </a:p>
        </p:txBody>
      </p:sp>
      <p:sp>
        <p:nvSpPr>
          <p:cNvPr id="7" name="Content Placeholder 6">
            <a:extLst>
              <a:ext uri="{FF2B5EF4-FFF2-40B4-BE49-F238E27FC236}">
                <a16:creationId xmlns:a16="http://schemas.microsoft.com/office/drawing/2014/main" id="{05949488-4231-479C-8EA6-451D5B418E99}"/>
              </a:ext>
            </a:extLst>
          </p:cNvPr>
          <p:cNvSpPr>
            <a:spLocks noGrp="1"/>
          </p:cNvSpPr>
          <p:nvPr>
            <p:ph idx="1"/>
          </p:nvPr>
        </p:nvSpPr>
        <p:spPr>
          <a:xfrm>
            <a:off x="609600" y="1205260"/>
            <a:ext cx="10972800" cy="4447480"/>
          </a:xfrm>
        </p:spPr>
        <p:txBody>
          <a:bodyPr>
            <a:normAutofit/>
          </a:bodyPr>
          <a:lstStyle/>
          <a:p>
            <a:r>
              <a:rPr lang="en-US" dirty="0">
                <a:solidFill>
                  <a:schemeClr val="bg2">
                    <a:lumMod val="50000"/>
                  </a:schemeClr>
                </a:solidFill>
                <a:latin typeface="+mn-lt"/>
              </a:rPr>
              <a:t>Introduction to FACES </a:t>
            </a:r>
          </a:p>
          <a:p>
            <a:r>
              <a:rPr lang="en-US" dirty="0">
                <a:solidFill>
                  <a:schemeClr val="bg2">
                    <a:lumMod val="50000"/>
                  </a:schemeClr>
                </a:solidFill>
                <a:latin typeface="+mn-lt"/>
              </a:rPr>
              <a:t>User management</a:t>
            </a:r>
          </a:p>
          <a:p>
            <a:pPr lvl="1"/>
            <a:r>
              <a:rPr lang="en-US" dirty="0">
                <a:solidFill>
                  <a:schemeClr val="bg2">
                    <a:lumMod val="50000"/>
                  </a:schemeClr>
                </a:solidFill>
                <a:latin typeface="+mn-lt"/>
              </a:rPr>
              <a:t>Roles</a:t>
            </a:r>
          </a:p>
          <a:p>
            <a:pPr lvl="1"/>
            <a:r>
              <a:rPr lang="en-US" dirty="0">
                <a:solidFill>
                  <a:schemeClr val="bg2">
                    <a:lumMod val="50000"/>
                  </a:schemeClr>
                </a:solidFill>
                <a:latin typeface="+mn-lt"/>
              </a:rPr>
              <a:t>Role Hierarchy</a:t>
            </a:r>
          </a:p>
          <a:p>
            <a:pPr lvl="1"/>
            <a:r>
              <a:rPr lang="en-US" dirty="0">
                <a:solidFill>
                  <a:schemeClr val="bg2">
                    <a:lumMod val="50000"/>
                  </a:schemeClr>
                </a:solidFill>
                <a:latin typeface="+mn-lt"/>
              </a:rPr>
              <a:t>Recertification</a:t>
            </a:r>
          </a:p>
          <a:p>
            <a:r>
              <a:rPr lang="en-US" dirty="0">
                <a:solidFill>
                  <a:schemeClr val="bg2">
                    <a:lumMod val="50000"/>
                  </a:schemeClr>
                </a:solidFill>
                <a:latin typeface="+mn-lt"/>
              </a:rPr>
              <a:t>FACES Demonstration</a:t>
            </a:r>
          </a:p>
          <a:p>
            <a:r>
              <a:rPr lang="en-US" dirty="0">
                <a:solidFill>
                  <a:schemeClr val="bg2">
                    <a:lumMod val="50000"/>
                  </a:schemeClr>
                </a:solidFill>
                <a:latin typeface="+mn-lt"/>
              </a:rPr>
              <a:t>Question &amp; Answers</a:t>
            </a:r>
          </a:p>
          <a:p>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189492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Submit Unlock Requests</a:t>
            </a:r>
          </a:p>
        </p:txBody>
      </p:sp>
      <p:sp>
        <p:nvSpPr>
          <p:cNvPr id="8" name="TextBox 7">
            <a:extLst>
              <a:ext uri="{FF2B5EF4-FFF2-40B4-BE49-F238E27FC236}">
                <a16:creationId xmlns:a16="http://schemas.microsoft.com/office/drawing/2014/main" id="{D1542F36-CC79-4723-BB47-5F9C99BE13FF}"/>
              </a:ext>
            </a:extLst>
          </p:cNvPr>
          <p:cNvSpPr txBox="1"/>
          <p:nvPr/>
        </p:nvSpPr>
        <p:spPr>
          <a:xfrm>
            <a:off x="600074" y="974425"/>
            <a:ext cx="10886438" cy="769441"/>
          </a:xfrm>
          <a:prstGeom prst="rect">
            <a:avLst/>
          </a:prstGeom>
          <a:noFill/>
        </p:spPr>
        <p:txBody>
          <a:bodyPr wrap="square">
            <a:spAutoFit/>
          </a:bodyPr>
          <a:lstStyle/>
          <a:p>
            <a:r>
              <a:rPr lang="en-US" sz="2200" spc="-5" dirty="0">
                <a:latin typeface="Calibri" panose="020F0502020204030204" pitchFamily="34" charset="0"/>
                <a:cs typeface="Arial" panose="020B0604020202020204" pitchFamily="34" charset="0"/>
              </a:rPr>
              <a:t>When a user account is locked, user can submit unlock request to their managers using this action</a:t>
            </a:r>
            <a:r>
              <a:rPr lang="en-US" sz="2200" spc="-5" dirty="0">
                <a:effectLst/>
                <a:latin typeface="Calibri" panose="020F0502020204030204" pitchFamily="34" charset="0"/>
                <a:ea typeface="Calibri" panose="020F0502020204030204" pitchFamily="34" charset="0"/>
                <a:cs typeface="Arial" panose="020B0604020202020204" pitchFamily="34" charset="0"/>
              </a:rPr>
              <a:t>.</a:t>
            </a:r>
            <a:r>
              <a:rPr lang="en-US" sz="2200" spc="-60" dirty="0">
                <a:effectLst/>
                <a:latin typeface="Calibri" panose="020F0502020204030204" pitchFamily="34" charset="0"/>
                <a:ea typeface="Calibri" panose="020F0502020204030204" pitchFamily="34" charset="0"/>
                <a:cs typeface="Arial" panose="020B0604020202020204" pitchFamily="34" charset="0"/>
              </a:rPr>
              <a:t> Alternatively, users can setup their security questions/ answers to self unlock their accounts.</a:t>
            </a:r>
            <a:endParaRPr lang="en-US" sz="2200" dirty="0"/>
          </a:p>
        </p:txBody>
      </p:sp>
      <p:pic>
        <p:nvPicPr>
          <p:cNvPr id="3" name="Picture 2">
            <a:extLst>
              <a:ext uri="{FF2B5EF4-FFF2-40B4-BE49-F238E27FC236}">
                <a16:creationId xmlns:a16="http://schemas.microsoft.com/office/drawing/2014/main" id="{187A7C22-6A2F-43C0-BBDB-57DABB5F7ECD}"/>
              </a:ext>
            </a:extLst>
          </p:cNvPr>
          <p:cNvPicPr>
            <a:picLocks noChangeAspect="1"/>
          </p:cNvPicPr>
          <p:nvPr/>
        </p:nvPicPr>
        <p:blipFill>
          <a:blip r:embed="rId2"/>
          <a:stretch>
            <a:fillRect/>
          </a:stretch>
        </p:blipFill>
        <p:spPr>
          <a:xfrm>
            <a:off x="720274" y="1803100"/>
            <a:ext cx="4907244" cy="2045979"/>
          </a:xfrm>
          <a:prstGeom prst="rect">
            <a:avLst/>
          </a:prstGeom>
        </p:spPr>
      </p:pic>
      <p:pic>
        <p:nvPicPr>
          <p:cNvPr id="7" name="Picture 6">
            <a:extLst>
              <a:ext uri="{FF2B5EF4-FFF2-40B4-BE49-F238E27FC236}">
                <a16:creationId xmlns:a16="http://schemas.microsoft.com/office/drawing/2014/main" id="{10F29245-485A-4633-BDE8-E9B344201E77}"/>
              </a:ext>
            </a:extLst>
          </p:cNvPr>
          <p:cNvPicPr>
            <a:picLocks noChangeAspect="1"/>
          </p:cNvPicPr>
          <p:nvPr/>
        </p:nvPicPr>
        <p:blipFill>
          <a:blip r:embed="rId3"/>
          <a:stretch>
            <a:fillRect/>
          </a:stretch>
        </p:blipFill>
        <p:spPr>
          <a:xfrm>
            <a:off x="2470051" y="3908313"/>
            <a:ext cx="9297879" cy="2519394"/>
          </a:xfrm>
          <a:prstGeom prst="rect">
            <a:avLst/>
          </a:prstGeom>
        </p:spPr>
      </p:pic>
    </p:spTree>
    <p:extLst>
      <p:ext uri="{BB962C8B-B14F-4D97-AF65-F5344CB8AC3E}">
        <p14:creationId xmlns:p14="http://schemas.microsoft.com/office/powerpoint/2010/main" val="1769968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Review Unlock Requests</a:t>
            </a:r>
          </a:p>
        </p:txBody>
      </p:sp>
      <p:pic>
        <p:nvPicPr>
          <p:cNvPr id="4" name="Picture 3">
            <a:extLst>
              <a:ext uri="{FF2B5EF4-FFF2-40B4-BE49-F238E27FC236}">
                <a16:creationId xmlns:a16="http://schemas.microsoft.com/office/drawing/2014/main" id="{0B46C089-0E60-4B6C-B26C-D9EB0F2E4036}"/>
              </a:ext>
            </a:extLst>
          </p:cNvPr>
          <p:cNvPicPr>
            <a:picLocks noChangeAspect="1"/>
          </p:cNvPicPr>
          <p:nvPr/>
        </p:nvPicPr>
        <p:blipFill>
          <a:blip r:embed="rId2"/>
          <a:stretch>
            <a:fillRect/>
          </a:stretch>
        </p:blipFill>
        <p:spPr>
          <a:xfrm>
            <a:off x="1479389" y="2305576"/>
            <a:ext cx="9160036" cy="3782527"/>
          </a:xfrm>
          <a:prstGeom prst="rect">
            <a:avLst/>
          </a:prstGeom>
        </p:spPr>
      </p:pic>
      <p:sp>
        <p:nvSpPr>
          <p:cNvPr id="8" name="TextBox 7">
            <a:extLst>
              <a:ext uri="{FF2B5EF4-FFF2-40B4-BE49-F238E27FC236}">
                <a16:creationId xmlns:a16="http://schemas.microsoft.com/office/drawing/2014/main" id="{D1542F36-CC79-4723-BB47-5F9C99BE13FF}"/>
              </a:ext>
            </a:extLst>
          </p:cNvPr>
          <p:cNvSpPr txBox="1"/>
          <p:nvPr/>
        </p:nvSpPr>
        <p:spPr>
          <a:xfrm>
            <a:off x="881492" y="974425"/>
            <a:ext cx="10886438" cy="1107996"/>
          </a:xfrm>
          <a:prstGeom prst="rect">
            <a:avLst/>
          </a:prstGeom>
          <a:noFill/>
        </p:spPr>
        <p:txBody>
          <a:bodyPr wrap="square">
            <a:spAutoFit/>
          </a:bodyPr>
          <a:lstStyle/>
          <a:p>
            <a:r>
              <a:rPr lang="en-US" sz="2200" spc="-5">
                <a:latin typeface="Calibri" panose="020F0502020204030204" pitchFamily="34" charset="0"/>
                <a:cs typeface="Arial" panose="020B0604020202020204" pitchFamily="34" charset="0"/>
              </a:rPr>
              <a:t>This action allows UM, LSM, or GSM to approve unlock requests submitted by Recipients/ Contractors. They will receive </a:t>
            </a:r>
            <a:r>
              <a:rPr lang="en-US" sz="2200">
                <a:effectLst/>
                <a:latin typeface="Calibri" panose="020F0502020204030204" pitchFamily="34" charset="0"/>
                <a:ea typeface="Calibri" panose="020F0502020204030204" pitchFamily="34" charset="0"/>
                <a:cs typeface="Arial" panose="020B0604020202020204" pitchFamily="34" charset="0"/>
              </a:rPr>
              <a:t>an</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email</a:t>
            </a:r>
            <a:r>
              <a:rPr lang="en-US" sz="2200" spc="-2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notification</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of</a:t>
            </a:r>
            <a:r>
              <a:rPr lang="en-US" sz="2200" spc="-2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unlock</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request</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with</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a</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hyperlink</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to</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review</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the</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request.</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60">
                <a:effectLst/>
                <a:latin typeface="Calibri" panose="020F0502020204030204" pitchFamily="34" charset="0"/>
                <a:ea typeface="Calibri" panose="020F0502020204030204" pitchFamily="34" charset="0"/>
                <a:cs typeface="Arial" panose="020B0604020202020204" pitchFamily="34" charset="0"/>
              </a:rPr>
              <a:t>Approvers </a:t>
            </a:r>
            <a:r>
              <a:rPr lang="en-US" sz="2200" spc="-5">
                <a:effectLst/>
                <a:latin typeface="Calibri" panose="020F0502020204030204" pitchFamily="34" charset="0"/>
                <a:ea typeface="Calibri" panose="020F0502020204030204" pitchFamily="34" charset="0"/>
                <a:cs typeface="Arial" panose="020B0604020202020204" pitchFamily="34" charset="0"/>
              </a:rPr>
              <a:t>can</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either</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approve</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or</a:t>
            </a:r>
            <a:r>
              <a:rPr lang="en-US" sz="2200" spc="-6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deny</a:t>
            </a:r>
            <a:r>
              <a:rPr lang="en-US" sz="2200" spc="-5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request.</a:t>
            </a:r>
            <a:r>
              <a:rPr lang="en-US" sz="2200" spc="-60">
                <a:effectLst/>
                <a:latin typeface="Calibri" panose="020F0502020204030204" pitchFamily="34" charset="0"/>
                <a:ea typeface="Calibri" panose="020F0502020204030204" pitchFamily="34" charset="0"/>
                <a:cs typeface="Arial" panose="020B0604020202020204" pitchFamily="34" charset="0"/>
              </a:rPr>
              <a:t> </a:t>
            </a:r>
            <a:endParaRPr lang="en-US" sz="2200"/>
          </a:p>
        </p:txBody>
      </p:sp>
    </p:spTree>
    <p:extLst>
      <p:ext uri="{BB962C8B-B14F-4D97-AF65-F5344CB8AC3E}">
        <p14:creationId xmlns:p14="http://schemas.microsoft.com/office/powerpoint/2010/main" val="63238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5"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Manage Role Document</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5" y="1115070"/>
            <a:ext cx="11363325" cy="461665"/>
          </a:xfrm>
          <a:prstGeom prst="rect">
            <a:avLst/>
          </a:prstGeom>
          <a:noFill/>
        </p:spPr>
        <p:txBody>
          <a:bodyPr wrap="square" rtlCol="0">
            <a:spAutoFit/>
          </a:bodyPr>
          <a:lstStyle/>
          <a:p>
            <a:endParaRPr lang="en-US" sz="2400"/>
          </a:p>
        </p:txBody>
      </p:sp>
      <p:pic>
        <p:nvPicPr>
          <p:cNvPr id="3" name="Picture 2">
            <a:extLst>
              <a:ext uri="{FF2B5EF4-FFF2-40B4-BE49-F238E27FC236}">
                <a16:creationId xmlns:a16="http://schemas.microsoft.com/office/drawing/2014/main" id="{46382FC5-73CA-4D37-BCEF-BB13E7DA5944}"/>
              </a:ext>
            </a:extLst>
          </p:cNvPr>
          <p:cNvPicPr>
            <a:picLocks noChangeAspect="1"/>
          </p:cNvPicPr>
          <p:nvPr/>
        </p:nvPicPr>
        <p:blipFill>
          <a:blip r:embed="rId2"/>
          <a:stretch>
            <a:fillRect/>
          </a:stretch>
        </p:blipFill>
        <p:spPr>
          <a:xfrm>
            <a:off x="2067338" y="2381749"/>
            <a:ext cx="8445399" cy="4036678"/>
          </a:xfrm>
          <a:prstGeom prst="rect">
            <a:avLst/>
          </a:prstGeom>
        </p:spPr>
      </p:pic>
      <p:sp>
        <p:nvSpPr>
          <p:cNvPr id="8" name="TextBox 7">
            <a:extLst>
              <a:ext uri="{FF2B5EF4-FFF2-40B4-BE49-F238E27FC236}">
                <a16:creationId xmlns:a16="http://schemas.microsoft.com/office/drawing/2014/main" id="{4D53C7B1-D35B-4CC8-B161-32B088FDF919}"/>
              </a:ext>
            </a:extLst>
          </p:cNvPr>
          <p:cNvSpPr txBox="1"/>
          <p:nvPr/>
        </p:nvSpPr>
        <p:spPr>
          <a:xfrm>
            <a:off x="600075" y="1006568"/>
            <a:ext cx="11591925" cy="1107996"/>
          </a:xfrm>
          <a:prstGeom prst="rect">
            <a:avLst/>
          </a:prstGeom>
          <a:noFill/>
        </p:spPr>
        <p:txBody>
          <a:bodyPr wrap="square">
            <a:spAutoFit/>
          </a:bodyPr>
          <a:lstStyle/>
          <a:p>
            <a:r>
              <a:rPr lang="en-US" sz="2200"/>
              <a:t>This action allows UM, LSM and GSMs to Manage Role Justification Documents. </a:t>
            </a:r>
            <a:r>
              <a:rPr lang="en-US" sz="2200" spc="-5">
                <a:effectLst/>
                <a:latin typeface="Calibri" panose="020F0502020204030204" pitchFamily="34" charset="0"/>
                <a:ea typeface="Calibri" panose="020F0502020204030204" pitchFamily="34" charset="0"/>
                <a:cs typeface="Arial" panose="020B0604020202020204" pitchFamily="34" charset="0"/>
              </a:rPr>
              <a:t>Justification</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documentation</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can</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be</a:t>
            </a:r>
            <a:r>
              <a:rPr lang="en-US" sz="2200" spc="-5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uploaded</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in</a:t>
            </a:r>
            <a:r>
              <a:rPr lang="en-US" sz="2200" spc="-6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advance</a:t>
            </a:r>
            <a:r>
              <a:rPr lang="en-US" sz="2200" spc="-5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of</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role</a:t>
            </a:r>
            <a:r>
              <a:rPr lang="en-US" sz="2200" spc="-6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assignment</a:t>
            </a:r>
            <a:r>
              <a:rPr lang="en-US" sz="2200" spc="27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via</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75">
                <a:effectLst/>
                <a:latin typeface="Calibri" panose="020F0502020204030204" pitchFamily="34" charset="0"/>
                <a:ea typeface="Calibri" panose="020F0502020204030204" pitchFamily="34" charset="0"/>
                <a:cs typeface="Arial" panose="020B0604020202020204" pitchFamily="34" charset="0"/>
              </a:rPr>
              <a:t> </a:t>
            </a:r>
            <a:r>
              <a:rPr lang="en-US" sz="2200" i="1" spc="-10">
                <a:effectLst/>
                <a:latin typeface="Calibri" panose="020F0502020204030204" pitchFamily="34" charset="0"/>
                <a:ea typeface="Calibri" panose="020F0502020204030204" pitchFamily="34" charset="0"/>
              </a:rPr>
              <a:t>Manage</a:t>
            </a:r>
            <a:r>
              <a:rPr lang="en-US" sz="2200" i="1" spc="70">
                <a:effectLst/>
                <a:latin typeface="Calibri" panose="020F0502020204030204" pitchFamily="34" charset="0"/>
                <a:ea typeface="Calibri" panose="020F0502020204030204" pitchFamily="34" charset="0"/>
              </a:rPr>
              <a:t> </a:t>
            </a:r>
            <a:r>
              <a:rPr lang="en-US" sz="2200" i="1" spc="-5">
                <a:effectLst/>
                <a:latin typeface="Calibri" panose="020F0502020204030204" pitchFamily="34" charset="0"/>
                <a:ea typeface="Calibri" panose="020F0502020204030204" pitchFamily="34" charset="0"/>
              </a:rPr>
              <a:t>Role</a:t>
            </a:r>
            <a:r>
              <a:rPr lang="en-US" sz="2200" i="1" spc="70">
                <a:effectLst/>
                <a:latin typeface="Calibri" panose="020F0502020204030204" pitchFamily="34" charset="0"/>
                <a:ea typeface="Calibri" panose="020F0502020204030204" pitchFamily="34" charset="0"/>
              </a:rPr>
              <a:t> </a:t>
            </a:r>
            <a:r>
              <a:rPr lang="en-US" sz="2200" i="1" spc="-10">
                <a:effectLst/>
                <a:latin typeface="Calibri" panose="020F0502020204030204" pitchFamily="34" charset="0"/>
                <a:ea typeface="Calibri" panose="020F0502020204030204" pitchFamily="34" charset="0"/>
              </a:rPr>
              <a:t>Documentation</a:t>
            </a:r>
            <a:r>
              <a:rPr lang="en-US" sz="2200" i="1" spc="85">
                <a:effectLst/>
                <a:latin typeface="Calibri" panose="020F0502020204030204" pitchFamily="34" charset="0"/>
                <a:ea typeface="Calibri" panose="020F050202020403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action</a:t>
            </a:r>
            <a:r>
              <a:rPr lang="en-US" sz="2200" spc="5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or</a:t>
            </a:r>
            <a:r>
              <a:rPr lang="en-US" sz="2200" spc="7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uploaded</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at</a:t>
            </a:r>
            <a:r>
              <a:rPr lang="en-US" sz="2200" spc="7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time</a:t>
            </a:r>
            <a:r>
              <a:rPr lang="en-US" sz="2200" spc="6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role</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is</a:t>
            </a:r>
            <a:r>
              <a:rPr lang="en-US" sz="2200" spc="6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added</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on</a:t>
            </a:r>
            <a:r>
              <a:rPr lang="en-US" sz="2200" spc="7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the</a:t>
            </a:r>
            <a:r>
              <a:rPr lang="en-US" sz="2200" spc="90">
                <a:effectLst/>
                <a:latin typeface="Calibri" panose="020F0502020204030204" pitchFamily="34" charset="0"/>
                <a:ea typeface="Calibri" panose="020F0502020204030204" pitchFamily="34" charset="0"/>
                <a:cs typeface="Arial" panose="020B0604020202020204" pitchFamily="34" charset="0"/>
              </a:rPr>
              <a:t> </a:t>
            </a:r>
            <a:r>
              <a:rPr lang="en-US" sz="2200" i="1" spc="-10">
                <a:effectLst/>
                <a:latin typeface="Calibri" panose="020F0502020204030204" pitchFamily="34" charset="0"/>
                <a:ea typeface="Calibri" panose="020F0502020204030204" pitchFamily="34" charset="0"/>
              </a:rPr>
              <a:t>Manage</a:t>
            </a:r>
            <a:r>
              <a:rPr lang="en-US" sz="2200" i="1" spc="375">
                <a:effectLst/>
                <a:latin typeface="Calibri" panose="020F0502020204030204" pitchFamily="34" charset="0"/>
                <a:ea typeface="Calibri" panose="020F0502020204030204" pitchFamily="34" charset="0"/>
              </a:rPr>
              <a:t> </a:t>
            </a:r>
            <a:r>
              <a:rPr lang="en-US" sz="2200" i="1" spc="-5">
                <a:effectLst/>
                <a:latin typeface="Calibri" panose="020F0502020204030204" pitchFamily="34" charset="0"/>
                <a:ea typeface="Calibri" panose="020F0502020204030204" pitchFamily="34" charset="0"/>
              </a:rPr>
              <a:t>Roles.</a:t>
            </a:r>
            <a:endParaRPr lang="en-US" sz="2200"/>
          </a:p>
        </p:txBody>
      </p:sp>
    </p:spTree>
    <p:extLst>
      <p:ext uri="{BB962C8B-B14F-4D97-AF65-F5344CB8AC3E}">
        <p14:creationId xmlns:p14="http://schemas.microsoft.com/office/powerpoint/2010/main" val="78605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492730" y="220134"/>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a:solidFill>
                  <a:schemeClr val="bg2">
                    <a:lumMod val="50000"/>
                  </a:schemeClr>
                </a:solidFill>
              </a:rPr>
              <a:t>Create Multiple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492730" y="895995"/>
            <a:ext cx="11363325" cy="769441"/>
          </a:xfrm>
          <a:prstGeom prst="rect">
            <a:avLst/>
          </a:prstGeom>
          <a:noFill/>
        </p:spPr>
        <p:txBody>
          <a:bodyPr wrap="square" rtlCol="0">
            <a:spAutoFit/>
          </a:bodyPr>
          <a:lstStyle/>
          <a:p>
            <a:r>
              <a:rPr lang="en-US" sz="2200">
                <a:effectLst/>
                <a:latin typeface="Calibri" panose="020F0502020204030204" pitchFamily="34" charset="0"/>
                <a:ea typeface="Calibri" panose="020F0502020204030204" pitchFamily="34" charset="0"/>
                <a:cs typeface="Arial" panose="020B0604020202020204" pitchFamily="34" charset="0"/>
              </a:rPr>
              <a:t>If</a:t>
            </a:r>
            <a:r>
              <a:rPr lang="en-US" sz="2200" spc="-1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more</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than</a:t>
            </a:r>
            <a:r>
              <a:rPr lang="en-US" sz="2200" spc="-3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one</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spc="-20">
                <a:latin typeface="Calibri" panose="020F0502020204030204" pitchFamily="34" charset="0"/>
                <a:ea typeface="Calibri" panose="020F0502020204030204" pitchFamily="34" charset="0"/>
                <a:cs typeface="Arial" panose="020B0604020202020204" pitchFamily="34" charset="0"/>
              </a:rPr>
              <a:t>R</a:t>
            </a:r>
            <a:r>
              <a:rPr lang="en-US" sz="2200" spc="-5">
                <a:effectLst/>
                <a:latin typeface="Calibri" panose="020F0502020204030204" pitchFamily="34" charset="0"/>
                <a:ea typeface="Calibri" panose="020F0502020204030204" pitchFamily="34" charset="0"/>
                <a:cs typeface="Arial" panose="020B0604020202020204" pitchFamily="34" charset="0"/>
              </a:rPr>
              <a:t>ecipient</a:t>
            </a:r>
            <a:r>
              <a:rPr lang="en-US" sz="2200" spc="-2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or</a:t>
            </a:r>
            <a:r>
              <a:rPr lang="en-US" sz="2200" spc="-25">
                <a:effectLst/>
                <a:latin typeface="Calibri" panose="020F0502020204030204" pitchFamily="34" charset="0"/>
                <a:ea typeface="Calibri" panose="020F0502020204030204" pitchFamily="34" charset="0"/>
                <a:cs typeface="Arial" panose="020B0604020202020204" pitchFamily="34" charset="0"/>
              </a:rPr>
              <a:t> E</a:t>
            </a:r>
            <a:r>
              <a:rPr lang="en-US" sz="2200" spc="-5">
                <a:effectLst/>
                <a:latin typeface="Calibri" panose="020F0502020204030204" pitchFamily="34" charset="0"/>
                <a:ea typeface="Calibri" panose="020F0502020204030204" pitchFamily="34" charset="0"/>
                <a:cs typeface="Arial" panose="020B0604020202020204" pitchFamily="34" charset="0"/>
              </a:rPr>
              <a:t>xternal</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users</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to </a:t>
            </a:r>
            <a:r>
              <a:rPr lang="en-US" sz="2200" spc="-10">
                <a:effectLst/>
                <a:latin typeface="Calibri" panose="020F0502020204030204" pitchFamily="34" charset="0"/>
                <a:ea typeface="Calibri" panose="020F0502020204030204" pitchFamily="34" charset="0"/>
                <a:cs typeface="Arial" panose="020B0604020202020204" pitchFamily="34" charset="0"/>
              </a:rPr>
              <a:t>be </a:t>
            </a:r>
            <a:r>
              <a:rPr lang="en-US" sz="2200" spc="-5">
                <a:effectLst/>
                <a:latin typeface="Calibri" panose="020F0502020204030204" pitchFamily="34" charset="0"/>
                <a:ea typeface="Calibri" panose="020F0502020204030204" pitchFamily="34" charset="0"/>
                <a:cs typeface="Arial" panose="020B0604020202020204" pitchFamily="34" charset="0"/>
              </a:rPr>
              <a:t>created,</a:t>
            </a:r>
            <a:r>
              <a:rPr lang="en-US" sz="2200" spc="-1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the</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b="1">
                <a:effectLst/>
                <a:latin typeface="Calibri" panose="020F0502020204030204" pitchFamily="34" charset="0"/>
                <a:ea typeface="Calibri" panose="020F0502020204030204" pitchFamily="34" charset="0"/>
                <a:cs typeface="Arial" panose="020B0604020202020204" pitchFamily="34" charset="0"/>
              </a:rPr>
              <a:t>User</a:t>
            </a:r>
            <a:r>
              <a:rPr lang="en-US" sz="2200" b="1" spc="-20">
                <a:effectLst/>
                <a:latin typeface="Calibri" panose="020F0502020204030204" pitchFamily="34" charset="0"/>
                <a:ea typeface="Calibri" panose="020F0502020204030204" pitchFamily="34" charset="0"/>
                <a:cs typeface="Arial" panose="020B0604020202020204" pitchFamily="34" charset="0"/>
              </a:rPr>
              <a:t> </a:t>
            </a:r>
            <a:r>
              <a:rPr lang="en-US" sz="2200" b="1" spc="-5">
                <a:effectLst/>
                <a:latin typeface="Calibri" panose="020F0502020204030204" pitchFamily="34" charset="0"/>
                <a:ea typeface="Calibri" panose="020F0502020204030204" pitchFamily="34" charset="0"/>
                <a:cs typeface="Arial" panose="020B0604020202020204" pitchFamily="34" charset="0"/>
              </a:rPr>
              <a:t>Manager</a:t>
            </a:r>
            <a:r>
              <a:rPr lang="en-US" sz="2200" spc="-5">
                <a:effectLst/>
                <a:latin typeface="Calibri" panose="020F0502020204030204" pitchFamily="34" charset="0"/>
                <a:ea typeface="Calibri" panose="020F0502020204030204" pitchFamily="34" charset="0"/>
                <a:cs typeface="Arial" panose="020B0604020202020204" pitchFamily="34" charset="0"/>
              </a:rPr>
              <a:t>,</a:t>
            </a:r>
            <a:r>
              <a:rPr lang="en-US" sz="2200" spc="-20">
                <a:effectLst/>
                <a:latin typeface="Calibri" panose="020F0502020204030204" pitchFamily="34" charset="0"/>
                <a:ea typeface="Calibri" panose="020F0502020204030204" pitchFamily="34" charset="0"/>
                <a:cs typeface="Arial" panose="020B0604020202020204" pitchFamily="34" charset="0"/>
              </a:rPr>
              <a:t> </a:t>
            </a:r>
            <a:r>
              <a:rPr lang="en-US" sz="2200" b="1" spc="-5">
                <a:effectLst/>
                <a:latin typeface="Calibri" panose="020F0502020204030204" pitchFamily="34" charset="0"/>
                <a:ea typeface="Calibri" panose="020F0502020204030204" pitchFamily="34" charset="0"/>
                <a:cs typeface="Arial" panose="020B0604020202020204" pitchFamily="34" charset="0"/>
              </a:rPr>
              <a:t>LSM,</a:t>
            </a:r>
            <a:r>
              <a:rPr lang="en-US" sz="2200" b="1" spc="-1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or</a:t>
            </a:r>
            <a:r>
              <a:rPr lang="en-US" sz="2200" spc="-25">
                <a:effectLst/>
                <a:latin typeface="Calibri" panose="020F0502020204030204" pitchFamily="34" charset="0"/>
                <a:ea typeface="Calibri" panose="020F0502020204030204" pitchFamily="34" charset="0"/>
                <a:cs typeface="Arial" panose="020B0604020202020204" pitchFamily="34" charset="0"/>
              </a:rPr>
              <a:t> </a:t>
            </a:r>
            <a:r>
              <a:rPr lang="en-US" sz="2200" b="1" spc="-5">
                <a:effectLst/>
                <a:latin typeface="Calibri" panose="020F0502020204030204" pitchFamily="34" charset="0"/>
                <a:ea typeface="Calibri" panose="020F0502020204030204" pitchFamily="34" charset="0"/>
                <a:cs typeface="Arial" panose="020B0604020202020204" pitchFamily="34" charset="0"/>
              </a:rPr>
              <a:t>GSM</a:t>
            </a:r>
            <a:r>
              <a:rPr lang="en-US" sz="2200" b="1" spc="-25">
                <a:effectLst/>
                <a:latin typeface="Calibri" panose="020F0502020204030204" pitchFamily="34" charset="0"/>
                <a:ea typeface="Calibri" panose="020F0502020204030204" pitchFamily="34" charset="0"/>
                <a:cs typeface="Arial" panose="020B0604020202020204" pitchFamily="34" charset="0"/>
              </a:rPr>
              <a:t> </a:t>
            </a:r>
            <a:r>
              <a:rPr lang="en-US" sz="2200" spc="-5">
                <a:latin typeface="Calibri" panose="020F0502020204030204" pitchFamily="34" charset="0"/>
                <a:ea typeface="Calibri" panose="020F0502020204030204" pitchFamily="34" charset="0"/>
                <a:cs typeface="Arial" panose="020B0604020202020204" pitchFamily="34" charset="0"/>
              </a:rPr>
              <a:t>can use this action to </a:t>
            </a:r>
            <a:r>
              <a:rPr lang="en-US" sz="2200" spc="-5">
                <a:effectLst/>
                <a:latin typeface="Calibri" panose="020F0502020204030204" pitchFamily="34" charset="0"/>
                <a:ea typeface="Calibri" panose="020F0502020204030204" pitchFamily="34" charset="0"/>
                <a:cs typeface="Arial" panose="020B0604020202020204" pitchFamily="34" charset="0"/>
              </a:rPr>
              <a:t>bulk</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create</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a:effectLst/>
                <a:latin typeface="Calibri" panose="020F0502020204030204" pitchFamily="34" charset="0"/>
                <a:ea typeface="Calibri" panose="020F0502020204030204" pitchFamily="34" charset="0"/>
                <a:cs typeface="Arial" panose="020B0604020202020204" pitchFamily="34" charset="0"/>
              </a:rPr>
              <a:t>users</a:t>
            </a:r>
            <a:r>
              <a:rPr lang="en-US" sz="2200" spc="-5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into</a:t>
            </a:r>
            <a:r>
              <a:rPr lang="en-US" sz="2200" spc="-40">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the</a:t>
            </a:r>
            <a:r>
              <a:rPr lang="en-US" sz="2200" spc="-45">
                <a:effectLst/>
                <a:latin typeface="Calibri" panose="020F0502020204030204" pitchFamily="34" charset="0"/>
                <a:ea typeface="Calibri" panose="020F0502020204030204" pitchFamily="34" charset="0"/>
                <a:cs typeface="Arial" panose="020B0604020202020204" pitchFamily="34" charset="0"/>
              </a:rPr>
              <a:t> </a:t>
            </a:r>
            <a:r>
              <a:rPr lang="en-US" sz="2200" spc="-5">
                <a:effectLst/>
                <a:latin typeface="Calibri" panose="020F0502020204030204" pitchFamily="34" charset="0"/>
                <a:ea typeface="Calibri" panose="020F0502020204030204" pitchFamily="34" charset="0"/>
                <a:cs typeface="Arial" panose="020B0604020202020204" pitchFamily="34" charset="0"/>
              </a:rPr>
              <a:t>system.</a:t>
            </a:r>
            <a:r>
              <a:rPr lang="en-US" sz="2200" spc="-50">
                <a:effectLst/>
                <a:latin typeface="Calibri" panose="020F0502020204030204" pitchFamily="34" charset="0"/>
                <a:ea typeface="Calibri" panose="020F0502020204030204" pitchFamily="34" charset="0"/>
                <a:cs typeface="Arial" panose="020B0604020202020204" pitchFamily="34" charset="0"/>
              </a:rPr>
              <a:t> </a:t>
            </a:r>
            <a:endParaRPr lang="en-US" sz="2200"/>
          </a:p>
        </p:txBody>
      </p:sp>
      <p:pic>
        <p:nvPicPr>
          <p:cNvPr id="4" name="Picture 3">
            <a:extLst>
              <a:ext uri="{FF2B5EF4-FFF2-40B4-BE49-F238E27FC236}">
                <a16:creationId xmlns:a16="http://schemas.microsoft.com/office/drawing/2014/main" id="{14DBEFC8-0630-4347-8C06-AE481DFD06B2}"/>
              </a:ext>
            </a:extLst>
          </p:cNvPr>
          <p:cNvPicPr>
            <a:picLocks noChangeAspect="1"/>
          </p:cNvPicPr>
          <p:nvPr/>
        </p:nvPicPr>
        <p:blipFill>
          <a:blip r:embed="rId2"/>
          <a:stretch>
            <a:fillRect/>
          </a:stretch>
        </p:blipFill>
        <p:spPr>
          <a:xfrm>
            <a:off x="401504" y="1981200"/>
            <a:ext cx="11661534" cy="3773387"/>
          </a:xfrm>
          <a:prstGeom prst="rect">
            <a:avLst/>
          </a:prstGeom>
        </p:spPr>
      </p:pic>
    </p:spTree>
    <p:extLst>
      <p:ext uri="{BB962C8B-B14F-4D97-AF65-F5344CB8AC3E}">
        <p14:creationId xmlns:p14="http://schemas.microsoft.com/office/powerpoint/2010/main" val="3598486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sz="2800">
                <a:solidFill>
                  <a:schemeClr val="bg2">
                    <a:lumMod val="50000"/>
                  </a:schemeClr>
                </a:solidFill>
              </a:rPr>
              <a:t>Assign Bulk Roles</a:t>
            </a:r>
          </a:p>
        </p:txBody>
      </p:sp>
      <p:sp>
        <p:nvSpPr>
          <p:cNvPr id="5" name="TextBox 4">
            <a:extLst>
              <a:ext uri="{FF2B5EF4-FFF2-40B4-BE49-F238E27FC236}">
                <a16:creationId xmlns:a16="http://schemas.microsoft.com/office/drawing/2014/main" id="{79959F6E-33B0-4127-96D6-563A522F67EE}"/>
              </a:ext>
            </a:extLst>
          </p:cNvPr>
          <p:cNvSpPr txBox="1"/>
          <p:nvPr/>
        </p:nvSpPr>
        <p:spPr>
          <a:xfrm>
            <a:off x="600074" y="1040544"/>
            <a:ext cx="11163299" cy="800219"/>
          </a:xfrm>
          <a:prstGeom prst="rect">
            <a:avLst/>
          </a:prstGeom>
          <a:noFill/>
        </p:spPr>
        <p:txBody>
          <a:bodyPr wrap="square" rtlCol="0">
            <a:spAutoFit/>
          </a:bodyPr>
          <a:lstStyle/>
          <a:p>
            <a:r>
              <a:rPr lang="en-US" sz="2200">
                <a:effectLst/>
                <a:latin typeface="Calibri" panose="020F0502020204030204" pitchFamily="34" charset="0"/>
                <a:ea typeface="Calibri" panose="020F0502020204030204" pitchFamily="34" charset="0"/>
                <a:cs typeface="Arial" panose="020B0604020202020204" pitchFamily="34" charset="0"/>
              </a:rPr>
              <a:t>The </a:t>
            </a:r>
            <a:r>
              <a:rPr lang="en-US" sz="2200" b="1">
                <a:effectLst/>
                <a:latin typeface="Calibri" panose="020F0502020204030204" pitchFamily="34" charset="0"/>
                <a:ea typeface="Calibri" panose="020F0502020204030204" pitchFamily="34" charset="0"/>
                <a:cs typeface="Arial" panose="020B0604020202020204" pitchFamily="34" charset="0"/>
              </a:rPr>
              <a:t>Assign Bulk Roles</a:t>
            </a:r>
            <a:r>
              <a:rPr lang="en-US" sz="2200">
                <a:effectLst/>
                <a:latin typeface="Calibri" panose="020F0502020204030204" pitchFamily="34" charset="0"/>
                <a:ea typeface="Calibri" panose="020F0502020204030204" pitchFamily="34" charset="0"/>
                <a:cs typeface="Arial" panose="020B0604020202020204" pitchFamily="34" charset="0"/>
              </a:rPr>
              <a:t> action allows GSM/ LSMs to add roles for multiple users at a time.</a:t>
            </a:r>
          </a:p>
          <a:p>
            <a:endParaRPr lang="en-US" sz="2400"/>
          </a:p>
        </p:txBody>
      </p:sp>
      <p:pic>
        <p:nvPicPr>
          <p:cNvPr id="3" name="Picture 2">
            <a:extLst>
              <a:ext uri="{FF2B5EF4-FFF2-40B4-BE49-F238E27FC236}">
                <a16:creationId xmlns:a16="http://schemas.microsoft.com/office/drawing/2014/main" id="{3419B1AC-E3F3-429C-BCA2-0B8C2800FB5D}"/>
              </a:ext>
            </a:extLst>
          </p:cNvPr>
          <p:cNvPicPr>
            <a:picLocks noChangeAspect="1"/>
          </p:cNvPicPr>
          <p:nvPr/>
        </p:nvPicPr>
        <p:blipFill>
          <a:blip r:embed="rId2"/>
          <a:stretch>
            <a:fillRect/>
          </a:stretch>
        </p:blipFill>
        <p:spPr>
          <a:xfrm>
            <a:off x="1704975" y="1766236"/>
            <a:ext cx="9686925" cy="4610628"/>
          </a:xfrm>
          <a:prstGeom prst="rect">
            <a:avLst/>
          </a:prstGeom>
        </p:spPr>
      </p:pic>
    </p:spTree>
    <p:extLst>
      <p:ext uri="{BB962C8B-B14F-4D97-AF65-F5344CB8AC3E}">
        <p14:creationId xmlns:p14="http://schemas.microsoft.com/office/powerpoint/2010/main" val="277495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C2C870-D769-4861-A665-A89C64C9664A}"/>
              </a:ext>
            </a:extLst>
          </p:cNvPr>
          <p:cNvSpPr txBox="1">
            <a:spLocks/>
          </p:cNvSpPr>
          <p:nvPr/>
        </p:nvSpPr>
        <p:spPr bwMode="auto">
          <a:xfrm>
            <a:off x="600074" y="286395"/>
            <a:ext cx="6134101" cy="828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i="0" kern="1200" baseline="0">
                <a:solidFill>
                  <a:srgbClr val="395B74"/>
                </a:solidFill>
                <a:latin typeface="+mj-lt"/>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r>
              <a:rPr lang="en-US" sz="2800">
                <a:solidFill>
                  <a:schemeClr val="bg2">
                    <a:lumMod val="50000"/>
                  </a:schemeClr>
                </a:solidFill>
              </a:rPr>
              <a:t>Remove Bulk Users</a:t>
            </a:r>
          </a:p>
        </p:txBody>
      </p:sp>
      <p:sp>
        <p:nvSpPr>
          <p:cNvPr id="5" name="TextBox 4">
            <a:extLst>
              <a:ext uri="{FF2B5EF4-FFF2-40B4-BE49-F238E27FC236}">
                <a16:creationId xmlns:a16="http://schemas.microsoft.com/office/drawing/2014/main" id="{79959F6E-33B0-4127-96D6-563A522F67EE}"/>
              </a:ext>
            </a:extLst>
          </p:cNvPr>
          <p:cNvSpPr txBox="1"/>
          <p:nvPr/>
        </p:nvSpPr>
        <p:spPr>
          <a:xfrm>
            <a:off x="738878" y="1050479"/>
            <a:ext cx="11363325" cy="769441"/>
          </a:xfrm>
          <a:prstGeom prst="rect">
            <a:avLst/>
          </a:prstGeom>
          <a:noFill/>
        </p:spPr>
        <p:txBody>
          <a:bodyPr wrap="square" rtlCol="0">
            <a:spAutoFit/>
          </a:bodyPr>
          <a:lstStyle/>
          <a:p>
            <a:r>
              <a:rPr lang="en-US" sz="2200">
                <a:effectLst/>
                <a:latin typeface="Calibri" panose="020F0502020204030204" pitchFamily="34" charset="0"/>
                <a:ea typeface="Calibri" panose="020F0502020204030204" pitchFamily="34" charset="0"/>
                <a:cs typeface="Arial" panose="020B0604020202020204" pitchFamily="34" charset="0"/>
              </a:rPr>
              <a:t>If more than one user or external user’s user roles needs to be removed from the system, the </a:t>
            </a:r>
            <a:r>
              <a:rPr lang="en-US" sz="2200" b="1">
                <a:effectLst/>
                <a:latin typeface="Calibri" panose="020F0502020204030204" pitchFamily="34" charset="0"/>
                <a:ea typeface="Calibri" panose="020F0502020204030204" pitchFamily="34" charset="0"/>
                <a:cs typeface="Arial" panose="020B0604020202020204" pitchFamily="34" charset="0"/>
              </a:rPr>
              <a:t>System Admin</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b="1">
                <a:effectLst/>
                <a:latin typeface="Calibri" panose="020F0502020204030204" pitchFamily="34" charset="0"/>
                <a:ea typeface="Calibri" panose="020F0502020204030204" pitchFamily="34" charset="0"/>
                <a:cs typeface="Arial" panose="020B0604020202020204" pitchFamily="34" charset="0"/>
              </a:rPr>
              <a:t>Global Security Manager</a:t>
            </a:r>
            <a:r>
              <a:rPr lang="en-US" sz="2200">
                <a:effectLst/>
                <a:latin typeface="Calibri" panose="020F0502020204030204" pitchFamily="34" charset="0"/>
                <a:ea typeface="Calibri" panose="020F0502020204030204" pitchFamily="34" charset="0"/>
                <a:cs typeface="Arial" panose="020B0604020202020204" pitchFamily="34" charset="0"/>
              </a:rPr>
              <a:t>, </a:t>
            </a:r>
            <a:r>
              <a:rPr lang="en-US" sz="2200" b="1">
                <a:effectLst/>
                <a:latin typeface="Calibri" panose="020F0502020204030204" pitchFamily="34" charset="0"/>
                <a:ea typeface="Calibri" panose="020F0502020204030204" pitchFamily="34" charset="0"/>
                <a:cs typeface="Arial" panose="020B0604020202020204" pitchFamily="34" charset="0"/>
              </a:rPr>
              <a:t>LSM</a:t>
            </a:r>
            <a:r>
              <a:rPr lang="en-US" sz="2200">
                <a:effectLst/>
                <a:latin typeface="Calibri" panose="020F0502020204030204" pitchFamily="34" charset="0"/>
                <a:ea typeface="Calibri" panose="020F0502020204030204" pitchFamily="34" charset="0"/>
                <a:cs typeface="Arial" panose="020B0604020202020204" pitchFamily="34" charset="0"/>
              </a:rPr>
              <a:t> may remove user roles through this action. </a:t>
            </a:r>
            <a:endParaRPr lang="en-US" sz="2200"/>
          </a:p>
        </p:txBody>
      </p:sp>
      <p:pic>
        <p:nvPicPr>
          <p:cNvPr id="3" name="Picture 2">
            <a:extLst>
              <a:ext uri="{FF2B5EF4-FFF2-40B4-BE49-F238E27FC236}">
                <a16:creationId xmlns:a16="http://schemas.microsoft.com/office/drawing/2014/main" id="{30A67DD4-3954-4ED6-B70D-6466D3F95F1A}"/>
              </a:ext>
            </a:extLst>
          </p:cNvPr>
          <p:cNvPicPr>
            <a:picLocks noChangeAspect="1"/>
          </p:cNvPicPr>
          <p:nvPr/>
        </p:nvPicPr>
        <p:blipFill>
          <a:blip r:embed="rId2"/>
          <a:stretch>
            <a:fillRect/>
          </a:stretch>
        </p:blipFill>
        <p:spPr>
          <a:xfrm>
            <a:off x="1855304" y="2123876"/>
            <a:ext cx="9141242" cy="4447222"/>
          </a:xfrm>
          <a:prstGeom prst="rect">
            <a:avLst/>
          </a:prstGeom>
        </p:spPr>
      </p:pic>
    </p:spTree>
    <p:extLst>
      <p:ext uri="{BB962C8B-B14F-4D97-AF65-F5344CB8AC3E}">
        <p14:creationId xmlns:p14="http://schemas.microsoft.com/office/powerpoint/2010/main" val="279325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3735A5C-8E3E-4FC6-8355-6B7174297771}"/>
              </a:ext>
            </a:extLst>
          </p:cNvPr>
          <p:cNvSpPr>
            <a:spLocks noGrp="1"/>
          </p:cNvSpPr>
          <p:nvPr>
            <p:ph type="title"/>
          </p:nvPr>
        </p:nvSpPr>
        <p:spPr>
          <a:xfrm>
            <a:off x="355788" y="436563"/>
            <a:ext cx="7492998" cy="981075"/>
          </a:xfrm>
        </p:spPr>
        <p:txBody>
          <a:bodyPr/>
          <a:lstStyle/>
          <a:p>
            <a:r>
              <a:rPr lang="en-US" sz="3600">
                <a:solidFill>
                  <a:schemeClr val="bg2">
                    <a:lumMod val="50000"/>
                  </a:schemeClr>
                </a:solidFill>
              </a:rPr>
              <a:t>Reports Tab</a:t>
            </a:r>
          </a:p>
        </p:txBody>
      </p:sp>
      <p:sp>
        <p:nvSpPr>
          <p:cNvPr id="7" name="TextBox 6">
            <a:extLst>
              <a:ext uri="{FF2B5EF4-FFF2-40B4-BE49-F238E27FC236}">
                <a16:creationId xmlns:a16="http://schemas.microsoft.com/office/drawing/2014/main" id="{1F188258-77FB-4905-8580-29C1C97C2A4A}"/>
              </a:ext>
            </a:extLst>
          </p:cNvPr>
          <p:cNvSpPr txBox="1"/>
          <p:nvPr/>
        </p:nvSpPr>
        <p:spPr>
          <a:xfrm>
            <a:off x="355787" y="1537360"/>
            <a:ext cx="10245537" cy="523220"/>
          </a:xfrm>
          <a:prstGeom prst="rect">
            <a:avLst/>
          </a:prstGeom>
          <a:noFill/>
        </p:spPr>
        <p:txBody>
          <a:bodyPr wrap="square">
            <a:spAutoFit/>
          </a:bodyPr>
          <a:lstStyle/>
          <a:p>
            <a:r>
              <a:rPr lang="en-US" sz="2800"/>
              <a:t>Users have access to certain Report(s) based on their user role:</a:t>
            </a:r>
          </a:p>
        </p:txBody>
      </p:sp>
      <p:pic>
        <p:nvPicPr>
          <p:cNvPr id="5" name="Picture 4">
            <a:extLst>
              <a:ext uri="{FF2B5EF4-FFF2-40B4-BE49-F238E27FC236}">
                <a16:creationId xmlns:a16="http://schemas.microsoft.com/office/drawing/2014/main" id="{8BA56BDD-A9C1-4CF4-8999-1D5874EA05D3}"/>
              </a:ext>
            </a:extLst>
          </p:cNvPr>
          <p:cNvPicPr>
            <a:picLocks noChangeAspect="1"/>
          </p:cNvPicPr>
          <p:nvPr/>
        </p:nvPicPr>
        <p:blipFill>
          <a:blip r:embed="rId2"/>
          <a:stretch>
            <a:fillRect/>
          </a:stretch>
        </p:blipFill>
        <p:spPr>
          <a:xfrm>
            <a:off x="471633" y="2379932"/>
            <a:ext cx="10910741" cy="2417489"/>
          </a:xfrm>
          <a:prstGeom prst="rect">
            <a:avLst/>
          </a:prstGeom>
        </p:spPr>
      </p:pic>
    </p:spTree>
    <p:extLst>
      <p:ext uri="{BB962C8B-B14F-4D97-AF65-F5344CB8AC3E}">
        <p14:creationId xmlns:p14="http://schemas.microsoft.com/office/powerpoint/2010/main" val="3145276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3735A5C-8E3E-4FC6-8355-6B7174297771}"/>
              </a:ext>
            </a:extLst>
          </p:cNvPr>
          <p:cNvSpPr>
            <a:spLocks noGrp="1"/>
          </p:cNvSpPr>
          <p:nvPr>
            <p:ph type="title"/>
          </p:nvPr>
        </p:nvSpPr>
        <p:spPr>
          <a:xfrm>
            <a:off x="280570" y="493713"/>
            <a:ext cx="4781760" cy="868362"/>
          </a:xfrm>
        </p:spPr>
        <p:txBody>
          <a:bodyPr/>
          <a:lstStyle/>
          <a:p>
            <a:r>
              <a:rPr lang="en-US" sz="3600">
                <a:solidFill>
                  <a:schemeClr val="bg2">
                    <a:lumMod val="50000"/>
                  </a:schemeClr>
                </a:solidFill>
              </a:rPr>
              <a:t>User Details Report</a:t>
            </a:r>
          </a:p>
        </p:txBody>
      </p:sp>
      <p:grpSp>
        <p:nvGrpSpPr>
          <p:cNvPr id="2" name="Group 1"/>
          <p:cNvGrpSpPr/>
          <p:nvPr/>
        </p:nvGrpSpPr>
        <p:grpSpPr>
          <a:xfrm>
            <a:off x="4373217" y="1362075"/>
            <a:ext cx="7342535" cy="4656044"/>
            <a:chOff x="3409951" y="820698"/>
            <a:chExt cx="8305801" cy="5197421"/>
          </a:xfrm>
        </p:grpSpPr>
        <p:pic>
          <p:nvPicPr>
            <p:cNvPr id="3" name="Picture 2">
              <a:extLst>
                <a:ext uri="{FF2B5EF4-FFF2-40B4-BE49-F238E27FC236}">
                  <a16:creationId xmlns:a16="http://schemas.microsoft.com/office/drawing/2014/main" id="{FE4AD72B-0828-45B5-9A36-ED138683D8DC}"/>
                </a:ext>
              </a:extLst>
            </p:cNvPr>
            <p:cNvPicPr>
              <a:picLocks noChangeAspect="1"/>
            </p:cNvPicPr>
            <p:nvPr/>
          </p:nvPicPr>
          <p:blipFill>
            <a:blip r:embed="rId2"/>
            <a:stretch>
              <a:fillRect/>
            </a:stretch>
          </p:blipFill>
          <p:spPr>
            <a:xfrm>
              <a:off x="3409951" y="820698"/>
              <a:ext cx="8305801" cy="3994265"/>
            </a:xfrm>
            <a:prstGeom prst="rect">
              <a:avLst/>
            </a:prstGeom>
          </p:spPr>
        </p:pic>
        <p:pic>
          <p:nvPicPr>
            <p:cNvPr id="8" name="Picture 7">
              <a:extLst>
                <a:ext uri="{FF2B5EF4-FFF2-40B4-BE49-F238E27FC236}">
                  <a16:creationId xmlns:a16="http://schemas.microsoft.com/office/drawing/2014/main" id="{10E1DCE9-75D4-40B7-96BE-360E55A111D5}"/>
                </a:ext>
              </a:extLst>
            </p:cNvPr>
            <p:cNvPicPr>
              <a:picLocks noChangeAspect="1"/>
            </p:cNvPicPr>
            <p:nvPr/>
          </p:nvPicPr>
          <p:blipFill>
            <a:blip r:embed="rId3"/>
            <a:stretch>
              <a:fillRect/>
            </a:stretch>
          </p:blipFill>
          <p:spPr>
            <a:xfrm>
              <a:off x="3409951" y="4814963"/>
              <a:ext cx="8305801" cy="1203156"/>
            </a:xfrm>
            <a:prstGeom prst="rect">
              <a:avLst/>
            </a:prstGeom>
          </p:spPr>
        </p:pic>
      </p:grpSp>
      <p:sp>
        <p:nvSpPr>
          <p:cNvPr id="10" name="TextBox 9">
            <a:extLst>
              <a:ext uri="{FF2B5EF4-FFF2-40B4-BE49-F238E27FC236}">
                <a16:creationId xmlns:a16="http://schemas.microsoft.com/office/drawing/2014/main" id="{561F3843-9F63-4603-A7C3-8BACC325CEFD}"/>
              </a:ext>
            </a:extLst>
          </p:cNvPr>
          <p:cNvSpPr txBox="1"/>
          <p:nvPr/>
        </p:nvSpPr>
        <p:spPr>
          <a:xfrm>
            <a:off x="280570" y="1861199"/>
            <a:ext cx="3999881" cy="1384995"/>
          </a:xfrm>
          <a:prstGeom prst="rect">
            <a:avLst/>
          </a:prstGeom>
          <a:noFill/>
        </p:spPr>
        <p:txBody>
          <a:bodyPr wrap="square">
            <a:spAutoFit/>
          </a:bodyPr>
          <a:lstStyle/>
          <a:p>
            <a:r>
              <a:rPr lang="en-US" sz="2800"/>
              <a:t>Allows FACES users to find specific users and access user’s information.</a:t>
            </a:r>
          </a:p>
        </p:txBody>
      </p:sp>
    </p:spTree>
    <p:extLst>
      <p:ext uri="{BB962C8B-B14F-4D97-AF65-F5344CB8AC3E}">
        <p14:creationId xmlns:p14="http://schemas.microsoft.com/office/powerpoint/2010/main" val="267183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3735A5C-8E3E-4FC6-8355-6B7174297771}"/>
              </a:ext>
            </a:extLst>
          </p:cNvPr>
          <p:cNvSpPr>
            <a:spLocks noGrp="1"/>
          </p:cNvSpPr>
          <p:nvPr>
            <p:ph type="title"/>
          </p:nvPr>
        </p:nvSpPr>
        <p:spPr>
          <a:xfrm>
            <a:off x="309144" y="170958"/>
            <a:ext cx="9539705" cy="868362"/>
          </a:xfrm>
        </p:spPr>
        <p:txBody>
          <a:bodyPr/>
          <a:lstStyle/>
          <a:p>
            <a:r>
              <a:rPr lang="en-US">
                <a:solidFill>
                  <a:schemeClr val="bg2">
                    <a:lumMod val="50000"/>
                  </a:schemeClr>
                </a:solidFill>
              </a:rPr>
              <a:t>User Deactivation History Report</a:t>
            </a:r>
          </a:p>
        </p:txBody>
      </p:sp>
      <p:sp>
        <p:nvSpPr>
          <p:cNvPr id="10" name="TextBox 9">
            <a:extLst>
              <a:ext uri="{FF2B5EF4-FFF2-40B4-BE49-F238E27FC236}">
                <a16:creationId xmlns:a16="http://schemas.microsoft.com/office/drawing/2014/main" id="{561F3843-9F63-4603-A7C3-8BACC325CEFD}"/>
              </a:ext>
            </a:extLst>
          </p:cNvPr>
          <p:cNvSpPr txBox="1"/>
          <p:nvPr/>
        </p:nvSpPr>
        <p:spPr>
          <a:xfrm>
            <a:off x="608870" y="959731"/>
            <a:ext cx="10772775" cy="461665"/>
          </a:xfrm>
          <a:prstGeom prst="rect">
            <a:avLst/>
          </a:prstGeom>
          <a:noFill/>
        </p:spPr>
        <p:txBody>
          <a:bodyPr wrap="square">
            <a:spAutoFit/>
          </a:bodyPr>
          <a:lstStyle/>
          <a:p>
            <a:r>
              <a:rPr lang="en-US" sz="2400"/>
              <a:t>Allows Managers to view Deactivation history for other user(s).</a:t>
            </a:r>
          </a:p>
        </p:txBody>
      </p:sp>
      <p:pic>
        <p:nvPicPr>
          <p:cNvPr id="5" name="Picture 4">
            <a:extLst>
              <a:ext uri="{FF2B5EF4-FFF2-40B4-BE49-F238E27FC236}">
                <a16:creationId xmlns:a16="http://schemas.microsoft.com/office/drawing/2014/main" id="{0BCD8043-DEDD-4906-B34D-429E4D69ADA3}"/>
              </a:ext>
            </a:extLst>
          </p:cNvPr>
          <p:cNvPicPr>
            <a:picLocks noChangeAspect="1"/>
          </p:cNvPicPr>
          <p:nvPr/>
        </p:nvPicPr>
        <p:blipFill>
          <a:blip r:embed="rId2"/>
          <a:stretch>
            <a:fillRect/>
          </a:stretch>
        </p:blipFill>
        <p:spPr>
          <a:xfrm>
            <a:off x="608870" y="1661319"/>
            <a:ext cx="10473049" cy="4475075"/>
          </a:xfrm>
          <a:prstGeom prst="rect">
            <a:avLst/>
          </a:prstGeom>
        </p:spPr>
      </p:pic>
    </p:spTree>
    <p:extLst>
      <p:ext uri="{BB962C8B-B14F-4D97-AF65-F5344CB8AC3E}">
        <p14:creationId xmlns:p14="http://schemas.microsoft.com/office/powerpoint/2010/main" val="361110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3735A5C-8E3E-4FC6-8355-6B7174297771}"/>
              </a:ext>
            </a:extLst>
          </p:cNvPr>
          <p:cNvSpPr>
            <a:spLocks noGrp="1"/>
          </p:cNvSpPr>
          <p:nvPr>
            <p:ph type="title"/>
          </p:nvPr>
        </p:nvSpPr>
        <p:spPr>
          <a:xfrm>
            <a:off x="257175" y="436563"/>
            <a:ext cx="8448675" cy="523219"/>
          </a:xfrm>
        </p:spPr>
        <p:txBody>
          <a:bodyPr/>
          <a:lstStyle/>
          <a:p>
            <a:br>
              <a:rPr lang="en-US">
                <a:solidFill>
                  <a:schemeClr val="bg2">
                    <a:lumMod val="50000"/>
                  </a:schemeClr>
                </a:solidFill>
              </a:rPr>
            </a:br>
            <a:r>
              <a:rPr lang="en-US">
                <a:solidFill>
                  <a:schemeClr val="bg2">
                    <a:lumMod val="50000"/>
                  </a:schemeClr>
                </a:solidFill>
              </a:rPr>
              <a:t>Recertification Status Report</a:t>
            </a:r>
            <a:br>
              <a:rPr lang="en-US">
                <a:solidFill>
                  <a:schemeClr val="bg2">
                    <a:lumMod val="50000"/>
                  </a:schemeClr>
                </a:solidFill>
              </a:rPr>
            </a:br>
            <a:endParaRPr lang="en-US">
              <a:solidFill>
                <a:schemeClr val="bg2">
                  <a:lumMod val="50000"/>
                </a:schemeClr>
              </a:solidFill>
            </a:endParaRPr>
          </a:p>
        </p:txBody>
      </p:sp>
      <p:sp>
        <p:nvSpPr>
          <p:cNvPr id="7" name="TextBox 6">
            <a:extLst>
              <a:ext uri="{FF2B5EF4-FFF2-40B4-BE49-F238E27FC236}">
                <a16:creationId xmlns:a16="http://schemas.microsoft.com/office/drawing/2014/main" id="{1F188258-77FB-4905-8580-29C1C97C2A4A}"/>
              </a:ext>
            </a:extLst>
          </p:cNvPr>
          <p:cNvSpPr txBox="1"/>
          <p:nvPr/>
        </p:nvSpPr>
        <p:spPr>
          <a:xfrm>
            <a:off x="257175" y="1464606"/>
            <a:ext cx="4540112" cy="1569660"/>
          </a:xfrm>
          <a:prstGeom prst="rect">
            <a:avLst/>
          </a:prstGeom>
          <a:noFill/>
        </p:spPr>
        <p:txBody>
          <a:bodyPr wrap="square">
            <a:spAutoFit/>
          </a:bodyPr>
          <a:lstStyle/>
          <a:p>
            <a:r>
              <a:rPr lang="en-US" sz="2400"/>
              <a:t>Only GSMs and LSMs have access to report. They can user the filters to view the recertification statuses of all the role groupings.</a:t>
            </a:r>
          </a:p>
        </p:txBody>
      </p:sp>
      <p:pic>
        <p:nvPicPr>
          <p:cNvPr id="12" name="Picture 11">
            <a:extLst>
              <a:ext uri="{FF2B5EF4-FFF2-40B4-BE49-F238E27FC236}">
                <a16:creationId xmlns:a16="http://schemas.microsoft.com/office/drawing/2014/main" id="{B0BCAC2F-43EB-4330-851A-FCBBBAF9FA5B}"/>
              </a:ext>
            </a:extLst>
          </p:cNvPr>
          <p:cNvPicPr>
            <a:picLocks noChangeAspect="1"/>
          </p:cNvPicPr>
          <p:nvPr/>
        </p:nvPicPr>
        <p:blipFill>
          <a:blip r:embed="rId2"/>
          <a:stretch>
            <a:fillRect/>
          </a:stretch>
        </p:blipFill>
        <p:spPr>
          <a:xfrm>
            <a:off x="5013799" y="1577008"/>
            <a:ext cx="6947495" cy="3656358"/>
          </a:xfrm>
          <a:prstGeom prst="rect">
            <a:avLst/>
          </a:prstGeom>
        </p:spPr>
      </p:pic>
    </p:spTree>
    <p:extLst>
      <p:ext uri="{BB962C8B-B14F-4D97-AF65-F5344CB8AC3E}">
        <p14:creationId xmlns:p14="http://schemas.microsoft.com/office/powerpoint/2010/main" val="84379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52EF4-68FC-48F4-B92C-18D5CB9B6F0B}"/>
              </a:ext>
            </a:extLst>
          </p:cNvPr>
          <p:cNvSpPr>
            <a:spLocks noGrp="1"/>
          </p:cNvSpPr>
          <p:nvPr>
            <p:ph type="title"/>
          </p:nvPr>
        </p:nvSpPr>
        <p:spPr/>
        <p:txBody>
          <a:bodyPr/>
          <a:lstStyle/>
          <a:p>
            <a:r>
              <a:rPr lang="en-US">
                <a:solidFill>
                  <a:schemeClr val="bg2">
                    <a:lumMod val="50000"/>
                  </a:schemeClr>
                </a:solidFill>
              </a:rPr>
              <a:t>Introduction to FACES</a:t>
            </a:r>
            <a:endParaRPr lang="en-US"/>
          </a:p>
        </p:txBody>
      </p:sp>
      <p:sp>
        <p:nvSpPr>
          <p:cNvPr id="3" name="Content Placeholder 2">
            <a:extLst>
              <a:ext uri="{FF2B5EF4-FFF2-40B4-BE49-F238E27FC236}">
                <a16:creationId xmlns:a16="http://schemas.microsoft.com/office/drawing/2014/main" id="{69355C77-9A46-433B-899A-959203EA6A01}"/>
              </a:ext>
            </a:extLst>
          </p:cNvPr>
          <p:cNvSpPr>
            <a:spLocks noGrp="1"/>
          </p:cNvSpPr>
          <p:nvPr>
            <p:ph idx="1"/>
          </p:nvPr>
        </p:nvSpPr>
        <p:spPr>
          <a:xfrm>
            <a:off x="609600" y="1417638"/>
            <a:ext cx="11582400" cy="4599562"/>
          </a:xfrm>
        </p:spPr>
        <p:txBody>
          <a:bodyPr>
            <a:normAutofit/>
          </a:bodyPr>
          <a:lstStyle/>
          <a:p>
            <a:pPr>
              <a:lnSpc>
                <a:spcPct val="120000"/>
              </a:lnSpc>
            </a:pPr>
            <a:r>
              <a:rPr lang="en-US" sz="2600" dirty="0">
                <a:latin typeface="+mn-lt"/>
              </a:rPr>
              <a:t>The FTA Access Control Entry System (FACES) is a part of FTA’s Appian platform, known as the Transit Integrated Appian Development (TrIAD) platform.  </a:t>
            </a:r>
          </a:p>
          <a:p>
            <a:pPr>
              <a:lnSpc>
                <a:spcPct val="120000"/>
              </a:lnSpc>
            </a:pPr>
            <a:r>
              <a:rPr lang="en-US" sz="2600" dirty="0">
                <a:latin typeface="+mn-lt"/>
              </a:rPr>
              <a:t>FACES provides unified user management for all applications under the TrIAD platform.</a:t>
            </a:r>
          </a:p>
          <a:p>
            <a:pPr>
              <a:lnSpc>
                <a:spcPct val="120000"/>
              </a:lnSpc>
            </a:pPr>
            <a:r>
              <a:rPr lang="en-US" sz="2600" dirty="0">
                <a:latin typeface="+mn-lt"/>
              </a:rPr>
              <a:t>FACES enables S</a:t>
            </a:r>
            <a:r>
              <a:rPr lang="en-US" sz="2600" dirty="0"/>
              <a:t>ystems in TrIAD platform</a:t>
            </a:r>
            <a:r>
              <a:rPr lang="en-US" sz="2600" dirty="0">
                <a:latin typeface="+mn-lt"/>
              </a:rPr>
              <a:t> to manage/control user access.</a:t>
            </a:r>
          </a:p>
          <a:p>
            <a:pPr>
              <a:lnSpc>
                <a:spcPct val="120000"/>
              </a:lnSpc>
            </a:pPr>
            <a:endParaRPr lang="en-US" sz="2600" dirty="0">
              <a:latin typeface="+mn-lt"/>
            </a:endParaRPr>
          </a:p>
        </p:txBody>
      </p:sp>
      <p:pic>
        <p:nvPicPr>
          <p:cNvPr id="2" name="Picture 1"/>
          <p:cNvPicPr>
            <a:picLocks noChangeAspect="1"/>
          </p:cNvPicPr>
          <p:nvPr/>
        </p:nvPicPr>
        <p:blipFill>
          <a:blip r:embed="rId2"/>
          <a:stretch>
            <a:fillRect/>
          </a:stretch>
        </p:blipFill>
        <p:spPr>
          <a:xfrm>
            <a:off x="4324975" y="4331718"/>
            <a:ext cx="4139146" cy="1018757"/>
          </a:xfrm>
          <a:prstGeom prst="rect">
            <a:avLst/>
          </a:prstGeom>
        </p:spPr>
      </p:pic>
    </p:spTree>
    <p:extLst>
      <p:ext uri="{BB962C8B-B14F-4D97-AF65-F5344CB8AC3E}">
        <p14:creationId xmlns:p14="http://schemas.microsoft.com/office/powerpoint/2010/main" val="308494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3735A5C-8E3E-4FC6-8355-6B7174297771}"/>
              </a:ext>
            </a:extLst>
          </p:cNvPr>
          <p:cNvSpPr>
            <a:spLocks noGrp="1"/>
          </p:cNvSpPr>
          <p:nvPr>
            <p:ph type="title"/>
          </p:nvPr>
        </p:nvSpPr>
        <p:spPr>
          <a:xfrm>
            <a:off x="352425" y="674688"/>
            <a:ext cx="8448675" cy="523219"/>
          </a:xfrm>
        </p:spPr>
        <p:txBody>
          <a:bodyPr/>
          <a:lstStyle/>
          <a:p>
            <a:br>
              <a:rPr lang="en-US">
                <a:solidFill>
                  <a:schemeClr val="bg2">
                    <a:lumMod val="50000"/>
                  </a:schemeClr>
                </a:solidFill>
              </a:rPr>
            </a:br>
            <a:r>
              <a:rPr lang="en-US">
                <a:solidFill>
                  <a:schemeClr val="bg2">
                    <a:lumMod val="50000"/>
                  </a:schemeClr>
                </a:solidFill>
              </a:rPr>
              <a:t>More Information </a:t>
            </a:r>
            <a:br>
              <a:rPr lang="en-US">
                <a:solidFill>
                  <a:schemeClr val="bg2">
                    <a:lumMod val="50000"/>
                  </a:schemeClr>
                </a:solidFill>
              </a:rPr>
            </a:br>
            <a:endParaRPr lang="en-US">
              <a:solidFill>
                <a:schemeClr val="bg2">
                  <a:lumMod val="50000"/>
                </a:schemeClr>
              </a:solidFill>
            </a:endParaRPr>
          </a:p>
        </p:txBody>
      </p:sp>
      <p:sp>
        <p:nvSpPr>
          <p:cNvPr id="7" name="TextBox 6">
            <a:extLst>
              <a:ext uri="{FF2B5EF4-FFF2-40B4-BE49-F238E27FC236}">
                <a16:creationId xmlns:a16="http://schemas.microsoft.com/office/drawing/2014/main" id="{1F188258-77FB-4905-8580-29C1C97C2A4A}"/>
              </a:ext>
            </a:extLst>
          </p:cNvPr>
          <p:cNvSpPr txBox="1"/>
          <p:nvPr/>
        </p:nvSpPr>
        <p:spPr>
          <a:xfrm>
            <a:off x="257175" y="1331256"/>
            <a:ext cx="11934825" cy="2887842"/>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400" dirty="0"/>
              <a:t>FACES Training Video: See next slide</a:t>
            </a:r>
          </a:p>
          <a:p>
            <a:pPr marL="457200" indent="-457200">
              <a:lnSpc>
                <a:spcPct val="150000"/>
              </a:lnSpc>
              <a:buFont typeface="Arial" panose="020B0604020202020204" pitchFamily="34" charset="0"/>
              <a:buChar char="•"/>
            </a:pPr>
            <a:r>
              <a:rPr lang="en-US" sz="2400" dirty="0"/>
              <a:t>FACES User Guide available for more information on User Management</a:t>
            </a:r>
          </a:p>
          <a:p>
            <a:pPr marL="457200" indent="-457200">
              <a:lnSpc>
                <a:spcPct val="150000"/>
              </a:lnSpc>
              <a:buFont typeface="Arial" panose="020B0604020202020204" pitchFamily="34" charset="0"/>
              <a:buChar char="•"/>
            </a:pPr>
            <a:r>
              <a:rPr lang="en-US" sz="2400" dirty="0"/>
              <a:t>Recertification Training documents available for more information about Recertifying User(s)</a:t>
            </a:r>
          </a:p>
          <a:p>
            <a:pPr marL="457200" indent="-457200">
              <a:lnSpc>
                <a:spcPct val="150000"/>
              </a:lnSpc>
              <a:buFont typeface="Arial" panose="020B0604020202020204" pitchFamily="34" charset="0"/>
              <a:buChar char="•"/>
            </a:pPr>
            <a:endParaRPr lang="en-US" sz="2800" dirty="0"/>
          </a:p>
        </p:txBody>
      </p:sp>
      <p:sp>
        <p:nvSpPr>
          <p:cNvPr id="6" name="TextBox 5"/>
          <p:cNvSpPr txBox="1"/>
          <p:nvPr/>
        </p:nvSpPr>
        <p:spPr>
          <a:xfrm>
            <a:off x="645629" y="3546731"/>
            <a:ext cx="8155471" cy="2477601"/>
          </a:xfrm>
          <a:prstGeom prst="rect">
            <a:avLst/>
          </a:prstGeom>
          <a:noFill/>
        </p:spPr>
        <p:txBody>
          <a:bodyPr wrap="square" rtlCol="0">
            <a:spAutoFit/>
          </a:bodyPr>
          <a:lstStyle/>
          <a:p>
            <a:pPr marL="63500" marR="97155" algn="just">
              <a:spcBef>
                <a:spcPts val="280"/>
              </a:spcBef>
              <a:spcAft>
                <a:spcPts val="0"/>
              </a:spcAft>
            </a:pPr>
            <a:r>
              <a:rPr lang="en-US" sz="2000" b="1" i="1" dirty="0"/>
              <a:t>Help Desk Information</a:t>
            </a:r>
          </a:p>
          <a:p>
            <a:pPr marL="63500" marR="97155" algn="just">
              <a:spcBef>
                <a:spcPts val="280"/>
              </a:spcBef>
              <a:spcAft>
                <a:spcPts val="0"/>
              </a:spcAft>
            </a:pPr>
            <a:r>
              <a:rPr lang="en-US" sz="2000" i="1" dirty="0"/>
              <a:t>If you need assistance, please call your application help desk:</a:t>
            </a:r>
          </a:p>
          <a:p>
            <a:pPr marL="63500" marR="97155" algn="just">
              <a:spcBef>
                <a:spcPts val="280"/>
              </a:spcBef>
              <a:spcAft>
                <a:spcPts val="0"/>
              </a:spcAft>
            </a:pPr>
            <a:r>
              <a:rPr lang="en-US" sz="2000" i="1" dirty="0"/>
              <a:t>FACES Help Desk at FACESHelp@dot.gov</a:t>
            </a:r>
          </a:p>
          <a:p>
            <a:pPr marL="63500" marR="97155" algn="just">
              <a:spcBef>
                <a:spcPts val="280"/>
              </a:spcBef>
              <a:spcAft>
                <a:spcPts val="0"/>
              </a:spcAft>
            </a:pPr>
            <a:r>
              <a:rPr lang="en-US" sz="2000" i="1" dirty="0"/>
              <a:t>TrAMS Help Desk Phone: 703-677-9035 Email: FTA.TrAMS.help@dot.gov</a:t>
            </a:r>
          </a:p>
          <a:p>
            <a:pPr marL="63500" marR="97155" algn="just">
              <a:spcBef>
                <a:spcPts val="280"/>
              </a:spcBef>
              <a:spcAft>
                <a:spcPts val="0"/>
              </a:spcAft>
            </a:pPr>
            <a:r>
              <a:rPr lang="en-US" sz="2000" i="1" dirty="0"/>
              <a:t>NTD Help Desk Phone: 1-888-252-0936 Email: NTDHelp@dot.gov</a:t>
            </a:r>
          </a:p>
          <a:p>
            <a:pPr marL="63500" marR="97155" algn="just">
              <a:spcBef>
                <a:spcPts val="280"/>
              </a:spcBef>
            </a:pPr>
            <a:r>
              <a:rPr lang="en-US" sz="2000" i="1" dirty="0"/>
              <a:t>DGS Help Desk Email: FTA-DGS-Help@dot.gov </a:t>
            </a:r>
          </a:p>
          <a:p>
            <a:pPr marL="63500" marR="97155" algn="just">
              <a:spcBef>
                <a:spcPts val="280"/>
              </a:spcBef>
            </a:pPr>
            <a:r>
              <a:rPr lang="en-US" sz="2000" i="1" dirty="0"/>
              <a:t>SSOR Help Desk Email: FTA.SSOR.HELP@dot.gov</a:t>
            </a:r>
            <a:endParaRPr lang="en-US" sz="1800" i="1" dirty="0"/>
          </a:p>
        </p:txBody>
      </p:sp>
    </p:spTree>
    <p:extLst>
      <p:ext uri="{BB962C8B-B14F-4D97-AF65-F5344CB8AC3E}">
        <p14:creationId xmlns:p14="http://schemas.microsoft.com/office/powerpoint/2010/main" val="426548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52EF4-68FC-48F4-B92C-18D5CB9B6F0B}"/>
              </a:ext>
            </a:extLst>
          </p:cNvPr>
          <p:cNvSpPr>
            <a:spLocks noGrp="1"/>
          </p:cNvSpPr>
          <p:nvPr>
            <p:ph type="title"/>
          </p:nvPr>
        </p:nvSpPr>
        <p:spPr/>
        <p:txBody>
          <a:bodyPr/>
          <a:lstStyle/>
          <a:p>
            <a:r>
              <a:rPr lang="en-US">
                <a:solidFill>
                  <a:schemeClr val="bg2">
                    <a:lumMod val="50000"/>
                  </a:schemeClr>
                </a:solidFill>
              </a:rPr>
              <a:t>Questions?</a:t>
            </a:r>
            <a:endParaRPr lang="en-US"/>
          </a:p>
        </p:txBody>
      </p:sp>
      <p:pic>
        <p:nvPicPr>
          <p:cNvPr id="3" name="Picture 6">
            <a:extLst>
              <a:ext uri="{FF2B5EF4-FFF2-40B4-BE49-F238E27FC236}">
                <a16:creationId xmlns:a16="http://schemas.microsoft.com/office/drawing/2014/main" id="{E4734970-9977-4D93-8D0C-0E8208BD9B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1456" y="1995487"/>
            <a:ext cx="2609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75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909-23F9-4BE5-8016-5E3AC534FD9A}"/>
              </a:ext>
            </a:extLst>
          </p:cNvPr>
          <p:cNvSpPr>
            <a:spLocks noGrp="1"/>
          </p:cNvSpPr>
          <p:nvPr>
            <p:ph type="title"/>
          </p:nvPr>
        </p:nvSpPr>
        <p:spPr>
          <a:xfrm>
            <a:off x="1009650" y="2324099"/>
            <a:ext cx="10430933" cy="1225555"/>
          </a:xfrm>
        </p:spPr>
        <p:txBody>
          <a:bodyPr/>
          <a:lstStyle/>
          <a:p>
            <a:pPr algn="ctr"/>
            <a:r>
              <a:rPr lang="en-US"/>
              <a:t>User Management</a:t>
            </a:r>
          </a:p>
        </p:txBody>
      </p:sp>
      <p:sp>
        <p:nvSpPr>
          <p:cNvPr id="4" name="Slide Number Placeholder 3">
            <a:extLst>
              <a:ext uri="{FF2B5EF4-FFF2-40B4-BE49-F238E27FC236}">
                <a16:creationId xmlns:a16="http://schemas.microsoft.com/office/drawing/2014/main" id="{FFA72078-7FBF-438C-945B-55BE659685C6}"/>
              </a:ext>
            </a:extLst>
          </p:cNvPr>
          <p:cNvSpPr>
            <a:spLocks noGrp="1"/>
          </p:cNvSpPr>
          <p:nvPr>
            <p:ph type="sldNum" sz="quarter" idx="12"/>
          </p:nvPr>
        </p:nvSpPr>
        <p:spPr/>
        <p:txBody>
          <a:body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4</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401440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52C-77B6-4723-B282-BDC0BC72F0C4}"/>
              </a:ext>
            </a:extLst>
          </p:cNvPr>
          <p:cNvSpPr>
            <a:spLocks noGrp="1"/>
          </p:cNvSpPr>
          <p:nvPr>
            <p:ph type="title"/>
          </p:nvPr>
        </p:nvSpPr>
        <p:spPr/>
        <p:txBody>
          <a:bodyPr/>
          <a:lstStyle/>
          <a:p>
            <a:r>
              <a:rPr lang="en-US">
                <a:solidFill>
                  <a:schemeClr val="bg2">
                    <a:lumMod val="50000"/>
                  </a:schemeClr>
                </a:solidFill>
              </a:rPr>
              <a:t>User Management</a:t>
            </a:r>
          </a:p>
        </p:txBody>
      </p:sp>
      <p:sp>
        <p:nvSpPr>
          <p:cNvPr id="3" name="Content Placeholder 2">
            <a:extLst>
              <a:ext uri="{FF2B5EF4-FFF2-40B4-BE49-F238E27FC236}">
                <a16:creationId xmlns:a16="http://schemas.microsoft.com/office/drawing/2014/main" id="{DBD99AAB-1F69-4D61-8653-561856BDD924}"/>
              </a:ext>
            </a:extLst>
          </p:cNvPr>
          <p:cNvSpPr>
            <a:spLocks noGrp="1"/>
          </p:cNvSpPr>
          <p:nvPr>
            <p:ph idx="1"/>
          </p:nvPr>
        </p:nvSpPr>
        <p:spPr>
          <a:xfrm>
            <a:off x="542924" y="1417638"/>
            <a:ext cx="11649075" cy="4742755"/>
          </a:xfrm>
        </p:spPr>
        <p:txBody>
          <a:bodyPr>
            <a:noAutofit/>
          </a:bodyPr>
          <a:lstStyle/>
          <a:p>
            <a:pPr>
              <a:spcAft>
                <a:spcPts val="600"/>
              </a:spcAft>
            </a:pPr>
            <a:r>
              <a:rPr lang="en-US" sz="2600" dirty="0">
                <a:latin typeface="+mn-lt"/>
              </a:rPr>
              <a:t>All systems on the TrIAD platform rely on FACES for user management functions. Within FACES, each system or application has its own set of user roles and access privileges. </a:t>
            </a:r>
          </a:p>
          <a:p>
            <a:pPr>
              <a:spcAft>
                <a:spcPts val="600"/>
              </a:spcAft>
            </a:pPr>
            <a:r>
              <a:rPr lang="en-US" sz="2600" dirty="0">
                <a:latin typeface="+mn-lt"/>
              </a:rPr>
              <a:t>Major functions of FACES are:</a:t>
            </a:r>
          </a:p>
          <a:p>
            <a:pPr lvl="2">
              <a:spcAft>
                <a:spcPts val="600"/>
              </a:spcAft>
              <a:buFont typeface="Calibri" panose="020F0502020204030204" pitchFamily="34" charset="0"/>
              <a:buChar char="−"/>
            </a:pPr>
            <a:r>
              <a:rPr lang="en-US" sz="2600" dirty="0">
                <a:latin typeface="+mn-lt"/>
              </a:rPr>
              <a:t>  Creating new user account(s). </a:t>
            </a:r>
          </a:p>
          <a:p>
            <a:pPr lvl="2">
              <a:spcAft>
                <a:spcPts val="600"/>
              </a:spcAft>
              <a:buFont typeface="Calibri" panose="020F0502020204030204" pitchFamily="34" charset="0"/>
              <a:buChar char="−"/>
            </a:pPr>
            <a:r>
              <a:rPr lang="en-US" sz="2600" dirty="0">
                <a:latin typeface="+mn-lt"/>
              </a:rPr>
              <a:t>  Managing such as adding, deleting, and copying user role(s).</a:t>
            </a:r>
          </a:p>
          <a:p>
            <a:pPr lvl="2">
              <a:spcAft>
                <a:spcPts val="600"/>
              </a:spcAft>
              <a:buFont typeface="Calibri" panose="020F0502020204030204" pitchFamily="34" charset="0"/>
              <a:buChar char="−"/>
            </a:pPr>
            <a:r>
              <a:rPr lang="en-US" sz="2600" dirty="0">
                <a:latin typeface="+mn-lt"/>
              </a:rPr>
              <a:t>  Authenticating users when they try to log in to the FTA platform. </a:t>
            </a:r>
          </a:p>
          <a:p>
            <a:pPr lvl="2">
              <a:spcAft>
                <a:spcPts val="600"/>
              </a:spcAft>
              <a:buFont typeface="Calibri" panose="020F0502020204030204" pitchFamily="34" charset="0"/>
              <a:buChar char="−"/>
            </a:pPr>
            <a:r>
              <a:rPr lang="en-US" sz="2600" dirty="0">
                <a:latin typeface="+mn-lt"/>
              </a:rPr>
              <a:t>  Unlocking accounts</a:t>
            </a:r>
          </a:p>
          <a:p>
            <a:pPr lvl="2">
              <a:spcAft>
                <a:spcPts val="600"/>
              </a:spcAft>
              <a:buFont typeface="Calibri" panose="020F0502020204030204" pitchFamily="34" charset="0"/>
              <a:buChar char="−"/>
            </a:pPr>
            <a:r>
              <a:rPr lang="en-US" sz="2600" dirty="0">
                <a:latin typeface="+mn-lt"/>
              </a:rPr>
              <a:t>  Recertify / Deactivate / Reactivate users</a:t>
            </a:r>
          </a:p>
          <a:p>
            <a:pPr lvl="2">
              <a:spcAft>
                <a:spcPts val="600"/>
              </a:spcAft>
              <a:buFont typeface="Wingdings" panose="05000000000000000000" pitchFamily="2" charset="2"/>
              <a:buChar char="Ø"/>
            </a:pPr>
            <a:endParaRPr lang="en-US" sz="2600" dirty="0">
              <a:latin typeface="+mn-lt"/>
            </a:endParaRPr>
          </a:p>
        </p:txBody>
      </p:sp>
    </p:spTree>
    <p:extLst>
      <p:ext uri="{BB962C8B-B14F-4D97-AF65-F5344CB8AC3E}">
        <p14:creationId xmlns:p14="http://schemas.microsoft.com/office/powerpoint/2010/main" val="285092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99AAB-1F69-4D61-8653-561856BDD924}"/>
              </a:ext>
            </a:extLst>
          </p:cNvPr>
          <p:cNvSpPr>
            <a:spLocks noGrp="1"/>
          </p:cNvSpPr>
          <p:nvPr>
            <p:ph idx="1"/>
          </p:nvPr>
        </p:nvSpPr>
        <p:spPr>
          <a:xfrm>
            <a:off x="438150" y="1415848"/>
            <a:ext cx="11753850" cy="4528596"/>
          </a:xfrm>
        </p:spPr>
        <p:txBody>
          <a:bodyPr>
            <a:noAutofit/>
          </a:bodyPr>
          <a:lstStyle/>
          <a:p>
            <a:r>
              <a:rPr lang="en-US" sz="2600" dirty="0">
                <a:latin typeface="+mn-lt"/>
                <a:ea typeface="ＭＳ Ｐゴシック"/>
              </a:rPr>
              <a:t>Applications in TrIAD platform manages user access and user actions via “roles.” </a:t>
            </a:r>
            <a:endParaRPr lang="en-US" sz="2600" dirty="0">
              <a:latin typeface="+mn-lt"/>
            </a:endParaRPr>
          </a:p>
          <a:p>
            <a:r>
              <a:rPr lang="en-US" sz="2600" dirty="0">
                <a:latin typeface="+mn-lt"/>
                <a:ea typeface="ＭＳ Ｐゴシック"/>
              </a:rPr>
              <a:t>Roles provides a way for TrIAD applications to</a:t>
            </a:r>
            <a:endParaRPr lang="en-US" sz="2600" dirty="0">
              <a:latin typeface="+mn-lt"/>
              <a:cs typeface="Calibri"/>
            </a:endParaRPr>
          </a:p>
          <a:p>
            <a:pPr lvl="1"/>
            <a:r>
              <a:rPr lang="en-US" sz="2600" dirty="0">
                <a:latin typeface="+mn-lt"/>
              </a:rPr>
              <a:t>Categorize Users</a:t>
            </a:r>
          </a:p>
          <a:p>
            <a:pPr lvl="1"/>
            <a:r>
              <a:rPr lang="en-US" sz="2600" dirty="0">
                <a:latin typeface="+mn-lt"/>
                <a:ea typeface="ＭＳ Ｐゴシック"/>
              </a:rPr>
              <a:t>Define who can access the data</a:t>
            </a:r>
            <a:endParaRPr lang="en-US" sz="2600" dirty="0">
              <a:latin typeface="+mn-lt"/>
              <a:ea typeface="ＭＳ Ｐゴシック"/>
              <a:cs typeface="Calibri"/>
            </a:endParaRPr>
          </a:p>
          <a:p>
            <a:pPr lvl="1"/>
            <a:r>
              <a:rPr lang="en-US" sz="2600" dirty="0">
                <a:latin typeface="+mn-lt"/>
                <a:ea typeface="ＭＳ Ｐゴシック"/>
              </a:rPr>
              <a:t>Define who can take specific actions </a:t>
            </a:r>
            <a:endParaRPr lang="en-US" sz="2600" dirty="0">
              <a:latin typeface="+mn-lt"/>
              <a:cs typeface="Calibri"/>
            </a:endParaRPr>
          </a:p>
          <a:p>
            <a:r>
              <a:rPr lang="en-US" sz="2600" dirty="0">
                <a:latin typeface="+mn-lt"/>
                <a:ea typeface="ＭＳ Ｐゴシック"/>
              </a:rPr>
              <a:t>FACES has its own set of user roles which allow users to take user management actions. </a:t>
            </a:r>
            <a:endParaRPr lang="en-US" sz="2600" dirty="0">
              <a:latin typeface="+mn-lt"/>
              <a:cs typeface="Calibri"/>
            </a:endParaRPr>
          </a:p>
          <a:p>
            <a:r>
              <a:rPr lang="en-US" sz="2600" dirty="0">
                <a:latin typeface="+mn-lt"/>
              </a:rPr>
              <a:t>Understanding user management responsibilities as a Global Security Manager (GSM), Local Security Manager (LSM) or User Manager (UM) is vital for managing roles and role certification. </a:t>
            </a:r>
          </a:p>
        </p:txBody>
      </p:sp>
      <p:sp>
        <p:nvSpPr>
          <p:cNvPr id="4" name="Title 1"/>
          <p:cNvSpPr>
            <a:spLocks noGrp="1"/>
          </p:cNvSpPr>
          <p:nvPr>
            <p:ph type="title"/>
          </p:nvPr>
        </p:nvSpPr>
        <p:spPr>
          <a:xfrm>
            <a:off x="609600" y="436563"/>
            <a:ext cx="10972800" cy="981075"/>
          </a:xfrm>
        </p:spPr>
        <p:txBody>
          <a:bodyPr/>
          <a:lstStyle/>
          <a:p>
            <a:r>
              <a:rPr lang="en-US"/>
              <a:t>User Management:</a:t>
            </a:r>
            <a:r>
              <a:rPr lang="en-US">
                <a:solidFill>
                  <a:schemeClr val="bg2">
                    <a:lumMod val="50000"/>
                  </a:schemeClr>
                </a:solidFill>
              </a:rPr>
              <a:t> Roles</a:t>
            </a:r>
          </a:p>
        </p:txBody>
      </p:sp>
    </p:spTree>
    <p:extLst>
      <p:ext uri="{BB962C8B-B14F-4D97-AF65-F5344CB8AC3E}">
        <p14:creationId xmlns:p14="http://schemas.microsoft.com/office/powerpoint/2010/main" val="152135931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C10C-977E-4096-A5EC-F52EEE6E88B7}"/>
              </a:ext>
            </a:extLst>
          </p:cNvPr>
          <p:cNvSpPr>
            <a:spLocks noGrp="1"/>
          </p:cNvSpPr>
          <p:nvPr>
            <p:ph type="title"/>
          </p:nvPr>
        </p:nvSpPr>
        <p:spPr/>
        <p:txBody>
          <a:bodyPr/>
          <a:lstStyle/>
          <a:p>
            <a:r>
              <a:rPr lang="en-US" dirty="0"/>
              <a:t>Roles Hierarchy</a:t>
            </a:r>
          </a:p>
        </p:txBody>
      </p:sp>
      <p:pic>
        <p:nvPicPr>
          <p:cNvPr id="4" name="Content Placeholder 12">
            <a:extLst>
              <a:ext uri="{FF2B5EF4-FFF2-40B4-BE49-F238E27FC236}">
                <a16:creationId xmlns:a16="http://schemas.microsoft.com/office/drawing/2014/main" id="{76B465BB-4752-4D86-A6CB-24E88FBF86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8711" y="1607065"/>
            <a:ext cx="4907417" cy="3643869"/>
          </a:xfrm>
        </p:spPr>
      </p:pic>
      <p:sp>
        <p:nvSpPr>
          <p:cNvPr id="9" name="TextBox 8">
            <a:extLst>
              <a:ext uri="{FF2B5EF4-FFF2-40B4-BE49-F238E27FC236}">
                <a16:creationId xmlns:a16="http://schemas.microsoft.com/office/drawing/2014/main" id="{41054D8F-E2E7-4C84-BBDD-805277DD0F54}"/>
              </a:ext>
            </a:extLst>
          </p:cNvPr>
          <p:cNvSpPr txBox="1"/>
          <p:nvPr/>
        </p:nvSpPr>
        <p:spPr>
          <a:xfrm>
            <a:off x="609600" y="1889917"/>
            <a:ext cx="6196012" cy="2862322"/>
          </a:xfrm>
          <a:prstGeom prst="rect">
            <a:avLst/>
          </a:prstGeom>
          <a:noFill/>
        </p:spPr>
        <p:txBody>
          <a:bodyPr wrap="square">
            <a:spAutoFit/>
          </a:bodyPr>
          <a:lstStyle/>
          <a:p>
            <a:pPr marL="285750" indent="-285750">
              <a:buFont typeface="Arial" panose="020B0604020202020204" pitchFamily="34" charset="0"/>
              <a:buChar char="•"/>
            </a:pPr>
            <a:r>
              <a:rPr lang="en-US" b="1" dirty="0">
                <a:cs typeface="Times New Roman" panose="02020603050405020304" pitchFamily="18" charset="0"/>
              </a:rPr>
              <a:t>System Administrators:</a:t>
            </a:r>
          </a:p>
          <a:p>
            <a:pPr marL="742950" lvl="1" indent="-285750">
              <a:buFont typeface="Courier New" panose="02070309020205020404" pitchFamily="49" charset="0"/>
              <a:buChar char="o"/>
            </a:pPr>
            <a:r>
              <a:rPr lang="en-US" dirty="0">
                <a:cs typeface="Times New Roman" panose="02020603050405020304" pitchFamily="18" charset="0"/>
              </a:rPr>
              <a:t>Assign/manage GSM roles</a:t>
            </a:r>
          </a:p>
          <a:p>
            <a:pPr marL="285750" indent="-285750">
              <a:buFont typeface="Arial" panose="020B0604020202020204" pitchFamily="34" charset="0"/>
              <a:buChar char="•"/>
            </a:pPr>
            <a:r>
              <a:rPr lang="en-US" b="1" dirty="0">
                <a:cs typeface="Times New Roman" panose="02020603050405020304" pitchFamily="18" charset="0"/>
              </a:rPr>
              <a:t>GSMs can manage:</a:t>
            </a:r>
          </a:p>
          <a:p>
            <a:pPr marL="742950" lvl="1" indent="-285750">
              <a:buFont typeface="Courier New" panose="02070309020205020404" pitchFamily="49" charset="0"/>
              <a:buChar char="o"/>
            </a:pPr>
            <a:r>
              <a:rPr lang="en-US" dirty="0">
                <a:cs typeface="Times New Roman" panose="02020603050405020304" pitchFamily="18" charset="0"/>
              </a:rPr>
              <a:t>LSMs</a:t>
            </a:r>
          </a:p>
          <a:p>
            <a:pPr marL="742950" lvl="1" indent="-285750">
              <a:buFont typeface="Courier New" panose="02070309020205020404" pitchFamily="49" charset="0"/>
              <a:buChar char="o"/>
            </a:pPr>
            <a:r>
              <a:rPr lang="en-US" dirty="0">
                <a:cs typeface="Times New Roman" panose="02020603050405020304" pitchFamily="18" charset="0"/>
              </a:rPr>
              <a:t>Global Viewers</a:t>
            </a:r>
          </a:p>
          <a:p>
            <a:pPr marL="285750" lvl="3" indent="-285750">
              <a:buFont typeface="Arial" panose="020B0604020202020204" pitchFamily="34" charset="0"/>
              <a:buChar char="•"/>
              <a:tabLst>
                <a:tab pos="457200" algn="l"/>
              </a:tabLst>
            </a:pPr>
            <a:r>
              <a:rPr lang="en-US" b="1" dirty="0">
                <a:cs typeface="Times New Roman" panose="02020603050405020304" pitchFamily="18" charset="0"/>
              </a:rPr>
              <a:t>LSM can manage:</a:t>
            </a:r>
          </a:p>
          <a:p>
            <a:pPr marL="742950" lvl="3" indent="-285750">
              <a:buFont typeface="Courier New" panose="02070309020205020404" pitchFamily="49" charset="0"/>
              <a:buChar char="o"/>
              <a:tabLst>
                <a:tab pos="457200" algn="l"/>
              </a:tabLst>
            </a:pPr>
            <a:r>
              <a:rPr lang="en-US" dirty="0">
                <a:cs typeface="Times New Roman" panose="02020603050405020304" pitchFamily="18" charset="0"/>
              </a:rPr>
              <a:t>Other FTA Staff </a:t>
            </a:r>
          </a:p>
          <a:p>
            <a:pPr marL="742950" lvl="3" indent="-285750">
              <a:buFont typeface="Courier New" panose="02070309020205020404" pitchFamily="49" charset="0"/>
              <a:buChar char="o"/>
              <a:tabLst>
                <a:tab pos="457200" algn="l"/>
              </a:tabLst>
            </a:pPr>
            <a:r>
              <a:rPr lang="en-US" dirty="0">
                <a:cs typeface="Times New Roman" panose="02020603050405020304" pitchFamily="18" charset="0"/>
              </a:rPr>
              <a:t>User Managers</a:t>
            </a:r>
          </a:p>
          <a:p>
            <a:pPr marL="285750" lvl="2" indent="-285750">
              <a:buFont typeface="Arial" panose="020B0604020202020204" pitchFamily="34" charset="0"/>
              <a:buChar char="•"/>
              <a:tabLst>
                <a:tab pos="457200" algn="l"/>
              </a:tabLst>
            </a:pPr>
            <a:r>
              <a:rPr lang="en-US" b="1" dirty="0">
                <a:cs typeface="Times New Roman" panose="02020603050405020304" pitchFamily="18" charset="0"/>
              </a:rPr>
              <a:t>User Managers can manage:</a:t>
            </a:r>
          </a:p>
          <a:p>
            <a:pPr marL="742950" lvl="3" indent="-285750">
              <a:buFont typeface="Courier New" panose="02070309020205020404" pitchFamily="49" charset="0"/>
              <a:buChar char="o"/>
              <a:tabLst>
                <a:tab pos="457200" algn="l"/>
              </a:tabLst>
            </a:pPr>
            <a:r>
              <a:rPr lang="en-US" b="1" dirty="0">
                <a:cs typeface="Times New Roman" panose="02020603050405020304" pitchFamily="18" charset="0"/>
              </a:rPr>
              <a:t> </a:t>
            </a:r>
            <a:r>
              <a:rPr lang="en-US" dirty="0">
                <a:cs typeface="Times New Roman" panose="02020603050405020304" pitchFamily="18" charset="0"/>
              </a:rPr>
              <a:t>Org Users </a:t>
            </a:r>
          </a:p>
        </p:txBody>
      </p:sp>
    </p:spTree>
    <p:extLst>
      <p:ext uri="{BB962C8B-B14F-4D97-AF65-F5344CB8AC3E}">
        <p14:creationId xmlns:p14="http://schemas.microsoft.com/office/powerpoint/2010/main" val="87982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User Management: Recertification</a:t>
            </a:r>
          </a:p>
        </p:txBody>
      </p:sp>
      <p:sp>
        <p:nvSpPr>
          <p:cNvPr id="3" name="Content Placeholder 2"/>
          <p:cNvSpPr>
            <a:spLocks noGrp="1"/>
          </p:cNvSpPr>
          <p:nvPr>
            <p:ph idx="1"/>
          </p:nvPr>
        </p:nvSpPr>
        <p:spPr>
          <a:xfrm>
            <a:off x="609600" y="1263191"/>
            <a:ext cx="11582400" cy="5033913"/>
          </a:xfrm>
        </p:spPr>
        <p:txBody>
          <a:bodyPr>
            <a:noAutofit/>
          </a:bodyPr>
          <a:lstStyle/>
          <a:p>
            <a:pPr>
              <a:lnSpc>
                <a:spcPts val="2700"/>
              </a:lnSpc>
            </a:pPr>
            <a:r>
              <a:rPr lang="en-US" sz="2400" dirty="0">
                <a:latin typeface="+mn-lt"/>
              </a:rPr>
              <a:t>“Recertification” is a process that requires managers to validate users who need continued access to the TrIAD Platform.  The basic idea is to ensure that someone is aware of and approves of each user, so that the odds of an unauthorized user having access to the platform are minimal.</a:t>
            </a:r>
          </a:p>
          <a:p>
            <a:pPr>
              <a:lnSpc>
                <a:spcPts val="2700"/>
              </a:lnSpc>
            </a:pPr>
            <a:r>
              <a:rPr lang="en-US" sz="2400" dirty="0">
                <a:latin typeface="+mn-lt"/>
              </a:rPr>
              <a:t>All users on the TrIAD platform require recertification annually, as required in the DOT Cybersecurity Compendium.</a:t>
            </a:r>
          </a:p>
          <a:p>
            <a:pPr>
              <a:lnSpc>
                <a:spcPts val="2700"/>
              </a:lnSpc>
            </a:pPr>
            <a:r>
              <a:rPr lang="en-US" sz="2400" dirty="0">
                <a:latin typeface="+mn-lt"/>
              </a:rPr>
              <a:t>Global Security Managers (GSM), Local Security Managers (LSM), and User Managers (UM) are responsible for reviewing and recertifying users who fall under their supervision.  These users are all “certifiers” for the purposes of the recertification exercise. </a:t>
            </a:r>
          </a:p>
          <a:p>
            <a:pPr>
              <a:lnSpc>
                <a:spcPts val="2700"/>
              </a:lnSpc>
            </a:pPr>
            <a:r>
              <a:rPr lang="en-US" sz="2400" dirty="0">
                <a:latin typeface="+mn-lt"/>
              </a:rPr>
              <a:t>Users who are not recertified or are specifically decertified are automatically locked and removed from the TrIAD Platform at the end of the recertification process.</a:t>
            </a:r>
          </a:p>
          <a:p>
            <a:pPr lvl="2">
              <a:lnSpc>
                <a:spcPts val="2400"/>
              </a:lnSpc>
              <a:buFont typeface="Wingdings" panose="05000000000000000000" pitchFamily="2" charset="2"/>
              <a:buChar char="Ø"/>
            </a:pPr>
            <a:r>
              <a:rPr lang="en-US" sz="2000" i="1" dirty="0">
                <a:latin typeface="+mn-lt"/>
              </a:rPr>
              <a:t>Refer to Recertification Training document for more information</a:t>
            </a:r>
          </a:p>
          <a:p>
            <a:pPr>
              <a:lnSpc>
                <a:spcPts val="2400"/>
              </a:lnSpc>
            </a:pPr>
            <a:endParaRPr lang="en-US" sz="2400" dirty="0">
              <a:latin typeface="+mn-lt"/>
            </a:endParaRPr>
          </a:p>
          <a:p>
            <a:endParaRPr lang="en-US" sz="2400" dirty="0">
              <a:latin typeface="+mn-lt"/>
            </a:endParaRPr>
          </a:p>
        </p:txBody>
      </p:sp>
    </p:spTree>
    <p:extLst>
      <p:ext uri="{BB962C8B-B14F-4D97-AF65-F5344CB8AC3E}">
        <p14:creationId xmlns:p14="http://schemas.microsoft.com/office/powerpoint/2010/main" val="119392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909-23F9-4BE5-8016-5E3AC534FD9A}"/>
              </a:ext>
            </a:extLst>
          </p:cNvPr>
          <p:cNvSpPr>
            <a:spLocks noGrp="1"/>
          </p:cNvSpPr>
          <p:nvPr>
            <p:ph type="title"/>
          </p:nvPr>
        </p:nvSpPr>
        <p:spPr>
          <a:xfrm>
            <a:off x="990600" y="2203445"/>
            <a:ext cx="10430933" cy="1225555"/>
          </a:xfrm>
        </p:spPr>
        <p:txBody>
          <a:bodyPr/>
          <a:lstStyle/>
          <a:p>
            <a:pPr algn="ctr"/>
            <a:r>
              <a:rPr lang="en-US"/>
              <a:t>FACES demonstration	</a:t>
            </a:r>
          </a:p>
        </p:txBody>
      </p:sp>
      <p:sp>
        <p:nvSpPr>
          <p:cNvPr id="4" name="Slide Number Placeholder 3">
            <a:extLst>
              <a:ext uri="{FF2B5EF4-FFF2-40B4-BE49-F238E27FC236}">
                <a16:creationId xmlns:a16="http://schemas.microsoft.com/office/drawing/2014/main" id="{FFA72078-7FBF-438C-945B-55BE659685C6}"/>
              </a:ext>
            </a:extLst>
          </p:cNvPr>
          <p:cNvSpPr>
            <a:spLocks noGrp="1"/>
          </p:cNvSpPr>
          <p:nvPr>
            <p:ph type="sldNum" sz="quarter" idx="12"/>
          </p:nvPr>
        </p:nvSpPr>
        <p:spPr/>
        <p:txBody>
          <a:bodyPr/>
          <a:lstStyle/>
          <a:p>
            <a:pPr defTabSz="457200" fontAlgn="base">
              <a:spcBef>
                <a:spcPct val="0"/>
              </a:spcBef>
              <a:spcAft>
                <a:spcPct val="0"/>
              </a:spcAft>
              <a:defRPr/>
            </a:pPr>
            <a:fld id="{F00A00CB-2C12-43BD-8097-0EF59CD27AF0}" type="slidenum">
              <a:rPr lang="en-US" smtClean="0">
                <a:solidFill>
                  <a:prstClr val="black"/>
                </a:solidFill>
                <a:latin typeface="Gill Sans MT" pitchFamily="34" charset="0"/>
                <a:ea typeface="ＭＳ Ｐゴシック" charset="-128"/>
              </a:rPr>
              <a:pPr defTabSz="457200" fontAlgn="base">
                <a:spcBef>
                  <a:spcPct val="0"/>
                </a:spcBef>
                <a:spcAft>
                  <a:spcPct val="0"/>
                </a:spcAft>
                <a:defRPr/>
              </a:pPr>
              <a:t>9</a:t>
            </a:fld>
            <a:endParaRPr lang="en-US">
              <a:solidFill>
                <a:prstClr val="black"/>
              </a:solidFill>
              <a:latin typeface="Gill Sans MT" pitchFamily="34" charset="0"/>
              <a:ea typeface="ＭＳ Ｐゴシック" charset="-128"/>
            </a:endParaRPr>
          </a:p>
        </p:txBody>
      </p:sp>
    </p:spTree>
    <p:extLst>
      <p:ext uri="{BB962C8B-B14F-4D97-AF65-F5344CB8AC3E}">
        <p14:creationId xmlns:p14="http://schemas.microsoft.com/office/powerpoint/2010/main" val="1376153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 PPT Template" id="{8DC5E2F7-97AA-4724-8E15-152C5C8B42FA}" vid="{C0EB444C-5514-488A-B15E-8FFBE1216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Widescreen</PresentationFormat>
  <Paragraphs>110</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Arial Unicode MS</vt:lpstr>
      <vt:lpstr>Calibri</vt:lpstr>
      <vt:lpstr>Courier New</vt:lpstr>
      <vt:lpstr>Gill Sans MT</vt:lpstr>
      <vt:lpstr>Wingdings</vt:lpstr>
      <vt:lpstr>FTA3 (2)</vt:lpstr>
      <vt:lpstr>FACES User Management Training  2023</vt:lpstr>
      <vt:lpstr>Training Agenda</vt:lpstr>
      <vt:lpstr>Introduction to FACES</vt:lpstr>
      <vt:lpstr>User Management</vt:lpstr>
      <vt:lpstr>User Management</vt:lpstr>
      <vt:lpstr>User Management: Roles</vt:lpstr>
      <vt:lpstr>Roles Hierarchy</vt:lpstr>
      <vt:lpstr>User Management: Recertification</vt:lpstr>
      <vt:lpstr>FACES demonstration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 Tab</vt:lpstr>
      <vt:lpstr>User Details Report</vt:lpstr>
      <vt:lpstr>User Deactivation History Report</vt:lpstr>
      <vt:lpstr> Recertification Status Report </vt:lpstr>
      <vt:lpstr> More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FACES User Management Training July 25, 2023</dc:title>
  <dc:subject>Commitment to Accessibility: DOT is committed to ensuring that information is available in appropriate alternative formats to meet the requirements of persons who have a disability. If you require an alternative version of this file, please contact FTAWebAccessibility@dot.gov.</dc:subject>
  <cp:lastModifiedBy>Ullah, Waseem CTR (FTA)</cp:lastModifiedBy>
  <cp:revision>2</cp:revision>
  <dcterms:modified xsi:type="dcterms:W3CDTF">2023-09-26T16:12:19Z</dcterms:modified>
</cp:coreProperties>
</file>