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1" r:id="rId1"/>
  </p:sldMasterIdLst>
  <p:notesMasterIdLst>
    <p:notesMasterId r:id="rId51"/>
  </p:notesMasterIdLst>
  <p:handoutMasterIdLst>
    <p:handoutMasterId r:id="rId52"/>
  </p:handoutMasterIdLst>
  <p:sldIdLst>
    <p:sldId id="263" r:id="rId2"/>
    <p:sldId id="268" r:id="rId3"/>
    <p:sldId id="297" r:id="rId4"/>
    <p:sldId id="298" r:id="rId5"/>
    <p:sldId id="299" r:id="rId6"/>
    <p:sldId id="271" r:id="rId7"/>
    <p:sldId id="280" r:id="rId8"/>
    <p:sldId id="272" r:id="rId9"/>
    <p:sldId id="305" r:id="rId10"/>
    <p:sldId id="276" r:id="rId11"/>
    <p:sldId id="278" r:id="rId12"/>
    <p:sldId id="288" r:id="rId13"/>
    <p:sldId id="294" r:id="rId14"/>
    <p:sldId id="296" r:id="rId15"/>
    <p:sldId id="290" r:id="rId16"/>
    <p:sldId id="289" r:id="rId17"/>
    <p:sldId id="300" r:id="rId18"/>
    <p:sldId id="295" r:id="rId19"/>
    <p:sldId id="306" r:id="rId20"/>
    <p:sldId id="307" r:id="rId21"/>
    <p:sldId id="309" r:id="rId22"/>
    <p:sldId id="308" r:id="rId23"/>
    <p:sldId id="323" r:id="rId24"/>
    <p:sldId id="493" r:id="rId25"/>
    <p:sldId id="497" r:id="rId26"/>
    <p:sldId id="270" r:id="rId27"/>
    <p:sldId id="498" r:id="rId28"/>
    <p:sldId id="499" r:id="rId29"/>
    <p:sldId id="324" r:id="rId30"/>
    <p:sldId id="274" r:id="rId31"/>
    <p:sldId id="275" r:id="rId32"/>
    <p:sldId id="500" r:id="rId33"/>
    <p:sldId id="260" r:id="rId34"/>
    <p:sldId id="317" r:id="rId35"/>
    <p:sldId id="322" r:id="rId36"/>
    <p:sldId id="321" r:id="rId37"/>
    <p:sldId id="320" r:id="rId38"/>
    <p:sldId id="319" r:id="rId39"/>
    <p:sldId id="257" r:id="rId40"/>
    <p:sldId id="569" r:id="rId41"/>
    <p:sldId id="570" r:id="rId42"/>
    <p:sldId id="508" r:id="rId43"/>
    <p:sldId id="634" r:id="rId44"/>
    <p:sldId id="635" r:id="rId45"/>
    <p:sldId id="293" r:id="rId46"/>
    <p:sldId id="337" r:id="rId47"/>
    <p:sldId id="349" r:id="rId48"/>
    <p:sldId id="636" r:id="rId49"/>
    <p:sldId id="292" r:id="rId50"/>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626915-67F1-3CB2-2E6D-79CB71D3930F}" name="El-Amin, Fleming (FTA)" initials="EAF(" userId="S::fleming.el-amin@ad.dot.gov::2df5faac-33da-42b0-83fc-3d085d5755da" providerId="AD"/>
  <p188:author id="{F3A637CA-CFB9-8F87-4A92-1500EBB26133}" name="Mcfarland, Chcolby (FTA)" initials="MC(" userId="S::colby.mcfarland@ad.dot.gov::425d5308-6f1e-4874-acd9-a9bf987c5eb9" providerId="AD"/>
  <p188:author id="{6B9510DD-FE94-8AC2-4C69-5C92CDB39DA2}" name="Tabb, Charla (FTA)" initials="TC(" userId="S::charla.tabb@ad.dot.gov::ebf996cd-c5ca-438e-9e93-da5796cf013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flynn" initials="f" lastIdx="7" clrIdx="0"/>
  <p:cmAuthor id="1" name="test" initials="t" lastIdx="3" clrIdx="1"/>
  <p:cmAuthor id="2" name="TPE" initials="TPE" lastIdx="3" clrIdx="2">
    <p:extLst>
      <p:ext uri="{19B8F6BF-5375-455C-9EA6-DF929625EA0E}">
        <p15:presenceInfo xmlns:p15="http://schemas.microsoft.com/office/powerpoint/2012/main" userId="TPE" providerId="None"/>
      </p:ext>
    </p:extLst>
  </p:cmAuthor>
  <p:cmAuthor id="3" name="Holland, Tonya (FTA)" initials="HT(" lastIdx="5" clrIdx="3">
    <p:extLst>
      <p:ext uri="{19B8F6BF-5375-455C-9EA6-DF929625EA0E}">
        <p15:presenceInfo xmlns:p15="http://schemas.microsoft.com/office/powerpoint/2012/main" userId="S::Tonya.Holland@ad.dot.gov::51142400-455c-41a0-ac9f-d17f4d3421ff" providerId="AD"/>
      </p:ext>
    </p:extLst>
  </p:cmAuthor>
  <p:cmAuthor id="4" name="Mcfarland, Chcolby (FTA)" initials="MC(" lastIdx="7" clrIdx="4">
    <p:extLst>
      <p:ext uri="{19B8F6BF-5375-455C-9EA6-DF929625EA0E}">
        <p15:presenceInfo xmlns:p15="http://schemas.microsoft.com/office/powerpoint/2012/main" userId="S::colby.mcfarland@ad.dot.gov::425d5308-6f1e-4874-acd9-a9bf987c5e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B74"/>
    <a:srgbClr val="0033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2" autoAdjust="0"/>
    <p:restoredTop sz="93792" autoAdjust="0"/>
  </p:normalViewPr>
  <p:slideViewPr>
    <p:cSldViewPr snapToGrid="0" snapToObjects="1">
      <p:cViewPr varScale="1">
        <p:scale>
          <a:sx n="75" d="100"/>
          <a:sy n="75" d="100"/>
        </p:scale>
        <p:origin x="108" y="66"/>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81" d="100"/>
          <a:sy n="81" d="100"/>
        </p:scale>
        <p:origin x="31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8"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C33813-86A8-492A-AE12-98AAEACF43FF}" type="datetimeFigureOut">
              <a:rPr lang="en-US" smtClean="0"/>
              <a:pPr/>
              <a:t>2/8/2023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BDEEE6-70E4-425C-905B-2A4AC3985FF0}" type="slidenum">
              <a:rPr lang="en-US" smtClean="0"/>
              <a:pPr/>
              <a:t>‹#›</a:t>
            </a:fld>
            <a:endParaRPr lang="en-US" dirty="0"/>
          </a:p>
        </p:txBody>
      </p:sp>
    </p:spTree>
    <p:extLst>
      <p:ext uri="{BB962C8B-B14F-4D97-AF65-F5344CB8AC3E}">
        <p14:creationId xmlns:p14="http://schemas.microsoft.com/office/powerpoint/2010/main" val="2981381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12F185-B6B5-4E3A-AD87-2FF3BCD19979}" type="datetimeFigureOut">
              <a:rPr lang="en-US" smtClean="0"/>
              <a:pPr/>
              <a:t>2/8/2023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FDF521-A8C0-47CF-B688-3383CB252F15}" type="slidenum">
              <a:rPr lang="en-US" smtClean="0"/>
              <a:pPr/>
              <a:t>‹#›</a:t>
            </a:fld>
            <a:endParaRPr lang="en-US" dirty="0"/>
          </a:p>
        </p:txBody>
      </p:sp>
    </p:spTree>
    <p:extLst>
      <p:ext uri="{BB962C8B-B14F-4D97-AF65-F5344CB8AC3E}">
        <p14:creationId xmlns:p14="http://schemas.microsoft.com/office/powerpoint/2010/main" val="1951600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1</a:t>
            </a:fld>
            <a:endParaRPr lang="en-US" dirty="0"/>
          </a:p>
        </p:txBody>
      </p:sp>
    </p:spTree>
    <p:extLst>
      <p:ext uri="{BB962C8B-B14F-4D97-AF65-F5344CB8AC3E}">
        <p14:creationId xmlns:p14="http://schemas.microsoft.com/office/powerpoint/2010/main" val="298474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10</a:t>
            </a:fld>
            <a:endParaRPr lang="en-US" dirty="0"/>
          </a:p>
        </p:txBody>
      </p:sp>
    </p:spTree>
    <p:extLst>
      <p:ext uri="{BB962C8B-B14F-4D97-AF65-F5344CB8AC3E}">
        <p14:creationId xmlns:p14="http://schemas.microsoft.com/office/powerpoint/2010/main" val="885013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11</a:t>
            </a:fld>
            <a:endParaRPr lang="en-US" dirty="0"/>
          </a:p>
        </p:txBody>
      </p:sp>
    </p:spTree>
    <p:extLst>
      <p:ext uri="{BB962C8B-B14F-4D97-AF65-F5344CB8AC3E}">
        <p14:creationId xmlns:p14="http://schemas.microsoft.com/office/powerpoint/2010/main" val="4006855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12</a:t>
            </a:fld>
            <a:endParaRPr lang="en-US" dirty="0"/>
          </a:p>
        </p:txBody>
      </p:sp>
    </p:spTree>
    <p:extLst>
      <p:ext uri="{BB962C8B-B14F-4D97-AF65-F5344CB8AC3E}">
        <p14:creationId xmlns:p14="http://schemas.microsoft.com/office/powerpoint/2010/main" val="3582158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13</a:t>
            </a:fld>
            <a:endParaRPr lang="en-US" dirty="0"/>
          </a:p>
        </p:txBody>
      </p:sp>
    </p:spTree>
    <p:extLst>
      <p:ext uri="{BB962C8B-B14F-4D97-AF65-F5344CB8AC3E}">
        <p14:creationId xmlns:p14="http://schemas.microsoft.com/office/powerpoint/2010/main" val="2260078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14</a:t>
            </a:fld>
            <a:endParaRPr lang="en-US" dirty="0"/>
          </a:p>
        </p:txBody>
      </p:sp>
    </p:spTree>
    <p:extLst>
      <p:ext uri="{BB962C8B-B14F-4D97-AF65-F5344CB8AC3E}">
        <p14:creationId xmlns:p14="http://schemas.microsoft.com/office/powerpoint/2010/main" val="3306189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15</a:t>
            </a:fld>
            <a:endParaRPr lang="en-US" dirty="0"/>
          </a:p>
        </p:txBody>
      </p:sp>
    </p:spTree>
    <p:extLst>
      <p:ext uri="{BB962C8B-B14F-4D97-AF65-F5344CB8AC3E}">
        <p14:creationId xmlns:p14="http://schemas.microsoft.com/office/powerpoint/2010/main" val="143016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16</a:t>
            </a:fld>
            <a:endParaRPr lang="en-US" dirty="0"/>
          </a:p>
        </p:txBody>
      </p:sp>
    </p:spTree>
    <p:extLst>
      <p:ext uri="{BB962C8B-B14F-4D97-AF65-F5344CB8AC3E}">
        <p14:creationId xmlns:p14="http://schemas.microsoft.com/office/powerpoint/2010/main" val="4130973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17</a:t>
            </a:fld>
            <a:endParaRPr lang="en-US" dirty="0"/>
          </a:p>
        </p:txBody>
      </p:sp>
    </p:spTree>
    <p:extLst>
      <p:ext uri="{BB962C8B-B14F-4D97-AF65-F5344CB8AC3E}">
        <p14:creationId xmlns:p14="http://schemas.microsoft.com/office/powerpoint/2010/main" val="1582815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18</a:t>
            </a:fld>
            <a:endParaRPr lang="en-US" dirty="0"/>
          </a:p>
        </p:txBody>
      </p:sp>
    </p:spTree>
    <p:extLst>
      <p:ext uri="{BB962C8B-B14F-4D97-AF65-F5344CB8AC3E}">
        <p14:creationId xmlns:p14="http://schemas.microsoft.com/office/powerpoint/2010/main" val="3972517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ct val="106000"/>
              </a:lnSpc>
              <a:spcBef>
                <a:spcPts val="0"/>
              </a:spcBef>
              <a:spcAft>
                <a:spcPts val="600"/>
              </a:spcAft>
            </a:pPr>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19</a:t>
            </a:fld>
            <a:endParaRPr lang="en-US" dirty="0"/>
          </a:p>
        </p:txBody>
      </p:sp>
    </p:spTree>
    <p:extLst>
      <p:ext uri="{BB962C8B-B14F-4D97-AF65-F5344CB8AC3E}">
        <p14:creationId xmlns:p14="http://schemas.microsoft.com/office/powerpoint/2010/main" val="1943793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2</a:t>
            </a:fld>
            <a:endParaRPr lang="en-US" dirty="0"/>
          </a:p>
        </p:txBody>
      </p:sp>
    </p:spTree>
    <p:extLst>
      <p:ext uri="{BB962C8B-B14F-4D97-AF65-F5344CB8AC3E}">
        <p14:creationId xmlns:p14="http://schemas.microsoft.com/office/powerpoint/2010/main" val="2324032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ct val="106000"/>
              </a:lnSpc>
              <a:spcBef>
                <a:spcPts val="0"/>
              </a:spcBef>
              <a:spcAft>
                <a:spcPts val="600"/>
              </a:spcAft>
            </a:pPr>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20</a:t>
            </a:fld>
            <a:endParaRPr lang="en-US" dirty="0"/>
          </a:p>
        </p:txBody>
      </p:sp>
    </p:spTree>
    <p:extLst>
      <p:ext uri="{BB962C8B-B14F-4D97-AF65-F5344CB8AC3E}">
        <p14:creationId xmlns:p14="http://schemas.microsoft.com/office/powerpoint/2010/main" val="2391509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21</a:t>
            </a:fld>
            <a:endParaRPr lang="en-US" dirty="0"/>
          </a:p>
        </p:txBody>
      </p:sp>
    </p:spTree>
    <p:extLst>
      <p:ext uri="{BB962C8B-B14F-4D97-AF65-F5344CB8AC3E}">
        <p14:creationId xmlns:p14="http://schemas.microsoft.com/office/powerpoint/2010/main" val="3323962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22</a:t>
            </a:fld>
            <a:endParaRPr lang="en-US" dirty="0"/>
          </a:p>
        </p:txBody>
      </p:sp>
    </p:spTree>
    <p:extLst>
      <p:ext uri="{BB962C8B-B14F-4D97-AF65-F5344CB8AC3E}">
        <p14:creationId xmlns:p14="http://schemas.microsoft.com/office/powerpoint/2010/main" val="2376787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23</a:t>
            </a:fld>
            <a:endParaRPr lang="en-US" dirty="0"/>
          </a:p>
        </p:txBody>
      </p:sp>
    </p:spTree>
    <p:extLst>
      <p:ext uri="{BB962C8B-B14F-4D97-AF65-F5344CB8AC3E}">
        <p14:creationId xmlns:p14="http://schemas.microsoft.com/office/powerpoint/2010/main" val="573021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4FDF521-A8C0-47CF-B688-3383CB252F15}" type="slidenum">
              <a:rPr lang="en-US" smtClean="0"/>
              <a:pPr/>
              <a:t>24</a:t>
            </a:fld>
            <a:endParaRPr lang="en-US" dirty="0"/>
          </a:p>
        </p:txBody>
      </p:sp>
      <p:sp>
        <p:nvSpPr>
          <p:cNvPr id="6" name="Notes Placeholder 5">
            <a:extLst>
              <a:ext uri="{FF2B5EF4-FFF2-40B4-BE49-F238E27FC236}">
                <a16:creationId xmlns:a16="http://schemas.microsoft.com/office/drawing/2014/main" id="{468C2617-AC53-44E4-BCF6-C527E4AE4C06}"/>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464565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4FDF521-A8C0-47CF-B688-3383CB252F15}" type="slidenum">
              <a:rPr lang="en-US" smtClean="0"/>
              <a:pPr/>
              <a:t>25</a:t>
            </a:fld>
            <a:endParaRPr lang="en-US" dirty="0"/>
          </a:p>
        </p:txBody>
      </p:sp>
      <p:sp>
        <p:nvSpPr>
          <p:cNvPr id="6" name="Notes Placeholder 5">
            <a:extLst>
              <a:ext uri="{FF2B5EF4-FFF2-40B4-BE49-F238E27FC236}">
                <a16:creationId xmlns:a16="http://schemas.microsoft.com/office/drawing/2014/main" id="{E3AC5C6B-15FB-41FE-A1CD-A899F5C1C18C}"/>
              </a:ext>
            </a:extLst>
          </p:cNvPr>
          <p:cNvSpPr>
            <a:spLocks noGrp="1"/>
          </p:cNvSpPr>
          <p:nvPr>
            <p:ph type="body" sz="quarter" idx="3"/>
          </p:nvPr>
        </p:nvSpPr>
        <p:spPr/>
        <p:txBody>
          <a:bodyPr>
            <a:normAutofit/>
          </a:bodyPr>
          <a:lstStyle/>
          <a:p>
            <a:endParaRPr lang="en-US" dirty="0"/>
          </a:p>
        </p:txBody>
      </p:sp>
    </p:spTree>
    <p:extLst>
      <p:ext uri="{BB962C8B-B14F-4D97-AF65-F5344CB8AC3E}">
        <p14:creationId xmlns:p14="http://schemas.microsoft.com/office/powerpoint/2010/main" val="2792686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26</a:t>
            </a:fld>
            <a:endParaRPr lang="en-US" dirty="0"/>
          </a:p>
        </p:txBody>
      </p:sp>
    </p:spTree>
    <p:extLst>
      <p:ext uri="{BB962C8B-B14F-4D97-AF65-F5344CB8AC3E}">
        <p14:creationId xmlns:p14="http://schemas.microsoft.com/office/powerpoint/2010/main" val="2041681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27</a:t>
            </a:fld>
            <a:endParaRPr lang="en-US" dirty="0"/>
          </a:p>
        </p:txBody>
      </p:sp>
    </p:spTree>
    <p:extLst>
      <p:ext uri="{BB962C8B-B14F-4D97-AF65-F5344CB8AC3E}">
        <p14:creationId xmlns:p14="http://schemas.microsoft.com/office/powerpoint/2010/main" val="4251636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4FDF521-A8C0-47CF-B688-3383CB252F15}" type="slidenum">
              <a:rPr lang="en-US" smtClean="0"/>
              <a:pPr/>
              <a:t>28</a:t>
            </a:fld>
            <a:endParaRPr lang="en-US" dirty="0"/>
          </a:p>
        </p:txBody>
      </p:sp>
      <p:sp>
        <p:nvSpPr>
          <p:cNvPr id="6" name="Notes Placeholder 5">
            <a:extLst>
              <a:ext uri="{FF2B5EF4-FFF2-40B4-BE49-F238E27FC236}">
                <a16:creationId xmlns:a16="http://schemas.microsoft.com/office/drawing/2014/main" id="{F779B49D-C8C7-4F18-B348-305D4092BF7E}"/>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23773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4FDF521-A8C0-47CF-B688-3383CB252F15}" type="slidenum">
              <a:rPr lang="en-US" smtClean="0"/>
              <a:pPr/>
              <a:t>29</a:t>
            </a:fld>
            <a:endParaRPr lang="en-US" dirty="0"/>
          </a:p>
        </p:txBody>
      </p:sp>
      <p:sp>
        <p:nvSpPr>
          <p:cNvPr id="6" name="Notes Placeholder 5">
            <a:extLst>
              <a:ext uri="{FF2B5EF4-FFF2-40B4-BE49-F238E27FC236}">
                <a16:creationId xmlns:a16="http://schemas.microsoft.com/office/drawing/2014/main" id="{5987D170-5A9A-4FF2-9666-C5EEB34E1644}"/>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002542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3</a:t>
            </a:fld>
            <a:endParaRPr lang="en-US" dirty="0"/>
          </a:p>
        </p:txBody>
      </p:sp>
    </p:spTree>
    <p:extLst>
      <p:ext uri="{BB962C8B-B14F-4D97-AF65-F5344CB8AC3E}">
        <p14:creationId xmlns:p14="http://schemas.microsoft.com/office/powerpoint/2010/main" val="863242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30</a:t>
            </a:fld>
            <a:endParaRPr lang="en-US" dirty="0"/>
          </a:p>
        </p:txBody>
      </p:sp>
    </p:spTree>
    <p:extLst>
      <p:ext uri="{BB962C8B-B14F-4D97-AF65-F5344CB8AC3E}">
        <p14:creationId xmlns:p14="http://schemas.microsoft.com/office/powerpoint/2010/main" val="617075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31</a:t>
            </a:fld>
            <a:endParaRPr lang="en-US" dirty="0"/>
          </a:p>
        </p:txBody>
      </p:sp>
    </p:spTree>
    <p:extLst>
      <p:ext uri="{BB962C8B-B14F-4D97-AF65-F5344CB8AC3E}">
        <p14:creationId xmlns:p14="http://schemas.microsoft.com/office/powerpoint/2010/main" val="3310849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4FDF521-A8C0-47CF-B688-3383CB252F15}" type="slidenum">
              <a:rPr lang="en-US" smtClean="0"/>
              <a:pPr/>
              <a:t>32</a:t>
            </a:fld>
            <a:endParaRPr lang="en-US" dirty="0"/>
          </a:p>
        </p:txBody>
      </p:sp>
      <p:sp>
        <p:nvSpPr>
          <p:cNvPr id="6" name="Notes Placeholder 5">
            <a:extLst>
              <a:ext uri="{FF2B5EF4-FFF2-40B4-BE49-F238E27FC236}">
                <a16:creationId xmlns:a16="http://schemas.microsoft.com/office/drawing/2014/main" id="{65E23E54-A393-4E50-B727-7F510864E2A8}"/>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581825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33</a:t>
            </a:fld>
            <a:endParaRPr lang="en-US" dirty="0"/>
          </a:p>
        </p:txBody>
      </p:sp>
    </p:spTree>
    <p:extLst>
      <p:ext uri="{BB962C8B-B14F-4D97-AF65-F5344CB8AC3E}">
        <p14:creationId xmlns:p14="http://schemas.microsoft.com/office/powerpoint/2010/main" val="573021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36</a:t>
            </a:fld>
            <a:endParaRPr lang="en-US" dirty="0"/>
          </a:p>
        </p:txBody>
      </p:sp>
    </p:spTree>
    <p:extLst>
      <p:ext uri="{BB962C8B-B14F-4D97-AF65-F5344CB8AC3E}">
        <p14:creationId xmlns:p14="http://schemas.microsoft.com/office/powerpoint/2010/main" val="3188699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37</a:t>
            </a:fld>
            <a:endParaRPr lang="en-US" dirty="0"/>
          </a:p>
        </p:txBody>
      </p:sp>
    </p:spTree>
    <p:extLst>
      <p:ext uri="{BB962C8B-B14F-4D97-AF65-F5344CB8AC3E}">
        <p14:creationId xmlns:p14="http://schemas.microsoft.com/office/powerpoint/2010/main" val="1925986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717024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EA179-D812-40A5-AB66-1191A74C57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06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8692922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FADEF4-9BA0-48B9-BCED-69C1871B963C}" type="slidenum">
              <a:rPr lang="en-US" smtClean="0"/>
              <a:t>42</a:t>
            </a:fld>
            <a:endParaRPr lang="en-US" dirty="0"/>
          </a:p>
        </p:txBody>
      </p:sp>
    </p:spTree>
    <p:extLst>
      <p:ext uri="{BB962C8B-B14F-4D97-AF65-F5344CB8AC3E}">
        <p14:creationId xmlns:p14="http://schemas.microsoft.com/office/powerpoint/2010/main" val="233406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4</a:t>
            </a:fld>
            <a:endParaRPr lang="en-US" dirty="0"/>
          </a:p>
        </p:txBody>
      </p:sp>
    </p:spTree>
    <p:extLst>
      <p:ext uri="{BB962C8B-B14F-4D97-AF65-F5344CB8AC3E}">
        <p14:creationId xmlns:p14="http://schemas.microsoft.com/office/powerpoint/2010/main" val="148107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0F76E2-5A17-471C-921F-54A0BFD09F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9956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4176646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EA179-D812-40A5-AB66-1191A74C57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1087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614317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FADEF4-9BA0-48B9-BCED-69C1871B963C}" type="slidenum">
              <a:rPr lang="en-US" smtClean="0"/>
              <a:t>47</a:t>
            </a:fld>
            <a:endParaRPr lang="en-US" dirty="0"/>
          </a:p>
        </p:txBody>
      </p:sp>
    </p:spTree>
    <p:extLst>
      <p:ext uri="{BB962C8B-B14F-4D97-AF65-F5344CB8AC3E}">
        <p14:creationId xmlns:p14="http://schemas.microsoft.com/office/powerpoint/2010/main" val="366982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DC0F76E2-5A17-471C-921F-54A0BFD09F58}"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291005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5</a:t>
            </a:fld>
            <a:endParaRPr lang="en-US" dirty="0"/>
          </a:p>
        </p:txBody>
      </p:sp>
    </p:spTree>
    <p:extLst>
      <p:ext uri="{BB962C8B-B14F-4D97-AF65-F5344CB8AC3E}">
        <p14:creationId xmlns:p14="http://schemas.microsoft.com/office/powerpoint/2010/main" val="2325216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6</a:t>
            </a:fld>
            <a:endParaRPr lang="en-US" dirty="0"/>
          </a:p>
        </p:txBody>
      </p:sp>
    </p:spTree>
    <p:extLst>
      <p:ext uri="{BB962C8B-B14F-4D97-AF65-F5344CB8AC3E}">
        <p14:creationId xmlns:p14="http://schemas.microsoft.com/office/powerpoint/2010/main" val="1231034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7</a:t>
            </a:fld>
            <a:endParaRPr lang="en-US" dirty="0"/>
          </a:p>
        </p:txBody>
      </p:sp>
    </p:spTree>
    <p:extLst>
      <p:ext uri="{BB962C8B-B14F-4D97-AF65-F5344CB8AC3E}">
        <p14:creationId xmlns:p14="http://schemas.microsoft.com/office/powerpoint/2010/main" val="3954859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8</a:t>
            </a:fld>
            <a:endParaRPr lang="en-US" dirty="0"/>
          </a:p>
        </p:txBody>
      </p:sp>
    </p:spTree>
    <p:extLst>
      <p:ext uri="{BB962C8B-B14F-4D97-AF65-F5344CB8AC3E}">
        <p14:creationId xmlns:p14="http://schemas.microsoft.com/office/powerpoint/2010/main" val="3258095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9</a:t>
            </a:fld>
            <a:endParaRPr lang="en-US" dirty="0"/>
          </a:p>
        </p:txBody>
      </p:sp>
    </p:spTree>
    <p:extLst>
      <p:ext uri="{BB962C8B-B14F-4D97-AF65-F5344CB8AC3E}">
        <p14:creationId xmlns:p14="http://schemas.microsoft.com/office/powerpoint/2010/main" val="2013843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2">
            <a:lumMod val="20000"/>
            <a:lumOff val="80000"/>
            <a:alpha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859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4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2400">
                <a:latin typeface="Calibri" panose="020F0502020204030204" pitchFamily="34" charset="0"/>
                <a:cs typeface="Calibri" panose="020F050202020403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6" name="Slide Number Placeholder 4">
            <a:extLst>
              <a:ext uri="{FF2B5EF4-FFF2-40B4-BE49-F238E27FC236}">
                <a16:creationId xmlns:a16="http://schemas.microsoft.com/office/drawing/2014/main" id="{0AF10197-2F27-DF46-A3F1-00AA76B49337}"/>
              </a:ext>
            </a:extLst>
          </p:cNvPr>
          <p:cNvSpPr txBox="1">
            <a:spLocks/>
          </p:cNvSpPr>
          <p:nvPr userDrawn="1"/>
        </p:nvSpPr>
        <p:spPr>
          <a:xfrm>
            <a:off x="11277600" y="6410987"/>
            <a:ext cx="919629" cy="349044"/>
          </a:xfrm>
          <a:prstGeom prst="rect">
            <a:avLst/>
          </a:prstGeom>
        </p:spPr>
        <p:txBody>
          <a:bodyPr vert="horz" wrap="square" lIns="68580" tIns="34290" rIns="68580" bIns="34290" numCol="1" anchor="t" anchorCtr="0" compatLnSpc="1">
            <a:prstTxWarp prst="textNoShape">
              <a:avLst/>
            </a:prstTxWarp>
          </a:bodyPr>
          <a:lstStyle/>
          <a:p>
            <a:pPr marL="0" marR="0" lvl="0" indent="0" algn="ctr" defTabSz="342900" rtl="0" eaLnBrk="1" fontAlgn="base" latinLnBrk="0" hangingPunct="1">
              <a:lnSpc>
                <a:spcPct val="100000"/>
              </a:lnSpc>
              <a:spcBef>
                <a:spcPct val="0"/>
              </a:spcBef>
              <a:spcAft>
                <a:spcPct val="0"/>
              </a:spcAft>
              <a:buClrTx/>
              <a:buSzTx/>
              <a:buFontTx/>
              <a:buNone/>
              <a:tabLst/>
              <a:defRPr/>
            </a:pPr>
            <a:fld id="{F00A00CB-2C12-43BD-8097-0EF59CD27AF0}" type="slidenum">
              <a:rPr kumimoji="0" lang="en-US" sz="1800" b="0" i="0" u="none" strike="noStrike" kern="1200" cap="none" spc="0" normalizeH="0" baseline="0" noProof="0" smtClean="0">
                <a:ln>
                  <a:noFill/>
                </a:ln>
                <a:solidFill>
                  <a:schemeClr val="bg2"/>
                </a:solidFill>
                <a:effectLst/>
                <a:uLnTx/>
                <a:uFillTx/>
                <a:latin typeface="Calibri" panose="020F0502020204030204" pitchFamily="34" charset="0"/>
                <a:ea typeface="ＭＳ Ｐゴシック" charset="-128"/>
                <a:cs typeface="Calibri" panose="020F0502020204030204" pitchFamily="34" charset="0"/>
              </a:rPr>
              <a:pPr marL="0" marR="0" lvl="0" indent="0" algn="ctr" defTabSz="3429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schemeClr val="bg2"/>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2772929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2">
            <a:lumMod val="20000"/>
            <a:lumOff val="80000"/>
            <a:alpha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4487A8-A594-1F41-ADDF-B5FC30CAA5A5}"/>
              </a:ext>
              <a:ext uri="{C183D7F6-B498-43B3-948B-1728B52AA6E4}">
                <adec:decorative xmlns:adec="http://schemas.microsoft.com/office/drawing/2017/decorative" val="1"/>
              </a:ext>
            </a:extLst>
          </p:cNvPr>
          <p:cNvSpPr/>
          <p:nvPr userDrawn="1"/>
        </p:nvSpPr>
        <p:spPr>
          <a:xfrm>
            <a:off x="0" y="6308735"/>
            <a:ext cx="12192000" cy="549265"/>
          </a:xfrm>
          <a:prstGeom prst="rect">
            <a:avLst/>
          </a:prstGeom>
          <a:gradFill flip="none" rotWithShape="1">
            <a:gsLst>
              <a:gs pos="0">
                <a:srgbClr val="395B74"/>
              </a:gs>
              <a:gs pos="99000">
                <a:schemeClr val="bg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0A8B9EA-4B19-234A-8A45-BE01B1D1F84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09600" y="6451229"/>
            <a:ext cx="793233" cy="258262"/>
          </a:xfrm>
          <a:prstGeom prst="rect">
            <a:avLst/>
          </a:prstGeom>
        </p:spPr>
      </p:pic>
      <p:pic>
        <p:nvPicPr>
          <p:cNvPr id="4" name="Picture 3">
            <a:extLst>
              <a:ext uri="{FF2B5EF4-FFF2-40B4-BE49-F238E27FC236}">
                <a16:creationId xmlns:a16="http://schemas.microsoft.com/office/drawing/2014/main" id="{D18BF609-2552-254F-9A49-3EE7A787EEC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79268" y="6608648"/>
            <a:ext cx="2418800" cy="106088"/>
          </a:xfrm>
          <a:prstGeom prst="rect">
            <a:avLst/>
          </a:prstGeom>
        </p:spPr>
      </p:pic>
      <p:sp>
        <p:nvSpPr>
          <p:cNvPr id="5" name="TextBox 4">
            <a:extLst>
              <a:ext uri="{FF2B5EF4-FFF2-40B4-BE49-F238E27FC236}">
                <a16:creationId xmlns:a16="http://schemas.microsoft.com/office/drawing/2014/main" id="{0E940AEB-878D-2744-879F-39A47FD46712}"/>
              </a:ext>
            </a:extLst>
          </p:cNvPr>
          <p:cNvSpPr txBox="1"/>
          <p:nvPr userDrawn="1"/>
        </p:nvSpPr>
        <p:spPr>
          <a:xfrm>
            <a:off x="4815380" y="5586235"/>
            <a:ext cx="2564970" cy="461665"/>
          </a:xfrm>
          <a:prstGeom prst="rect">
            <a:avLst/>
          </a:prstGeom>
          <a:noFill/>
        </p:spPr>
        <p:txBody>
          <a:bodyPr wrap="square" rtlCol="0">
            <a:spAutoFit/>
          </a:bodyPr>
          <a:lstStyle/>
          <a:p>
            <a:pPr algn="ctr"/>
            <a:r>
              <a:rPr lang="en-US" altLang="en-US" sz="2400" cap="all" dirty="0">
                <a:solidFill>
                  <a:schemeClr val="bg2">
                    <a:lumMod val="75000"/>
                  </a:schemeClr>
                </a:solidFill>
                <a:latin typeface="Source Sans Pro" panose="020B0503030403020204" pitchFamily="34" charset="0"/>
                <a:ea typeface="Calibri" charset="0"/>
                <a:cs typeface="Calibri" charset="0"/>
              </a:rPr>
              <a:t>transit.dot.gov</a:t>
            </a:r>
          </a:p>
        </p:txBody>
      </p:sp>
      <p:sp>
        <p:nvSpPr>
          <p:cNvPr id="6" name="Rectangle 5">
            <a:extLst>
              <a:ext uri="{FF2B5EF4-FFF2-40B4-BE49-F238E27FC236}">
                <a16:creationId xmlns:a16="http://schemas.microsoft.com/office/drawing/2014/main" id="{9F6A2075-D29F-514F-938A-128E52E64BC1}"/>
              </a:ext>
              <a:ext uri="{C183D7F6-B498-43B3-948B-1728B52AA6E4}">
                <adec:decorative xmlns:adec="http://schemas.microsoft.com/office/drawing/2017/decorative" val="1"/>
              </a:ext>
            </a:extLst>
          </p:cNvPr>
          <p:cNvSpPr/>
          <p:nvPr userDrawn="1"/>
        </p:nvSpPr>
        <p:spPr>
          <a:xfrm>
            <a:off x="1746180" y="1139837"/>
            <a:ext cx="8699643" cy="3863546"/>
          </a:xfrm>
          <a:prstGeom prst="rect">
            <a:avLst/>
          </a:prstGeom>
          <a:gradFill flip="none" rotWithShape="1">
            <a:gsLst>
              <a:gs pos="37000">
                <a:schemeClr val="accent1">
                  <a:lumMod val="5000"/>
                  <a:lumOff val="95000"/>
                </a:schemeClr>
              </a:gs>
              <a:gs pos="100000">
                <a:schemeClr val="bg2">
                  <a:lumMod val="7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754110C-3334-0140-92EC-8C07949F9565}"/>
              </a:ext>
              <a:ext uri="{C183D7F6-B498-43B3-948B-1728B52AA6E4}">
                <adec:decorative xmlns:adec="http://schemas.microsoft.com/office/drawing/2017/decorative" val="1"/>
              </a:ext>
            </a:extLst>
          </p:cNvPr>
          <p:cNvSpPr/>
          <p:nvPr userDrawn="1"/>
        </p:nvSpPr>
        <p:spPr>
          <a:xfrm>
            <a:off x="1793089" y="1139837"/>
            <a:ext cx="8606117" cy="386354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428ADFF-27A1-3248-A8E0-8555A44EB032}"/>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50793" y="694952"/>
            <a:ext cx="4021808" cy="2331720"/>
          </a:xfrm>
          <a:prstGeom prst="rect">
            <a:avLst/>
          </a:prstGeom>
        </p:spPr>
      </p:pic>
      <p:pic>
        <p:nvPicPr>
          <p:cNvPr id="9" name="Picture 8">
            <a:extLst>
              <a:ext uri="{FF2B5EF4-FFF2-40B4-BE49-F238E27FC236}">
                <a16:creationId xmlns:a16="http://schemas.microsoft.com/office/drawing/2014/main" id="{E4F7E207-2AFC-A74C-BBC0-A09AB99275D4}"/>
              </a:ext>
              <a:ext uri="{C183D7F6-B498-43B3-948B-1728B52AA6E4}">
                <adec:decorative xmlns:adec="http://schemas.microsoft.com/office/drawing/2017/decorative" val="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270"/>
          <a:stretch/>
        </p:blipFill>
        <p:spPr>
          <a:xfrm>
            <a:off x="6152338" y="3131388"/>
            <a:ext cx="4021808" cy="2356352"/>
          </a:xfrm>
          <a:prstGeom prst="rect">
            <a:avLst/>
          </a:prstGeom>
        </p:spPr>
      </p:pic>
      <p:pic>
        <p:nvPicPr>
          <p:cNvPr id="10" name="Picture 9">
            <a:extLst>
              <a:ext uri="{FF2B5EF4-FFF2-40B4-BE49-F238E27FC236}">
                <a16:creationId xmlns:a16="http://schemas.microsoft.com/office/drawing/2014/main" id="{C5633B56-200F-1C42-9F20-A753D8549D9D}"/>
              </a:ext>
              <a:ext uri="{C183D7F6-B498-43B3-948B-1728B52AA6E4}">
                <adec:decorative xmlns:adec="http://schemas.microsoft.com/office/drawing/2017/decorative" val="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022586" y="694950"/>
            <a:ext cx="4023360" cy="2331721"/>
          </a:xfrm>
          <a:prstGeom prst="rect">
            <a:avLst/>
          </a:prstGeom>
        </p:spPr>
      </p:pic>
      <p:pic>
        <p:nvPicPr>
          <p:cNvPr id="11" name="Picture 10">
            <a:extLst>
              <a:ext uri="{FF2B5EF4-FFF2-40B4-BE49-F238E27FC236}">
                <a16:creationId xmlns:a16="http://schemas.microsoft.com/office/drawing/2014/main" id="{0C3E3ECE-2BA9-2B43-9BD1-BA351BF8037F}"/>
              </a:ext>
              <a:ext uri="{C183D7F6-B498-43B3-948B-1728B52AA6E4}">
                <adec:decorative xmlns:adec="http://schemas.microsoft.com/office/drawing/2017/decorative" val="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022586" y="3125166"/>
            <a:ext cx="4023360" cy="2362574"/>
          </a:xfrm>
          <a:prstGeom prst="rect">
            <a:avLst/>
          </a:prstGeom>
        </p:spPr>
      </p:pic>
      <p:pic>
        <p:nvPicPr>
          <p:cNvPr id="12" name="Picture 11">
            <a:extLst>
              <a:ext uri="{FF2B5EF4-FFF2-40B4-BE49-F238E27FC236}">
                <a16:creationId xmlns:a16="http://schemas.microsoft.com/office/drawing/2014/main" id="{1D9CD8FC-E014-BF49-973E-19258E7E9DF2}"/>
              </a:ext>
              <a:ext uri="{C183D7F6-B498-43B3-948B-1728B52AA6E4}">
                <adec:decorative xmlns:adec="http://schemas.microsoft.com/office/drawing/2017/decorative" val="1"/>
              </a:ext>
            </a:extLst>
          </p:cNvPr>
          <p:cNvPicPr>
            <a:picLocks noChangeAspect="1"/>
          </p:cNvPicPr>
          <p:nvPr userDrawn="1"/>
        </p:nvPicPr>
        <p:blipFill rotWithShape="1">
          <a:blip r:embed="rId8" cstate="screen">
            <a:alphaModFix amt="55000"/>
            <a:extLst>
              <a:ext uri="{28A0092B-C50C-407E-A947-70E740481C1C}">
                <a14:useLocalDpi xmlns:a14="http://schemas.microsoft.com/office/drawing/2010/main"/>
              </a:ext>
            </a:extLst>
          </a:blip>
          <a:srcRect l="-799" r="9851"/>
          <a:stretch/>
        </p:blipFill>
        <p:spPr>
          <a:xfrm>
            <a:off x="9265920" y="-76486"/>
            <a:ext cx="2926080" cy="6934486"/>
          </a:xfrm>
          <a:prstGeom prst="rect">
            <a:avLst/>
          </a:prstGeom>
        </p:spPr>
      </p:pic>
      <p:pic>
        <p:nvPicPr>
          <p:cNvPr id="13" name="Picture 12">
            <a:extLst>
              <a:ext uri="{FF2B5EF4-FFF2-40B4-BE49-F238E27FC236}">
                <a16:creationId xmlns:a16="http://schemas.microsoft.com/office/drawing/2014/main" id="{1B0800C2-74A0-6240-81C3-A55400C7364B}"/>
              </a:ext>
              <a:ext uri="{C183D7F6-B498-43B3-948B-1728B52AA6E4}">
                <adec:decorative xmlns:adec="http://schemas.microsoft.com/office/drawing/2017/decorative" val="1"/>
              </a:ext>
            </a:extLst>
          </p:cNvPr>
          <p:cNvPicPr>
            <a:picLocks noChangeAspect="1"/>
          </p:cNvPicPr>
          <p:nvPr userDrawn="1"/>
        </p:nvPicPr>
        <p:blipFill rotWithShape="1">
          <a:blip r:embed="rId8" cstate="screen">
            <a:alphaModFix amt="55000"/>
            <a:extLst>
              <a:ext uri="{28A0092B-C50C-407E-A947-70E740481C1C}">
                <a14:useLocalDpi xmlns:a14="http://schemas.microsoft.com/office/drawing/2010/main"/>
              </a:ext>
            </a:extLst>
          </a:blip>
          <a:srcRect l="-11745" r="11745"/>
          <a:stretch/>
        </p:blipFill>
        <p:spPr>
          <a:xfrm rot="10800000">
            <a:off x="0" y="0"/>
            <a:ext cx="3217294" cy="6934486"/>
          </a:xfrm>
          <a:prstGeom prst="rect">
            <a:avLst/>
          </a:prstGeom>
        </p:spPr>
      </p:pic>
    </p:spTree>
    <p:extLst>
      <p:ext uri="{BB962C8B-B14F-4D97-AF65-F5344CB8AC3E}">
        <p14:creationId xmlns:p14="http://schemas.microsoft.com/office/powerpoint/2010/main" val="932091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276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2192000" cy="6858000"/>
          </a:xfrm>
          <a:prstGeom prst="rect">
            <a:avLst/>
          </a:prstGeom>
        </p:spPr>
        <p:txBody>
          <a:bodyPr/>
          <a:lstStyle/>
          <a:p>
            <a:endParaRPr lang="uk-UA"/>
          </a:p>
        </p:txBody>
      </p:sp>
    </p:spTree>
    <p:extLst>
      <p:ext uri="{BB962C8B-B14F-4D97-AF65-F5344CB8AC3E}">
        <p14:creationId xmlns:p14="http://schemas.microsoft.com/office/powerpoint/2010/main" val="155852826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2">
            <a:lumMod val="20000"/>
            <a:lumOff val="80000"/>
            <a:alpha val="8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82CA2BE-71A2-F843-AA60-72FAA15E0898}"/>
              </a:ext>
            </a:extLst>
          </p:cNvPr>
          <p:cNvSpPr txBox="1">
            <a:spLocks/>
          </p:cNvSpPr>
          <p:nvPr userDrawn="1"/>
        </p:nvSpPr>
        <p:spPr>
          <a:xfrm>
            <a:off x="2672861" y="1024640"/>
            <a:ext cx="6764216" cy="2422850"/>
          </a:xfrm>
          <a:prstGeom prst="rect">
            <a:avLst/>
          </a:prstGeom>
        </p:spPr>
        <p:txBody>
          <a:bodyPr wrap="square" anchor="b" anchorCtr="0">
            <a:noAutofit/>
          </a:bodyPr>
          <a:lstStyle>
            <a:lvl1pPr algn="l" rtl="0" eaLnBrk="1" fontAlgn="base" hangingPunct="1">
              <a:lnSpc>
                <a:spcPts val="3100"/>
              </a:lnSpc>
              <a:spcBef>
                <a:spcPct val="0"/>
              </a:spcBef>
              <a:spcAft>
                <a:spcPct val="0"/>
              </a:spcAft>
              <a:defRPr sz="3000" b="0" i="0" kern="1200" baseline="0">
                <a:solidFill>
                  <a:schemeClr val="bg1"/>
                </a:solidFill>
                <a:latin typeface="Calibri" panose="020F0502020204030204" pitchFamily="34" charset="0"/>
                <a:ea typeface="ＭＳ Ｐゴシック" charset="-128"/>
                <a:cs typeface="Raavi" pitchFamily="34" charset="0"/>
              </a:defRPr>
            </a:lvl1pPr>
            <a:lvl2pPr algn="ctr" rtl="0" eaLnBrk="1" fontAlgn="base" hangingPunct="1">
              <a:spcBef>
                <a:spcPct val="0"/>
              </a:spcBef>
              <a:spcAft>
                <a:spcPct val="0"/>
              </a:spcAft>
              <a:defRPr sz="4400">
                <a:solidFill>
                  <a:schemeClr val="tx1"/>
                </a:solidFill>
                <a:latin typeface="Calibri" charset="0"/>
                <a:ea typeface="ＭＳ Ｐゴシック" charset="-128"/>
              </a:defRPr>
            </a:lvl2pPr>
            <a:lvl3pPr algn="ctr" rtl="0" eaLnBrk="1" fontAlgn="base" hangingPunct="1">
              <a:spcBef>
                <a:spcPct val="0"/>
              </a:spcBef>
              <a:spcAft>
                <a:spcPct val="0"/>
              </a:spcAft>
              <a:defRPr sz="4400">
                <a:solidFill>
                  <a:schemeClr val="tx1"/>
                </a:solidFill>
                <a:latin typeface="Calibri" charset="0"/>
                <a:ea typeface="ＭＳ Ｐゴシック" charset="-128"/>
              </a:defRPr>
            </a:lvl3pPr>
            <a:lvl4pPr algn="ctr" rtl="0" eaLnBrk="1" fontAlgn="base" hangingPunct="1">
              <a:spcBef>
                <a:spcPct val="0"/>
              </a:spcBef>
              <a:spcAft>
                <a:spcPct val="0"/>
              </a:spcAft>
              <a:defRPr sz="4400">
                <a:solidFill>
                  <a:schemeClr val="tx1"/>
                </a:solidFill>
                <a:latin typeface="Calibri" charset="0"/>
                <a:ea typeface="ＭＳ Ｐゴシック" charset="-128"/>
              </a:defRPr>
            </a:lvl4pPr>
            <a:lvl5pPr algn="ctr" rtl="0" eaLnBrk="1" fontAlgn="base" hangingPunct="1">
              <a:spcBef>
                <a:spcPct val="0"/>
              </a:spcBef>
              <a:spcAft>
                <a:spcPct val="0"/>
              </a:spcAft>
              <a:defRPr sz="4400">
                <a:solidFill>
                  <a:schemeClr val="tx1"/>
                </a:solidFill>
                <a:latin typeface="Calibri" charset="0"/>
                <a:ea typeface="ＭＳ Ｐゴシック" charset="-128"/>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a:lstStyle>
          <a:p>
            <a:pPr algn="ctr">
              <a:lnSpc>
                <a:spcPct val="100000"/>
              </a:lnSpc>
            </a:pPr>
            <a:endParaRPr lang="en-US" sz="2400" b="0" i="0" kern="1200" baseline="0" dirty="0">
              <a:solidFill>
                <a:schemeClr val="bg2">
                  <a:lumMod val="75000"/>
                </a:schemeClr>
              </a:solidFill>
              <a:effectLst/>
              <a:latin typeface="Calibri" panose="020F0502020204030204" pitchFamily="34" charset="0"/>
              <a:ea typeface="ＭＳ Ｐゴシック" charset="-128"/>
              <a:cs typeface="Raavi" pitchFamily="34" charset="0"/>
            </a:endParaRPr>
          </a:p>
        </p:txBody>
      </p:sp>
      <p:sp>
        <p:nvSpPr>
          <p:cNvPr id="6" name="Subtitle 2">
            <a:extLst>
              <a:ext uri="{FF2B5EF4-FFF2-40B4-BE49-F238E27FC236}">
                <a16:creationId xmlns:a16="http://schemas.microsoft.com/office/drawing/2014/main" id="{9CAF4EBB-2EF0-0943-8824-47B71693027F}"/>
              </a:ext>
            </a:extLst>
          </p:cNvPr>
          <p:cNvSpPr txBox="1">
            <a:spLocks/>
          </p:cNvSpPr>
          <p:nvPr userDrawn="1"/>
        </p:nvSpPr>
        <p:spPr>
          <a:xfrm>
            <a:off x="3188680" y="3679913"/>
            <a:ext cx="5779475" cy="2501078"/>
          </a:xfrm>
          <a:prstGeom prst="rect">
            <a:avLst/>
          </a:prstGeom>
        </p:spPr>
        <p:txBody>
          <a:bodyPr numCol="1" anchor="t" anchorCtr="0"/>
          <a:lstStyle>
            <a:lvl1pPr marL="0" indent="0" algn="l" rtl="0" eaLnBrk="1" fontAlgn="base" hangingPunct="1">
              <a:spcBef>
                <a:spcPts val="0"/>
              </a:spcBef>
              <a:spcAft>
                <a:spcPct val="0"/>
              </a:spcAft>
              <a:buFont typeface="Arial" charset="0"/>
              <a:buNone/>
              <a:defRPr sz="2000" b="0" i="0" kern="1200" baseline="0">
                <a:solidFill>
                  <a:schemeClr val="tx1"/>
                </a:solidFill>
                <a:latin typeface="Calibri" panose="020F0502020204030204" pitchFamily="34" charset="0"/>
                <a:ea typeface="Source Sans Pro" panose="020B0503030403020204" pitchFamily="34" charset="0"/>
                <a:cs typeface="+mn-cs"/>
              </a:defRPr>
            </a:lvl1pPr>
            <a:lvl2pPr marL="457200" indent="0" algn="ctr" rtl="0" eaLnBrk="1" fontAlgn="base" hangingPunct="1">
              <a:spcBef>
                <a:spcPct val="20000"/>
              </a:spcBef>
              <a:spcAft>
                <a:spcPct val="0"/>
              </a:spcAft>
              <a:buFont typeface="Arial" charset="0"/>
              <a:buNone/>
              <a:defRPr sz="2800" kern="1200">
                <a:solidFill>
                  <a:schemeClr val="tx1">
                    <a:tint val="75000"/>
                  </a:schemeClr>
                </a:solidFill>
                <a:latin typeface="Gill Sans MT" pitchFamily="34" charset="0"/>
                <a:ea typeface="ＭＳ Ｐゴシック" charset="-128"/>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Gill Sans MT" pitchFamily="34" charset="0"/>
                <a:ea typeface="ＭＳ Ｐゴシック" charset="-128"/>
                <a:cs typeface="+mn-cs"/>
              </a:defRPr>
            </a:lvl3pPr>
            <a:lvl4pPr marL="1371600" indent="0" algn="ctr" rtl="0" eaLnBrk="1" fontAlgn="base" hangingPunct="1">
              <a:spcBef>
                <a:spcPct val="20000"/>
              </a:spcBef>
              <a:spcAft>
                <a:spcPct val="0"/>
              </a:spcAft>
              <a:buFont typeface="Arial" charset="0"/>
              <a:buNone/>
              <a:defRPr sz="2000" kern="1200">
                <a:solidFill>
                  <a:schemeClr val="tx1">
                    <a:tint val="75000"/>
                  </a:schemeClr>
                </a:solidFill>
                <a:latin typeface="Gill Sans MT" pitchFamily="34" charset="0"/>
                <a:ea typeface="ＭＳ Ｐゴシック" charset="-128"/>
                <a:cs typeface="+mn-cs"/>
              </a:defRPr>
            </a:lvl4pPr>
            <a:lvl5pPr marL="1828800" indent="0" algn="ctr" rtl="0" eaLnBrk="1" fontAlgn="base" hangingPunct="1">
              <a:spcBef>
                <a:spcPct val="20000"/>
              </a:spcBef>
              <a:spcAft>
                <a:spcPct val="0"/>
              </a:spcAft>
              <a:buFont typeface="Arial" charset="0"/>
              <a:buNone/>
              <a:defRPr sz="2000" kern="1200">
                <a:solidFill>
                  <a:schemeClr val="tx1">
                    <a:tint val="75000"/>
                  </a:schemeClr>
                </a:solidFill>
                <a:latin typeface="Gill Sans MT" pitchFamily="34" charset="0"/>
                <a:ea typeface="ＭＳ Ｐゴシック"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endParaRPr lang="en-US" sz="1600" b="0" i="0" dirty="0">
              <a:solidFill>
                <a:schemeClr val="tx1">
                  <a:lumMod val="75000"/>
                  <a:lumOff val="25000"/>
                </a:schemeClr>
              </a:solidFill>
              <a:latin typeface="Calibri Light" panose="020F0302020204030204" pitchFamily="34" charset="0"/>
              <a:cs typeface="Calibri Light" panose="020F0302020204030204" pitchFamily="34" charset="0"/>
            </a:endParaRPr>
          </a:p>
        </p:txBody>
      </p:sp>
      <p:cxnSp>
        <p:nvCxnSpPr>
          <p:cNvPr id="3" name="Straight Connector 2">
            <a:extLst>
              <a:ext uri="{FF2B5EF4-FFF2-40B4-BE49-F238E27FC236}">
                <a16:creationId xmlns:a16="http://schemas.microsoft.com/office/drawing/2014/main" id="{44A20E3A-E26A-8E46-9988-BB1D5B6F0E22}"/>
              </a:ext>
              <a:ext uri="{C183D7F6-B498-43B3-948B-1728B52AA6E4}">
                <adec:decorative xmlns:adec="http://schemas.microsoft.com/office/drawing/2017/decorative" val="1"/>
              </a:ext>
            </a:extLst>
          </p:cNvPr>
          <p:cNvCxnSpPr/>
          <p:nvPr userDrawn="1"/>
        </p:nvCxnSpPr>
        <p:spPr>
          <a:xfrm>
            <a:off x="3188679" y="3587261"/>
            <a:ext cx="577947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A6BE24F-4952-8E48-B803-FC6457547FA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4555027" cy="6857987"/>
          </a:xfrm>
          <a:prstGeom prst="rect">
            <a:avLst/>
          </a:prstGeom>
          <a:noFill/>
          <a:effectLst>
            <a:outerShdw blurRad="381000" dist="38100" algn="l" rotWithShape="0">
              <a:prstClr val="black">
                <a:alpha val="40000"/>
              </a:prstClr>
            </a:outerShdw>
          </a:effectLst>
        </p:spPr>
      </p:pic>
      <p:pic>
        <p:nvPicPr>
          <p:cNvPr id="8" name="Picture 7">
            <a:extLst>
              <a:ext uri="{FF2B5EF4-FFF2-40B4-BE49-F238E27FC236}">
                <a16:creationId xmlns:a16="http://schemas.microsoft.com/office/drawing/2014/main" id="{F31770FC-79C1-2E4D-B50D-363B16541D5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022877" y="-2"/>
            <a:ext cx="3169123" cy="6857983"/>
          </a:xfrm>
          <a:prstGeom prst="rect">
            <a:avLst/>
          </a:prstGeom>
          <a:noFill/>
          <a:effectLst>
            <a:outerShdw blurRad="381000" dist="38100" dir="10800000" algn="r" rotWithShape="0">
              <a:prstClr val="black">
                <a:alpha val="40000"/>
              </a:prstClr>
            </a:outerShdw>
          </a:effectLst>
        </p:spPr>
      </p:pic>
    </p:spTree>
    <p:extLst>
      <p:ext uri="{BB962C8B-B14F-4D97-AF65-F5344CB8AC3E}">
        <p14:creationId xmlns:p14="http://schemas.microsoft.com/office/powerpoint/2010/main" val="1555925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lumMod val="20000"/>
            <a:lumOff val="80000"/>
            <a:alpha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086E8-4E06-5B42-AE98-671233964C1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4555027" cy="6857987"/>
          </a:xfrm>
          <a:prstGeom prst="rect">
            <a:avLst/>
          </a:prstGeom>
          <a:noFill/>
          <a:effectLst>
            <a:outerShdw blurRad="381000" dist="38100" algn="l" rotWithShape="0">
              <a:prstClr val="black">
                <a:alpha val="40000"/>
              </a:prstClr>
            </a:outerShdw>
          </a:effectLst>
        </p:spPr>
      </p:pic>
      <p:cxnSp>
        <p:nvCxnSpPr>
          <p:cNvPr id="12" name="Straight Connector 11">
            <a:extLst>
              <a:ext uri="{FF2B5EF4-FFF2-40B4-BE49-F238E27FC236}">
                <a16:creationId xmlns:a16="http://schemas.microsoft.com/office/drawing/2014/main" id="{8A274287-5CA7-7346-A6CD-DDDBE4F4A94F}"/>
              </a:ext>
            </a:extLst>
          </p:cNvPr>
          <p:cNvCxnSpPr>
            <a:cxnSpLocks/>
          </p:cNvCxnSpPr>
          <p:nvPr userDrawn="1"/>
        </p:nvCxnSpPr>
        <p:spPr>
          <a:xfrm flipH="1">
            <a:off x="7796150" y="5108713"/>
            <a:ext cx="115810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0986613C-0712-8E49-A03A-5F8F3792B2A1}"/>
              </a:ext>
            </a:extLst>
          </p:cNvPr>
          <p:cNvSpPr txBox="1">
            <a:spLocks/>
          </p:cNvSpPr>
          <p:nvPr userDrawn="1"/>
        </p:nvSpPr>
        <p:spPr>
          <a:xfrm>
            <a:off x="3959783" y="5208161"/>
            <a:ext cx="5748760" cy="985883"/>
          </a:xfrm>
          <a:prstGeom prst="rect">
            <a:avLst/>
          </a:prstGeom>
        </p:spPr>
        <p:txBody>
          <a:bodyPr numCol="1" anchor="t" anchorCtr="0"/>
          <a:lstStyle>
            <a:lvl1pPr marL="0" indent="0" algn="l" rtl="0" eaLnBrk="1" fontAlgn="base" hangingPunct="1">
              <a:spcBef>
                <a:spcPts val="0"/>
              </a:spcBef>
              <a:spcAft>
                <a:spcPct val="0"/>
              </a:spcAft>
              <a:buFont typeface="Arial" charset="0"/>
              <a:buNone/>
              <a:defRPr sz="2000" b="0" i="0" kern="1200" baseline="0">
                <a:solidFill>
                  <a:schemeClr val="tx1"/>
                </a:solidFill>
                <a:latin typeface="Calibri" panose="020F0502020204030204" pitchFamily="34" charset="0"/>
                <a:ea typeface="Source Sans Pro" panose="020B0503030403020204" pitchFamily="34" charset="0"/>
                <a:cs typeface="+mn-cs"/>
              </a:defRPr>
            </a:lvl1pPr>
            <a:lvl2pPr marL="457200" indent="0" algn="ctr" rtl="0" eaLnBrk="1" fontAlgn="base" hangingPunct="1">
              <a:spcBef>
                <a:spcPct val="20000"/>
              </a:spcBef>
              <a:spcAft>
                <a:spcPct val="0"/>
              </a:spcAft>
              <a:buFont typeface="Arial" charset="0"/>
              <a:buNone/>
              <a:defRPr sz="2800" kern="1200">
                <a:solidFill>
                  <a:schemeClr val="tx1">
                    <a:tint val="75000"/>
                  </a:schemeClr>
                </a:solidFill>
                <a:latin typeface="Gill Sans MT" pitchFamily="34" charset="0"/>
                <a:ea typeface="ＭＳ Ｐゴシック" charset="-128"/>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Gill Sans MT" pitchFamily="34" charset="0"/>
                <a:ea typeface="ＭＳ Ｐゴシック" charset="-128"/>
                <a:cs typeface="+mn-cs"/>
              </a:defRPr>
            </a:lvl3pPr>
            <a:lvl4pPr marL="1371600" indent="0" algn="ctr" rtl="0" eaLnBrk="1" fontAlgn="base" hangingPunct="1">
              <a:spcBef>
                <a:spcPct val="20000"/>
              </a:spcBef>
              <a:spcAft>
                <a:spcPct val="0"/>
              </a:spcAft>
              <a:buFont typeface="Arial" charset="0"/>
              <a:buNone/>
              <a:defRPr sz="2000" kern="1200">
                <a:solidFill>
                  <a:schemeClr val="tx1">
                    <a:tint val="75000"/>
                  </a:schemeClr>
                </a:solidFill>
                <a:latin typeface="Gill Sans MT" pitchFamily="34" charset="0"/>
                <a:ea typeface="ＭＳ Ｐゴシック" charset="-128"/>
                <a:cs typeface="+mn-cs"/>
              </a:defRPr>
            </a:lvl4pPr>
            <a:lvl5pPr marL="1828800" indent="0" algn="ctr" rtl="0" eaLnBrk="1" fontAlgn="base" hangingPunct="1">
              <a:spcBef>
                <a:spcPct val="20000"/>
              </a:spcBef>
              <a:spcAft>
                <a:spcPct val="0"/>
              </a:spcAft>
              <a:buFont typeface="Arial" charset="0"/>
              <a:buNone/>
              <a:defRPr sz="2000" kern="1200">
                <a:solidFill>
                  <a:schemeClr val="tx1">
                    <a:tint val="75000"/>
                  </a:schemeClr>
                </a:solidFill>
                <a:latin typeface="Gill Sans MT" pitchFamily="34" charset="0"/>
                <a:ea typeface="ＭＳ Ｐゴシック"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200"/>
              </a:spcAft>
              <a:buClrTx/>
              <a:buSzTx/>
              <a:buFont typeface="Arial" charset="0"/>
              <a:buNone/>
              <a:tabLst/>
              <a:defRPr/>
            </a:pPr>
            <a:endParaRPr lang="en-US" sz="1600" b="0" i="0" dirty="0">
              <a:solidFill>
                <a:schemeClr val="tx1">
                  <a:lumMod val="75000"/>
                  <a:lumOff val="25000"/>
                </a:schemeClr>
              </a:solidFill>
              <a:latin typeface="Calibri Light" panose="020F0302020204030204" pitchFamily="34" charset="0"/>
              <a:cs typeface="Calibri Light" panose="020F0302020204030204" pitchFamily="34" charset="0"/>
            </a:endParaRPr>
          </a:p>
          <a:p>
            <a:pPr marL="0" marR="0" lvl="0" indent="0" algn="l" defTabSz="914400" rtl="0" eaLnBrk="1" fontAlgn="base" latinLnBrk="0" hangingPunct="1">
              <a:lnSpc>
                <a:spcPct val="100000"/>
              </a:lnSpc>
              <a:spcBef>
                <a:spcPts val="0"/>
              </a:spcBef>
              <a:spcAft>
                <a:spcPts val="200"/>
              </a:spcAft>
              <a:buClrTx/>
              <a:buSzTx/>
              <a:buFont typeface="Arial" charset="0"/>
              <a:buNone/>
              <a:tabLst/>
              <a:defRPr/>
            </a:pPr>
            <a:endParaRPr lang="en-US" sz="1600" b="0" i="0" dirty="0">
              <a:solidFill>
                <a:schemeClr val="tx1">
                  <a:lumMod val="75000"/>
                  <a:lumOff val="25000"/>
                </a:schemeClr>
              </a:solidFill>
              <a:latin typeface="Calibri Light" panose="020F0302020204030204" pitchFamily="34" charset="0"/>
              <a:cs typeface="Calibri Light" panose="020F0302020204030204" pitchFamily="34" charset="0"/>
            </a:endParaRPr>
          </a:p>
        </p:txBody>
      </p:sp>
      <p:cxnSp>
        <p:nvCxnSpPr>
          <p:cNvPr id="19" name="Straight Connector 18">
            <a:extLst>
              <a:ext uri="{FF2B5EF4-FFF2-40B4-BE49-F238E27FC236}">
                <a16:creationId xmlns:a16="http://schemas.microsoft.com/office/drawing/2014/main" id="{87FEA72D-ADAD-F44B-9AED-FB6111D152C1}"/>
              </a:ext>
            </a:extLst>
          </p:cNvPr>
          <p:cNvCxnSpPr>
            <a:cxnSpLocks/>
          </p:cNvCxnSpPr>
          <p:nvPr userDrawn="1"/>
        </p:nvCxnSpPr>
        <p:spPr>
          <a:xfrm>
            <a:off x="3907226" y="2095719"/>
            <a:ext cx="158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6012843-8593-8449-B1D0-9B91EC9EB19E}"/>
              </a:ext>
              <a:ext uri="{C183D7F6-B498-43B3-948B-1728B52AA6E4}">
                <adec:decorative xmlns:adec="http://schemas.microsoft.com/office/drawing/2017/decorative" val="1"/>
              </a:ext>
            </a:extLst>
          </p:cNvPr>
          <p:cNvCxnSpPr>
            <a:cxnSpLocks/>
          </p:cNvCxnSpPr>
          <p:nvPr userDrawn="1"/>
        </p:nvCxnSpPr>
        <p:spPr>
          <a:xfrm>
            <a:off x="2376273" y="672582"/>
            <a:ext cx="2643" cy="1443499"/>
          </a:xfrm>
          <a:prstGeom prst="line">
            <a:avLst/>
          </a:prstGeom>
          <a:ln>
            <a:gradFill>
              <a:gsLst>
                <a:gs pos="0">
                  <a:schemeClr val="accent1">
                    <a:lumMod val="5000"/>
                    <a:lumOff val="95000"/>
                  </a:schemeClr>
                </a:gs>
                <a:gs pos="74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6CCE9AE-E44C-4A45-9224-9C8446ADE12D}"/>
              </a:ext>
              <a:ext uri="{C183D7F6-B498-43B3-948B-1728B52AA6E4}">
                <adec:decorative xmlns:adec="http://schemas.microsoft.com/office/drawing/2017/decorative" val="1"/>
              </a:ext>
            </a:extLst>
          </p:cNvPr>
          <p:cNvCxnSpPr>
            <a:cxnSpLocks/>
          </p:cNvCxnSpPr>
          <p:nvPr userDrawn="1"/>
        </p:nvCxnSpPr>
        <p:spPr>
          <a:xfrm flipH="1">
            <a:off x="8265338" y="5108713"/>
            <a:ext cx="154414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1F6EB41-36AB-3848-8E79-EF72BD55F3DA}"/>
              </a:ext>
              <a:ext uri="{C183D7F6-B498-43B3-948B-1728B52AA6E4}">
                <adec:decorative xmlns:adec="http://schemas.microsoft.com/office/drawing/2017/decorative" val="1"/>
              </a:ext>
            </a:extLst>
          </p:cNvPr>
          <p:cNvCxnSpPr>
            <a:cxnSpLocks/>
          </p:cNvCxnSpPr>
          <p:nvPr userDrawn="1"/>
        </p:nvCxnSpPr>
        <p:spPr>
          <a:xfrm flipV="1">
            <a:off x="9809481" y="5108714"/>
            <a:ext cx="0" cy="1085330"/>
          </a:xfrm>
          <a:prstGeom prst="line">
            <a:avLst/>
          </a:prstGeom>
          <a:ln>
            <a:gradFill>
              <a:gsLst>
                <a:gs pos="0">
                  <a:schemeClr val="accent1">
                    <a:lumMod val="5000"/>
                    <a:lumOff val="95000"/>
                  </a:schemeClr>
                </a:gs>
                <a:gs pos="74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82B903A5-DF28-B244-9743-0856AD79B98A}"/>
              </a:ext>
            </a:extLst>
          </p:cNvPr>
          <p:cNvSpPr txBox="1">
            <a:spLocks/>
          </p:cNvSpPr>
          <p:nvPr userDrawn="1"/>
        </p:nvSpPr>
        <p:spPr>
          <a:xfrm>
            <a:off x="2551409" y="672582"/>
            <a:ext cx="6621904" cy="1311030"/>
          </a:xfrm>
          <a:prstGeom prst="rect">
            <a:avLst/>
          </a:prstGeom>
        </p:spPr>
        <p:txBody>
          <a:bodyPr wrap="square" anchor="ctr" anchorCtr="0">
            <a:noAutofit/>
          </a:bodyPr>
          <a:lstStyle>
            <a:lvl1pPr algn="l" rtl="0" eaLnBrk="1" fontAlgn="base" hangingPunct="1">
              <a:lnSpc>
                <a:spcPts val="3100"/>
              </a:lnSpc>
              <a:spcBef>
                <a:spcPct val="0"/>
              </a:spcBef>
              <a:spcAft>
                <a:spcPct val="0"/>
              </a:spcAft>
              <a:defRPr sz="3000" b="0" i="0" kern="1200" baseline="0">
                <a:solidFill>
                  <a:schemeClr val="bg1"/>
                </a:solidFill>
                <a:latin typeface="Calibri" panose="020F0502020204030204" pitchFamily="34" charset="0"/>
                <a:ea typeface="ＭＳ Ｐゴシック" charset="-128"/>
                <a:cs typeface="Raavi" pitchFamily="34" charset="0"/>
              </a:defRPr>
            </a:lvl1pPr>
            <a:lvl2pPr algn="ctr" rtl="0" eaLnBrk="1" fontAlgn="base" hangingPunct="1">
              <a:spcBef>
                <a:spcPct val="0"/>
              </a:spcBef>
              <a:spcAft>
                <a:spcPct val="0"/>
              </a:spcAft>
              <a:defRPr sz="4400">
                <a:solidFill>
                  <a:schemeClr val="tx1"/>
                </a:solidFill>
                <a:latin typeface="Calibri" charset="0"/>
                <a:ea typeface="ＭＳ Ｐゴシック" charset="-128"/>
              </a:defRPr>
            </a:lvl2pPr>
            <a:lvl3pPr algn="ctr" rtl="0" eaLnBrk="1" fontAlgn="base" hangingPunct="1">
              <a:spcBef>
                <a:spcPct val="0"/>
              </a:spcBef>
              <a:spcAft>
                <a:spcPct val="0"/>
              </a:spcAft>
              <a:defRPr sz="4400">
                <a:solidFill>
                  <a:schemeClr val="tx1"/>
                </a:solidFill>
                <a:latin typeface="Calibri" charset="0"/>
                <a:ea typeface="ＭＳ Ｐゴシック" charset="-128"/>
              </a:defRPr>
            </a:lvl3pPr>
            <a:lvl4pPr algn="ctr" rtl="0" eaLnBrk="1" fontAlgn="base" hangingPunct="1">
              <a:spcBef>
                <a:spcPct val="0"/>
              </a:spcBef>
              <a:spcAft>
                <a:spcPct val="0"/>
              </a:spcAft>
              <a:defRPr sz="4400">
                <a:solidFill>
                  <a:schemeClr val="tx1"/>
                </a:solidFill>
                <a:latin typeface="Calibri" charset="0"/>
                <a:ea typeface="ＭＳ Ｐゴシック" charset="-128"/>
              </a:defRPr>
            </a:lvl4pPr>
            <a:lvl5pPr algn="ctr" rtl="0" eaLnBrk="1" fontAlgn="base" hangingPunct="1">
              <a:spcBef>
                <a:spcPct val="0"/>
              </a:spcBef>
              <a:spcAft>
                <a:spcPct val="0"/>
              </a:spcAft>
              <a:defRPr sz="4400">
                <a:solidFill>
                  <a:schemeClr val="tx1"/>
                </a:solidFill>
                <a:latin typeface="Calibri" charset="0"/>
                <a:ea typeface="ＭＳ Ｐゴシック" charset="-128"/>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a:lstStyle>
          <a:p>
            <a:pPr>
              <a:lnSpc>
                <a:spcPct val="100000"/>
              </a:lnSpc>
            </a:pPr>
            <a:endParaRPr lang="en-US" sz="2400" b="0" i="0" kern="1200" baseline="0" dirty="0">
              <a:solidFill>
                <a:schemeClr val="bg2">
                  <a:lumMod val="75000"/>
                </a:schemeClr>
              </a:solidFill>
              <a:effectLst/>
              <a:latin typeface="Calibri" panose="020F0502020204030204" pitchFamily="34" charset="0"/>
              <a:ea typeface="ＭＳ Ｐゴシック" charset="-128"/>
              <a:cs typeface="Raavi" pitchFamily="34" charset="0"/>
            </a:endParaRPr>
          </a:p>
        </p:txBody>
      </p:sp>
      <p:sp>
        <p:nvSpPr>
          <p:cNvPr id="24" name="Rectangle 23">
            <a:extLst>
              <a:ext uri="{FF2B5EF4-FFF2-40B4-BE49-F238E27FC236}">
                <a16:creationId xmlns:a16="http://schemas.microsoft.com/office/drawing/2014/main" id="{E0ABE48E-FAD2-5944-B26D-DACB96D78C0A}"/>
              </a:ext>
              <a:ext uri="{C183D7F6-B498-43B3-948B-1728B52AA6E4}">
                <adec:decorative xmlns:adec="http://schemas.microsoft.com/office/drawing/2017/decorative" val="1"/>
              </a:ext>
            </a:extLst>
          </p:cNvPr>
          <p:cNvSpPr/>
          <p:nvPr userDrawn="1"/>
        </p:nvSpPr>
        <p:spPr>
          <a:xfrm>
            <a:off x="3914063" y="2119616"/>
            <a:ext cx="4364938" cy="2989097"/>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cxnSp>
        <p:nvCxnSpPr>
          <p:cNvPr id="27" name="Straight Connector 26">
            <a:extLst>
              <a:ext uri="{FF2B5EF4-FFF2-40B4-BE49-F238E27FC236}">
                <a16:creationId xmlns:a16="http://schemas.microsoft.com/office/drawing/2014/main" id="{55B6787B-837D-684D-AC5B-35A458C1E5F6}"/>
              </a:ext>
              <a:ext uri="{C183D7F6-B498-43B3-948B-1728B52AA6E4}">
                <adec:decorative xmlns:adec="http://schemas.microsoft.com/office/drawing/2017/decorative" val="1"/>
              </a:ext>
            </a:extLst>
          </p:cNvPr>
          <p:cNvCxnSpPr>
            <a:cxnSpLocks/>
          </p:cNvCxnSpPr>
          <p:nvPr userDrawn="1"/>
        </p:nvCxnSpPr>
        <p:spPr>
          <a:xfrm flipH="1">
            <a:off x="2376273" y="2119877"/>
            <a:ext cx="154414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0D26EDD3-A28D-3846-B1C7-3EBDA659D46E}"/>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022877" y="-2"/>
            <a:ext cx="3169123" cy="6857983"/>
          </a:xfrm>
          <a:prstGeom prst="rect">
            <a:avLst/>
          </a:prstGeom>
          <a:noFill/>
          <a:effectLst>
            <a:outerShdw blurRad="381000" dist="38100" dir="10800000" algn="r" rotWithShape="0">
              <a:prstClr val="black">
                <a:alpha val="40000"/>
              </a:prstClr>
            </a:outerShdw>
          </a:effectLst>
        </p:spPr>
      </p:pic>
    </p:spTree>
    <p:extLst>
      <p:ext uri="{BB962C8B-B14F-4D97-AF65-F5344CB8AC3E}">
        <p14:creationId xmlns:p14="http://schemas.microsoft.com/office/powerpoint/2010/main" val="1964691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2" y="51079"/>
            <a:ext cx="9601200" cy="914400"/>
          </a:xfrm>
        </p:spPr>
        <p:txBody>
          <a:bodyPr/>
          <a:lstStyle>
            <a:lvl1pPr>
              <a:defRPr sz="4000" b="1" baseline="0">
                <a:solidFill>
                  <a:srgbClr val="395B74"/>
                </a:solidFill>
                <a:latin typeface="+mn-lt"/>
                <a:cs typeface="Raavi" pitchFamily="34" charset="0"/>
              </a:defRPr>
            </a:lvl1pPr>
          </a:lstStyle>
          <a:p>
            <a:r>
              <a:rPr lang="en-US" dirty="0"/>
              <a:t>Click to edit Master title style</a:t>
            </a:r>
          </a:p>
        </p:txBody>
      </p:sp>
      <p:sp>
        <p:nvSpPr>
          <p:cNvPr id="3" name="Content Placeholder 2"/>
          <p:cNvSpPr>
            <a:spLocks noGrp="1"/>
          </p:cNvSpPr>
          <p:nvPr>
            <p:ph idx="1"/>
          </p:nvPr>
        </p:nvSpPr>
        <p:spPr>
          <a:xfrm>
            <a:off x="609603" y="1053356"/>
            <a:ext cx="11030090" cy="4525963"/>
          </a:xfrm>
        </p:spPr>
        <p:txBody>
          <a:bodyPr/>
          <a:lstStyle>
            <a:lvl1pPr marL="0" indent="0">
              <a:spcBef>
                <a:spcPts val="0"/>
              </a:spcBef>
              <a:spcAft>
                <a:spcPts val="600"/>
              </a:spcAft>
              <a:buNone/>
              <a:defRPr sz="2400" b="0" i="0" baseline="0">
                <a:latin typeface="Calibri" panose="020F0502020204030204" pitchFamily="34" charset="0"/>
                <a:cs typeface="Calibri" panose="020F0502020204030204" pitchFamily="34" charset="0"/>
              </a:defRPr>
            </a:lvl1pPr>
            <a:lvl2pPr marL="557213" indent="-214313">
              <a:spcBef>
                <a:spcPts val="0"/>
              </a:spcBef>
              <a:spcAft>
                <a:spcPts val="600"/>
              </a:spcAft>
              <a:buFont typeface="Arial" panose="020B0604020202020204" pitchFamily="34" charset="0"/>
              <a:buChar char="•"/>
              <a:defRPr sz="2200" b="0" i="0" baseline="0">
                <a:latin typeface="Calibri" panose="020F0502020204030204" pitchFamily="34" charset="0"/>
                <a:cs typeface="Calibri" panose="020F0502020204030204" pitchFamily="34" charset="0"/>
              </a:defRPr>
            </a:lvl2pPr>
            <a:lvl3pPr marL="857250" indent="-171450">
              <a:spcBef>
                <a:spcPts val="0"/>
              </a:spcBef>
              <a:spcAft>
                <a:spcPts val="600"/>
              </a:spcAft>
              <a:buFont typeface="Calibri Light" panose="020F0302020204030204" pitchFamily="34" charset="0"/>
              <a:buChar char="–"/>
              <a:defRPr sz="2000" b="0" i="0" baseline="0">
                <a:latin typeface="Calibri" panose="020F0502020204030204" pitchFamily="34" charset="0"/>
                <a:cs typeface="Calibri" panose="020F0502020204030204" pitchFamily="34" charset="0"/>
              </a:defRPr>
            </a:lvl3pPr>
            <a:lvl4pPr marL="1200150" indent="-171450">
              <a:spcBef>
                <a:spcPts val="0"/>
              </a:spcBef>
              <a:spcAft>
                <a:spcPts val="600"/>
              </a:spcAft>
              <a:buFont typeface="Calibri" panose="020F0502020204030204" pitchFamily="34" charset="0"/>
              <a:buChar char="»"/>
              <a:defRPr sz="1800" b="0" i="0" baseline="0">
                <a:latin typeface="Calibri" panose="020F0502020204030204" pitchFamily="34" charset="0"/>
                <a:cs typeface="Calibri" panose="020F0502020204030204" pitchFamily="34" charset="0"/>
              </a:defRPr>
            </a:lvl4pPr>
            <a:lvl5pPr marL="1543050" indent="-171450">
              <a:spcBef>
                <a:spcPts val="0"/>
              </a:spcBef>
              <a:spcAft>
                <a:spcPts val="600"/>
              </a:spcAft>
              <a:buFont typeface="Arial" panose="020B0604020202020204" pitchFamily="34" charset="0"/>
              <a:buChar char="•"/>
              <a:defRPr sz="1800" b="0" i="0" baseline="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7262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9453125"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6" y="2906713"/>
            <a:ext cx="9029055"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78761216-5B07-BD4E-9B80-16A978AEE67E}"/>
              </a:ext>
            </a:extLst>
          </p:cNvPr>
          <p:cNvSpPr txBox="1">
            <a:spLocks/>
          </p:cNvSpPr>
          <p:nvPr userDrawn="1"/>
        </p:nvSpPr>
        <p:spPr>
          <a:xfrm>
            <a:off x="11277600" y="6410987"/>
            <a:ext cx="919629" cy="349044"/>
          </a:xfrm>
          <a:prstGeom prst="rect">
            <a:avLst/>
          </a:prstGeom>
        </p:spPr>
        <p:txBody>
          <a:bodyPr vert="horz" wrap="square" lIns="68580" tIns="34290" rIns="68580" bIns="34290" numCol="1" anchor="t" anchorCtr="0" compatLnSpc="1">
            <a:prstTxWarp prst="textNoShape">
              <a:avLst/>
            </a:prstTxWarp>
          </a:bodyPr>
          <a:lstStyle/>
          <a:p>
            <a:pPr marL="0" marR="0" lvl="0" indent="0" algn="ctr" defTabSz="342900" rtl="0" eaLnBrk="1" fontAlgn="base" latinLnBrk="0" hangingPunct="1">
              <a:lnSpc>
                <a:spcPct val="100000"/>
              </a:lnSpc>
              <a:spcBef>
                <a:spcPct val="0"/>
              </a:spcBef>
              <a:spcAft>
                <a:spcPct val="0"/>
              </a:spcAft>
              <a:buClrTx/>
              <a:buSzTx/>
              <a:buFontTx/>
              <a:buNone/>
              <a:tabLst/>
              <a:defRPr/>
            </a:pPr>
            <a:fld id="{F00A00CB-2C12-43BD-8097-0EF59CD27AF0}" type="slidenum">
              <a:rPr kumimoji="0" lang="en-US" sz="1800" b="0" i="0" u="none" strike="noStrike" kern="1200" cap="none" spc="0" normalizeH="0" baseline="0" noProof="0" smtClean="0">
                <a:ln>
                  <a:noFill/>
                </a:ln>
                <a:solidFill>
                  <a:schemeClr val="bg2"/>
                </a:solidFill>
                <a:effectLst/>
                <a:uLnTx/>
                <a:uFillTx/>
                <a:latin typeface="Calibri" panose="020F0502020204030204" pitchFamily="34" charset="0"/>
                <a:ea typeface="ＭＳ Ｐゴシック" charset="-128"/>
                <a:cs typeface="Calibri" panose="020F0502020204030204" pitchFamily="34" charset="0"/>
              </a:rPr>
              <a:pPr marL="0" marR="0" lvl="0" indent="0" algn="ctr" defTabSz="3429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schemeClr val="bg2"/>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1234600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2" y="54607"/>
            <a:ext cx="9601200" cy="914400"/>
          </a:xfrm>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609601" y="1080253"/>
            <a:ext cx="4757531" cy="5051608"/>
          </a:xfrm>
        </p:spPr>
        <p:txBody>
          <a:bodyPr/>
          <a:lstStyle>
            <a:lvl1pPr marL="0" indent="0">
              <a:buNone/>
              <a:defRPr sz="2400" b="0" i="0">
                <a:latin typeface="Calibri" panose="020F0502020204030204" pitchFamily="34" charset="0"/>
                <a:cs typeface="Calibri" panose="020F0502020204030204" pitchFamily="34" charset="0"/>
              </a:defRPr>
            </a:lvl1pPr>
            <a:lvl2pPr marL="557213" indent="-214313">
              <a:buFont typeface="Arial" panose="020B0604020202020204" pitchFamily="34" charset="0"/>
              <a:buChar char="•"/>
              <a:defRPr sz="2000" b="0" i="0">
                <a:latin typeface="Calibri" panose="020F0502020204030204" pitchFamily="34" charset="0"/>
                <a:cs typeface="Calibri" panose="020F0502020204030204" pitchFamily="34" charset="0"/>
              </a:defRPr>
            </a:lvl2pPr>
            <a:lvl3pPr marL="857250" indent="-171450">
              <a:buFont typeface="Calibri Light" panose="020F0302020204030204" pitchFamily="34" charset="0"/>
              <a:buChar char="–"/>
              <a:defRPr sz="1800" b="0" i="0">
                <a:latin typeface="Calibri" panose="020F0502020204030204" pitchFamily="34" charset="0"/>
                <a:cs typeface="Calibri" panose="020F0502020204030204" pitchFamily="34" charset="0"/>
              </a:defRPr>
            </a:lvl3pPr>
            <a:lvl4pPr marL="1200150" indent="-171450">
              <a:buFont typeface="Calibri Light" panose="020F0302020204030204" pitchFamily="34" charset="0"/>
              <a:buChar char="»"/>
              <a:defRPr sz="1600" b="0" i="0">
                <a:latin typeface="Calibri" panose="020F0502020204030204" pitchFamily="34" charset="0"/>
                <a:cs typeface="Calibri" panose="020F0502020204030204" pitchFamily="34" charset="0"/>
              </a:defRPr>
            </a:lvl4pPr>
            <a:lvl5pPr marL="1543050" indent="-171450">
              <a:buFont typeface="Arial" panose="020B0604020202020204" pitchFamily="34" charset="0"/>
              <a:buChar char="•"/>
              <a:defRPr sz="1400" b="0" i="0">
                <a:latin typeface="Calibri" panose="020F0502020204030204" pitchFamily="34" charset="0"/>
                <a:cs typeface="Calibri" panose="020F050202020403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548245" y="1080252"/>
            <a:ext cx="4757531" cy="5051608"/>
          </a:xfrm>
        </p:spPr>
        <p:txBody>
          <a:bodyPr/>
          <a:lstStyle>
            <a:lvl1pPr marL="0" indent="0">
              <a:buNone/>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marL="1200150" indent="-171450">
              <a:buFont typeface="Arial" panose="020B0604020202020204" pitchFamily="34" charset="0"/>
              <a:buChar char="»"/>
              <a:defRPr sz="1600">
                <a:latin typeface="Calibri" panose="020F0502020204030204" pitchFamily="34" charset="0"/>
                <a:cs typeface="Calibri" panose="020F0502020204030204" pitchFamily="34" charset="0"/>
              </a:defRPr>
            </a:lvl4pPr>
            <a:lvl5pPr marL="1543050" indent="-171450">
              <a:buFont typeface="Arial" panose="020B0604020202020204" pitchFamily="34" charset="0"/>
              <a:buChar char="•"/>
              <a:defRPr sz="1400">
                <a:latin typeface="Calibri" panose="020F0502020204030204" pitchFamily="34" charset="0"/>
                <a:cs typeface="Calibri" panose="020F050202020403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a:extLst>
              <a:ext uri="{FF2B5EF4-FFF2-40B4-BE49-F238E27FC236}">
                <a16:creationId xmlns:a16="http://schemas.microsoft.com/office/drawing/2014/main" id="{6E7FAEFB-5591-E84B-A4E4-4A40595B8121}"/>
              </a:ext>
            </a:extLst>
          </p:cNvPr>
          <p:cNvSpPr txBox="1">
            <a:spLocks/>
          </p:cNvSpPr>
          <p:nvPr userDrawn="1"/>
        </p:nvSpPr>
        <p:spPr>
          <a:xfrm>
            <a:off x="11277600" y="6410987"/>
            <a:ext cx="919629" cy="349044"/>
          </a:xfrm>
          <a:prstGeom prst="rect">
            <a:avLst/>
          </a:prstGeom>
        </p:spPr>
        <p:txBody>
          <a:bodyPr vert="horz" wrap="square" lIns="68580" tIns="34290" rIns="68580" bIns="34290" numCol="1" anchor="t" anchorCtr="0" compatLnSpc="1">
            <a:prstTxWarp prst="textNoShape">
              <a:avLst/>
            </a:prstTxWarp>
          </a:bodyPr>
          <a:lstStyle/>
          <a:p>
            <a:pPr marL="0" marR="0" lvl="0" indent="0" algn="ctr" defTabSz="342900" rtl="0" eaLnBrk="1" fontAlgn="base" latinLnBrk="0" hangingPunct="1">
              <a:lnSpc>
                <a:spcPct val="100000"/>
              </a:lnSpc>
              <a:spcBef>
                <a:spcPct val="0"/>
              </a:spcBef>
              <a:spcAft>
                <a:spcPct val="0"/>
              </a:spcAft>
              <a:buClrTx/>
              <a:buSzTx/>
              <a:buFontTx/>
              <a:buNone/>
              <a:tabLst/>
              <a:defRPr/>
            </a:pPr>
            <a:fld id="{F00A00CB-2C12-43BD-8097-0EF59CD27AF0}" type="slidenum">
              <a:rPr kumimoji="0" lang="en-US" sz="1800" b="0" i="0" u="none" strike="noStrike" kern="1200" cap="none" spc="0" normalizeH="0" baseline="0" noProof="0" smtClean="0">
                <a:ln>
                  <a:noFill/>
                </a:ln>
                <a:solidFill>
                  <a:schemeClr val="bg2"/>
                </a:solidFill>
                <a:effectLst/>
                <a:uLnTx/>
                <a:uFillTx/>
                <a:latin typeface="Calibri" panose="020F0502020204030204" pitchFamily="34" charset="0"/>
                <a:ea typeface="ＭＳ Ｐゴシック" charset="-128"/>
                <a:cs typeface="Calibri" panose="020F0502020204030204" pitchFamily="34" charset="0"/>
              </a:rPr>
              <a:pPr marL="0" marR="0" lvl="0" indent="0" algn="ctr" defTabSz="3429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schemeClr val="bg2"/>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2403696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51082"/>
            <a:ext cx="9601200" cy="914400"/>
          </a:xfrm>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609602" y="1051021"/>
            <a:ext cx="4625009" cy="639762"/>
          </a:xfrm>
        </p:spPr>
        <p:txBody>
          <a:bodyPr anchor="b"/>
          <a:lstStyle>
            <a:lvl1pPr marL="0" indent="0">
              <a:buNone/>
              <a:defRPr sz="2400" b="1">
                <a:latin typeface="Calibri" panose="020F0502020204030204" pitchFamily="34" charset="0"/>
                <a:cs typeface="Calibri" panose="020F0502020204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09602" y="1690783"/>
            <a:ext cx="4625009" cy="3951288"/>
          </a:xfrm>
        </p:spPr>
        <p:txBody>
          <a:bodyPr/>
          <a:lstStyle>
            <a:lvl1pPr>
              <a:defRPr sz="1800">
                <a:latin typeface="Calibri" panose="020F0502020204030204" pitchFamily="34" charset="0"/>
                <a:cs typeface="Calibri" panose="020F0502020204030204" pitchFamily="34" charset="0"/>
              </a:defRPr>
            </a:lvl1pPr>
            <a:lvl2pPr>
              <a:defRPr sz="1500">
                <a:latin typeface="Calibri" panose="020F0502020204030204" pitchFamily="34" charset="0"/>
                <a:cs typeface="Calibri" panose="020F0502020204030204" pitchFamily="34" charset="0"/>
              </a:defRPr>
            </a:lvl2pPr>
            <a:lvl3pPr marL="857250" indent="-171450">
              <a:buFont typeface="Calibri" panose="020F0502020204030204" pitchFamily="34" charset="0"/>
              <a:buChar char="»"/>
              <a:defRPr sz="1350">
                <a:latin typeface="Calibri" panose="020F0502020204030204" pitchFamily="34" charset="0"/>
                <a:cs typeface="Calibri" panose="020F0502020204030204" pitchFamily="34" charset="0"/>
              </a:defRPr>
            </a:lvl3pPr>
            <a:lvl4pPr marL="1200150" indent="-171450">
              <a:buFont typeface="Arial" panose="020B0604020202020204" pitchFamily="34" charset="0"/>
              <a:buChar char="•"/>
              <a:defRPr sz="1200">
                <a:latin typeface="Calibri" panose="020F0502020204030204" pitchFamily="34" charset="0"/>
                <a:cs typeface="Calibri" panose="020F0502020204030204" pitchFamily="34" charset="0"/>
              </a:defRPr>
            </a:lvl4pPr>
            <a:lvl5pPr marL="1543050" indent="-171450">
              <a:buFont typeface="Arial" panose="020B0604020202020204" pitchFamily="34" charset="0"/>
              <a:buChar char="–"/>
              <a:defRPr sz="1200">
                <a:latin typeface="Calibri" panose="020F0502020204030204" pitchFamily="34" charset="0"/>
                <a:cs typeface="Calibri" panose="020F050202020403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406889" y="1051021"/>
            <a:ext cx="4625011" cy="639762"/>
          </a:xfrm>
        </p:spPr>
        <p:txBody>
          <a:bodyPr anchor="b"/>
          <a:lstStyle>
            <a:lvl1pPr marL="0" indent="0">
              <a:buNone/>
              <a:defRPr sz="2400" b="1">
                <a:latin typeface="Calibri" panose="020F0502020204030204" pitchFamily="34" charset="0"/>
                <a:cs typeface="Calibri" panose="020F0502020204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5406889" y="1690783"/>
            <a:ext cx="4625011" cy="3951288"/>
          </a:xfrm>
        </p:spPr>
        <p:txBody>
          <a:bodyPr/>
          <a:lstStyle>
            <a:lvl1pPr>
              <a:defRPr sz="1800">
                <a:latin typeface="Calibri" panose="020F0502020204030204" pitchFamily="34" charset="0"/>
                <a:cs typeface="Calibri" panose="020F0502020204030204" pitchFamily="34" charset="0"/>
              </a:defRPr>
            </a:lvl1pPr>
            <a:lvl2pPr>
              <a:defRPr sz="1500">
                <a:latin typeface="Calibri" panose="020F0502020204030204" pitchFamily="34" charset="0"/>
                <a:cs typeface="Calibri" panose="020F0502020204030204" pitchFamily="34" charset="0"/>
              </a:defRPr>
            </a:lvl2pPr>
            <a:lvl3pPr marL="857250" indent="-171450">
              <a:buFont typeface="Calibri" panose="020F0502020204030204" pitchFamily="34" charset="0"/>
              <a:buChar char="»"/>
              <a:defRPr sz="1350">
                <a:latin typeface="Calibri" panose="020F0502020204030204" pitchFamily="34" charset="0"/>
                <a:cs typeface="Calibri" panose="020F0502020204030204" pitchFamily="34" charset="0"/>
              </a:defRPr>
            </a:lvl3pPr>
            <a:lvl4pPr marL="1200150" indent="-171450">
              <a:buFont typeface="Arial" panose="020B0604020202020204" pitchFamily="34" charset="0"/>
              <a:buChar char="•"/>
              <a:defRPr sz="1200">
                <a:latin typeface="Calibri" panose="020F0502020204030204" pitchFamily="34" charset="0"/>
                <a:cs typeface="Calibri" panose="020F0502020204030204" pitchFamily="34" charset="0"/>
              </a:defRPr>
            </a:lvl4pPr>
            <a:lvl5pPr marL="1543050" indent="-171450">
              <a:buFont typeface="Arial" panose="020B0604020202020204" pitchFamily="34" charset="0"/>
              <a:buChar char="–"/>
              <a:defRPr sz="1200">
                <a:latin typeface="Calibri" panose="020F0502020204030204" pitchFamily="34" charset="0"/>
                <a:cs typeface="Calibri" panose="020F050202020403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a:extLst>
              <a:ext uri="{FF2B5EF4-FFF2-40B4-BE49-F238E27FC236}">
                <a16:creationId xmlns:a16="http://schemas.microsoft.com/office/drawing/2014/main" id="{B33C5E03-3EEF-2F48-9B1B-747659931DBB}"/>
              </a:ext>
            </a:extLst>
          </p:cNvPr>
          <p:cNvSpPr txBox="1">
            <a:spLocks/>
          </p:cNvSpPr>
          <p:nvPr userDrawn="1"/>
        </p:nvSpPr>
        <p:spPr>
          <a:xfrm>
            <a:off x="11277600" y="6410987"/>
            <a:ext cx="919629" cy="349044"/>
          </a:xfrm>
          <a:prstGeom prst="rect">
            <a:avLst/>
          </a:prstGeom>
        </p:spPr>
        <p:txBody>
          <a:bodyPr vert="horz" wrap="square" lIns="68580" tIns="34290" rIns="68580" bIns="34290" numCol="1" anchor="t" anchorCtr="0" compatLnSpc="1">
            <a:prstTxWarp prst="textNoShape">
              <a:avLst/>
            </a:prstTxWarp>
          </a:bodyPr>
          <a:lstStyle/>
          <a:p>
            <a:pPr marL="0" marR="0" lvl="0" indent="0" algn="ctr" defTabSz="342900" rtl="0" eaLnBrk="1" fontAlgn="base" latinLnBrk="0" hangingPunct="1">
              <a:lnSpc>
                <a:spcPct val="100000"/>
              </a:lnSpc>
              <a:spcBef>
                <a:spcPct val="0"/>
              </a:spcBef>
              <a:spcAft>
                <a:spcPct val="0"/>
              </a:spcAft>
              <a:buClrTx/>
              <a:buSzTx/>
              <a:buFontTx/>
              <a:buNone/>
              <a:tabLst/>
              <a:defRPr/>
            </a:pPr>
            <a:fld id="{F00A00CB-2C12-43BD-8097-0EF59CD27AF0}" type="slidenum">
              <a:rPr kumimoji="0" lang="en-US" sz="1800" b="0" i="0" u="none" strike="noStrike" kern="1200" cap="none" spc="0" normalizeH="0" baseline="0" noProof="0" smtClean="0">
                <a:ln>
                  <a:noFill/>
                </a:ln>
                <a:solidFill>
                  <a:schemeClr val="bg2"/>
                </a:solidFill>
                <a:effectLst/>
                <a:uLnTx/>
                <a:uFillTx/>
                <a:latin typeface="Calibri" panose="020F0502020204030204" pitchFamily="34" charset="0"/>
                <a:ea typeface="ＭＳ Ｐゴシック" charset="-128"/>
                <a:cs typeface="Calibri" panose="020F0502020204030204" pitchFamily="34" charset="0"/>
              </a:rPr>
              <a:pPr marL="0" marR="0" lvl="0" indent="0" algn="ctr" defTabSz="3429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schemeClr val="bg2"/>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1516288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53790"/>
            <a:ext cx="9601200" cy="914400"/>
          </a:xfrm>
        </p:spPr>
        <p:txBody>
          <a:bodyPr/>
          <a:lstStyle>
            <a:lvl1pPr>
              <a:defRPr b="1"/>
            </a:lvl1pPr>
          </a:lstStyle>
          <a:p>
            <a:r>
              <a:rPr lang="en-US" dirty="0"/>
              <a:t>Click to edit Master title style</a:t>
            </a:r>
          </a:p>
        </p:txBody>
      </p:sp>
      <p:sp>
        <p:nvSpPr>
          <p:cNvPr id="4" name="Slide Number Placeholder 4">
            <a:extLst>
              <a:ext uri="{FF2B5EF4-FFF2-40B4-BE49-F238E27FC236}">
                <a16:creationId xmlns:a16="http://schemas.microsoft.com/office/drawing/2014/main" id="{004E9E2A-5C59-2947-A240-E54453146C0C}"/>
              </a:ext>
            </a:extLst>
          </p:cNvPr>
          <p:cNvSpPr txBox="1">
            <a:spLocks/>
          </p:cNvSpPr>
          <p:nvPr userDrawn="1"/>
        </p:nvSpPr>
        <p:spPr>
          <a:xfrm>
            <a:off x="11277600" y="6410987"/>
            <a:ext cx="919629" cy="349044"/>
          </a:xfrm>
          <a:prstGeom prst="rect">
            <a:avLst/>
          </a:prstGeom>
        </p:spPr>
        <p:txBody>
          <a:bodyPr vert="horz" wrap="square" lIns="68580" tIns="34290" rIns="68580" bIns="34290" numCol="1" anchor="t" anchorCtr="0" compatLnSpc="1">
            <a:prstTxWarp prst="textNoShape">
              <a:avLst/>
            </a:prstTxWarp>
          </a:bodyPr>
          <a:lstStyle/>
          <a:p>
            <a:pPr marL="0" marR="0" lvl="0" indent="0" algn="ctr" defTabSz="342900" rtl="0" eaLnBrk="1" fontAlgn="base" latinLnBrk="0" hangingPunct="1">
              <a:lnSpc>
                <a:spcPct val="100000"/>
              </a:lnSpc>
              <a:spcBef>
                <a:spcPct val="0"/>
              </a:spcBef>
              <a:spcAft>
                <a:spcPct val="0"/>
              </a:spcAft>
              <a:buClrTx/>
              <a:buSzTx/>
              <a:buFontTx/>
              <a:buNone/>
              <a:tabLst/>
              <a:defRPr/>
            </a:pPr>
            <a:fld id="{F00A00CB-2C12-43BD-8097-0EF59CD27AF0}" type="slidenum">
              <a:rPr kumimoji="0" lang="en-US" sz="1800" b="0" i="0" u="none" strike="noStrike" kern="1200" cap="none" spc="0" normalizeH="0" baseline="0" noProof="0" smtClean="0">
                <a:ln>
                  <a:noFill/>
                </a:ln>
                <a:solidFill>
                  <a:schemeClr val="bg2"/>
                </a:solidFill>
                <a:effectLst/>
                <a:uLnTx/>
                <a:uFillTx/>
                <a:latin typeface="Calibri" panose="020F0502020204030204" pitchFamily="34" charset="0"/>
                <a:ea typeface="ＭＳ Ｐゴシック" charset="-128"/>
                <a:cs typeface="Calibri" panose="020F0502020204030204" pitchFamily="34" charset="0"/>
              </a:rPr>
              <a:pPr marL="0" marR="0" lvl="0" indent="0" algn="ctr" defTabSz="3429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schemeClr val="bg2"/>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2608190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3200" b="1"/>
            </a:lvl1pPr>
          </a:lstStyle>
          <a:p>
            <a:r>
              <a:rPr lang="en-US" dirty="0"/>
              <a:t>Click to edit Master title style</a:t>
            </a:r>
          </a:p>
        </p:txBody>
      </p:sp>
      <p:sp>
        <p:nvSpPr>
          <p:cNvPr id="3" name="Content Placeholder 2"/>
          <p:cNvSpPr>
            <a:spLocks noGrp="1"/>
          </p:cNvSpPr>
          <p:nvPr>
            <p:ph idx="1"/>
          </p:nvPr>
        </p:nvSpPr>
        <p:spPr>
          <a:xfrm>
            <a:off x="4766733" y="273055"/>
            <a:ext cx="4708571" cy="5853113"/>
          </a:xfrm>
        </p:spPr>
        <p:txBody>
          <a:bodyPr/>
          <a:lstStyle>
            <a:lvl1pPr>
              <a:defRPr sz="2400" b="0" i="0">
                <a:latin typeface="Calibri" panose="020F0502020204030204" pitchFamily="34" charset="0"/>
                <a:cs typeface="Calibri" panose="020F0502020204030204" pitchFamily="34" charset="0"/>
              </a:defRPr>
            </a:lvl1pPr>
            <a:lvl2pPr>
              <a:defRPr sz="2100" b="0" i="0">
                <a:latin typeface="Calibri" panose="020F0502020204030204" pitchFamily="34" charset="0"/>
                <a:cs typeface="Calibri" panose="020F0502020204030204" pitchFamily="34" charset="0"/>
              </a:defRPr>
            </a:lvl2pPr>
            <a:lvl3pPr>
              <a:defRPr sz="1800" b="0" i="0">
                <a:latin typeface="Calibri" panose="020F0502020204030204" pitchFamily="34" charset="0"/>
                <a:cs typeface="Calibri" panose="020F0502020204030204" pitchFamily="34" charset="0"/>
              </a:defRPr>
            </a:lvl3pPr>
            <a:lvl4pPr>
              <a:defRPr sz="1500" b="0" i="0">
                <a:latin typeface="Calibri" panose="020F0502020204030204" pitchFamily="34" charset="0"/>
                <a:cs typeface="Calibri" panose="020F0502020204030204" pitchFamily="34" charset="0"/>
              </a:defRPr>
            </a:lvl4pPr>
            <a:lvl5pPr>
              <a:defRPr sz="1500" b="0" i="0">
                <a:latin typeface="Calibri" panose="020F0502020204030204" pitchFamily="34" charset="0"/>
                <a:cs typeface="Calibri" panose="020F050202020403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Slide Number Placeholder 4">
            <a:extLst>
              <a:ext uri="{FF2B5EF4-FFF2-40B4-BE49-F238E27FC236}">
                <a16:creationId xmlns:a16="http://schemas.microsoft.com/office/drawing/2014/main" id="{023B55BE-7A7A-BC4D-B0FC-3A20D5965522}"/>
              </a:ext>
            </a:extLst>
          </p:cNvPr>
          <p:cNvSpPr txBox="1">
            <a:spLocks/>
          </p:cNvSpPr>
          <p:nvPr userDrawn="1"/>
        </p:nvSpPr>
        <p:spPr>
          <a:xfrm>
            <a:off x="11277600" y="6410987"/>
            <a:ext cx="919629" cy="349044"/>
          </a:xfrm>
          <a:prstGeom prst="rect">
            <a:avLst/>
          </a:prstGeom>
        </p:spPr>
        <p:txBody>
          <a:bodyPr vert="horz" wrap="square" lIns="68580" tIns="34290" rIns="68580" bIns="34290" numCol="1" anchor="t" anchorCtr="0" compatLnSpc="1">
            <a:prstTxWarp prst="textNoShape">
              <a:avLst/>
            </a:prstTxWarp>
          </a:bodyPr>
          <a:lstStyle/>
          <a:p>
            <a:pPr marL="0" marR="0" lvl="0" indent="0" algn="ctr" defTabSz="342900" rtl="0" eaLnBrk="1" fontAlgn="base" latinLnBrk="0" hangingPunct="1">
              <a:lnSpc>
                <a:spcPct val="100000"/>
              </a:lnSpc>
              <a:spcBef>
                <a:spcPct val="0"/>
              </a:spcBef>
              <a:spcAft>
                <a:spcPct val="0"/>
              </a:spcAft>
              <a:buClrTx/>
              <a:buSzTx/>
              <a:buFontTx/>
              <a:buNone/>
              <a:tabLst/>
              <a:defRPr/>
            </a:pPr>
            <a:fld id="{F00A00CB-2C12-43BD-8097-0EF59CD27AF0}" type="slidenum">
              <a:rPr kumimoji="0" lang="en-US" sz="1800" b="0" i="0" u="none" strike="noStrike" kern="1200" cap="none" spc="0" normalizeH="0" baseline="0" noProof="0" smtClean="0">
                <a:ln>
                  <a:noFill/>
                </a:ln>
                <a:solidFill>
                  <a:schemeClr val="bg2"/>
                </a:solidFill>
                <a:effectLst/>
                <a:uLnTx/>
                <a:uFillTx/>
                <a:latin typeface="Calibri" panose="020F0502020204030204" pitchFamily="34" charset="0"/>
                <a:ea typeface="ＭＳ Ｐゴシック" charset="-128"/>
                <a:cs typeface="Calibri" panose="020F0502020204030204" pitchFamily="34" charset="0"/>
              </a:rPr>
              <a:pPr marL="0" marR="0" lvl="0" indent="0" algn="ctr" defTabSz="3429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schemeClr val="bg2"/>
              </a:solidFill>
              <a:effectLst/>
              <a:uLnTx/>
              <a:uFillTx/>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4230476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599" y="51080"/>
            <a:ext cx="9601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599" y="1058745"/>
            <a:ext cx="1106446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79739963-C48B-4845-A78D-1812BE797336}"/>
              </a:ext>
              <a:ext uri="{C183D7F6-B498-43B3-948B-1728B52AA6E4}">
                <adec:decorative xmlns:adec="http://schemas.microsoft.com/office/drawing/2017/decorative" val="1"/>
              </a:ext>
            </a:extLst>
          </p:cNvPr>
          <p:cNvSpPr/>
          <p:nvPr userDrawn="1"/>
        </p:nvSpPr>
        <p:spPr>
          <a:xfrm>
            <a:off x="0" y="6308735"/>
            <a:ext cx="12192000" cy="549265"/>
          </a:xfrm>
          <a:prstGeom prst="rect">
            <a:avLst/>
          </a:prstGeom>
          <a:gradFill flip="none" rotWithShape="1">
            <a:gsLst>
              <a:gs pos="0">
                <a:srgbClr val="395B74"/>
              </a:gs>
              <a:gs pos="99000">
                <a:schemeClr val="bg1">
                  <a:alpha val="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452C957-4EF4-A245-8B6D-A52089583A08}"/>
              </a:ext>
              <a:ext uri="{C183D7F6-B498-43B3-948B-1728B52AA6E4}">
                <adec:decorative xmlns:adec="http://schemas.microsoft.com/office/drawing/2017/decorative" val="1"/>
              </a:ext>
            </a:extLst>
          </p:cNvPr>
          <p:cNvPicPr>
            <a:picLocks noChangeAspect="1"/>
          </p:cNvPicPr>
          <p:nvPr userDrawn="1"/>
        </p:nvPicPr>
        <p:blipFill rotWithShape="1">
          <a:blip r:embed="rId15" cstate="screen">
            <a:alphaModFix amt="55000"/>
            <a:extLst>
              <a:ext uri="{28A0092B-C50C-407E-A947-70E740481C1C}">
                <a14:useLocalDpi xmlns:a14="http://schemas.microsoft.com/office/drawing/2010/main"/>
              </a:ext>
            </a:extLst>
          </a:blip>
          <a:srcRect l="10537" r="374"/>
          <a:stretch/>
        </p:blipFill>
        <p:spPr>
          <a:xfrm flipV="1">
            <a:off x="9362860" y="0"/>
            <a:ext cx="2834640" cy="6858000"/>
          </a:xfrm>
          <a:prstGeom prst="rect">
            <a:avLst/>
          </a:prstGeom>
          <a:noFill/>
        </p:spPr>
      </p:pic>
      <p:pic>
        <p:nvPicPr>
          <p:cNvPr id="3" name="Picture 2">
            <a:extLst>
              <a:ext uri="{FF2B5EF4-FFF2-40B4-BE49-F238E27FC236}">
                <a16:creationId xmlns:a16="http://schemas.microsoft.com/office/drawing/2014/main" id="{863604BD-A464-ED41-ABBA-E2EBAEC75400}"/>
              </a:ext>
              <a:ext uri="{C183D7F6-B498-43B3-948B-1728B52AA6E4}">
                <adec:decorative xmlns:adec="http://schemas.microsoft.com/office/drawing/2017/decorative" val="1"/>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l="2" t="1" r="77913" b="44615"/>
          <a:stretch/>
        </p:blipFill>
        <p:spPr>
          <a:xfrm>
            <a:off x="609599" y="6390018"/>
            <a:ext cx="457200" cy="457200"/>
          </a:xfrm>
          <a:prstGeom prst="rect">
            <a:avLst/>
          </a:prstGeom>
        </p:spPr>
      </p:pic>
      <p:sp>
        <p:nvSpPr>
          <p:cNvPr id="8" name="Slide Number Placeholder 4">
            <a:extLst>
              <a:ext uri="{FF2B5EF4-FFF2-40B4-BE49-F238E27FC236}">
                <a16:creationId xmlns:a16="http://schemas.microsoft.com/office/drawing/2014/main" id="{012DE044-DE50-3840-A9F0-1FB6F6399987}"/>
              </a:ext>
            </a:extLst>
          </p:cNvPr>
          <p:cNvSpPr txBox="1">
            <a:spLocks/>
          </p:cNvSpPr>
          <p:nvPr userDrawn="1"/>
        </p:nvSpPr>
        <p:spPr>
          <a:xfrm>
            <a:off x="11277600" y="6410987"/>
            <a:ext cx="919629" cy="349044"/>
          </a:xfrm>
          <a:prstGeom prst="rect">
            <a:avLst/>
          </a:prstGeom>
        </p:spPr>
        <p:txBody>
          <a:bodyPr vert="horz" wrap="square" lIns="68580" tIns="34290" rIns="68580" bIns="34290" numCol="1" anchor="t" anchorCtr="0" compatLnSpc="1">
            <a:prstTxWarp prst="textNoShape">
              <a:avLst/>
            </a:prstTxWarp>
          </a:bodyPr>
          <a:lstStyle/>
          <a:p>
            <a:pPr marL="0" marR="0" lvl="0" indent="0" algn="ctr" defTabSz="342900" rtl="0" eaLnBrk="1" fontAlgn="base" latinLnBrk="0" hangingPunct="1">
              <a:lnSpc>
                <a:spcPct val="100000"/>
              </a:lnSpc>
              <a:spcBef>
                <a:spcPct val="0"/>
              </a:spcBef>
              <a:spcAft>
                <a:spcPct val="0"/>
              </a:spcAft>
              <a:buClrTx/>
              <a:buSzTx/>
              <a:buFontTx/>
              <a:buNone/>
              <a:tabLst/>
              <a:defRPr/>
            </a:pPr>
            <a:fld id="{F00A00CB-2C12-43BD-8097-0EF59CD27AF0}" type="slidenum">
              <a:rPr kumimoji="0" lang="en-US" sz="1800" b="0" i="0" u="none" strike="noStrike" kern="1200" cap="none" spc="0" normalizeH="0" baseline="0" noProof="0" smtClean="0">
                <a:ln>
                  <a:noFill/>
                </a:ln>
                <a:solidFill>
                  <a:schemeClr val="bg2">
                    <a:lumMod val="75000"/>
                  </a:schemeClr>
                </a:solidFill>
                <a:effectLst/>
                <a:uLnTx/>
                <a:uFillTx/>
                <a:latin typeface="Calibri" panose="020F0502020204030204" pitchFamily="34" charset="0"/>
                <a:ea typeface="ＭＳ Ｐゴシック" charset="-128"/>
                <a:cs typeface="Calibri" panose="020F0502020204030204" pitchFamily="34" charset="0"/>
              </a:rPr>
              <a:pPr marL="0" marR="0" lvl="0" indent="0" algn="ctr" defTabSz="3429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schemeClr val="bg2">
                  <a:lumMod val="75000"/>
                </a:schemeClr>
              </a:solidFill>
              <a:effectLst/>
              <a:uLnTx/>
              <a:uFillTx/>
              <a:latin typeface="Calibri" panose="020F0502020204030204" pitchFamily="34" charset="0"/>
              <a:ea typeface="ＭＳ Ｐゴシック" charset="-128"/>
              <a:cs typeface="Calibri" panose="020F0502020204030204" pitchFamily="34" charset="0"/>
            </a:endParaRPr>
          </a:p>
        </p:txBody>
      </p:sp>
      <p:pic>
        <p:nvPicPr>
          <p:cNvPr id="10" name="Picture 9">
            <a:extLst>
              <a:ext uri="{FF2B5EF4-FFF2-40B4-BE49-F238E27FC236}">
                <a16:creationId xmlns:a16="http://schemas.microsoft.com/office/drawing/2014/main" id="{A0626F7C-EF8B-A14B-B5E8-0EE9B32BB810}"/>
              </a:ext>
              <a:ext uri="{C183D7F6-B498-43B3-948B-1728B52AA6E4}">
                <adec:decorative xmlns:adec="http://schemas.microsoft.com/office/drawing/2017/decorative" val="1"/>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02225" y="6528988"/>
            <a:ext cx="2418800" cy="106088"/>
          </a:xfrm>
          <a:prstGeom prst="rect">
            <a:avLst/>
          </a:prstGeom>
        </p:spPr>
      </p:pic>
    </p:spTree>
    <p:extLst>
      <p:ext uri="{BB962C8B-B14F-4D97-AF65-F5344CB8AC3E}">
        <p14:creationId xmlns:p14="http://schemas.microsoft.com/office/powerpoint/2010/main" val="38035838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Lst>
  <p:hf hdr="0" ftr="0" dt="0"/>
  <p:txStyles>
    <p:titleStyle>
      <a:lvl1pPr algn="l" rtl="0" eaLnBrk="1" fontAlgn="base" hangingPunct="1">
        <a:spcBef>
          <a:spcPct val="0"/>
        </a:spcBef>
        <a:spcAft>
          <a:spcPct val="0"/>
        </a:spcAft>
        <a:defRPr sz="4000" b="1" i="0" kern="1200" baseline="0">
          <a:solidFill>
            <a:srgbClr val="395B74"/>
          </a:solidFill>
          <a:latin typeface="+mn-lt"/>
          <a:ea typeface="ＭＳ Ｐゴシック" charset="-128"/>
          <a:cs typeface="Raavi" pitchFamily="34" charset="0"/>
        </a:defRPr>
      </a:lvl1pPr>
      <a:lvl2pPr algn="ctr" rtl="0" eaLnBrk="1" fontAlgn="base" hangingPunct="1">
        <a:spcBef>
          <a:spcPct val="0"/>
        </a:spcBef>
        <a:spcAft>
          <a:spcPct val="0"/>
        </a:spcAft>
        <a:defRPr sz="3300">
          <a:solidFill>
            <a:schemeClr val="tx1"/>
          </a:solidFill>
          <a:latin typeface="Calibri" charset="0"/>
          <a:ea typeface="ＭＳ Ｐゴシック" charset="-128"/>
        </a:defRPr>
      </a:lvl2pPr>
      <a:lvl3pPr algn="ctr" rtl="0" eaLnBrk="1" fontAlgn="base" hangingPunct="1">
        <a:spcBef>
          <a:spcPct val="0"/>
        </a:spcBef>
        <a:spcAft>
          <a:spcPct val="0"/>
        </a:spcAft>
        <a:defRPr sz="3300">
          <a:solidFill>
            <a:schemeClr val="tx1"/>
          </a:solidFill>
          <a:latin typeface="Calibri" charset="0"/>
          <a:ea typeface="ＭＳ Ｐゴシック" charset="-128"/>
        </a:defRPr>
      </a:lvl3pPr>
      <a:lvl4pPr algn="ctr" rtl="0" eaLnBrk="1" fontAlgn="base" hangingPunct="1">
        <a:spcBef>
          <a:spcPct val="0"/>
        </a:spcBef>
        <a:spcAft>
          <a:spcPct val="0"/>
        </a:spcAft>
        <a:defRPr sz="3300">
          <a:solidFill>
            <a:schemeClr val="tx1"/>
          </a:solidFill>
          <a:latin typeface="Calibri" charset="0"/>
          <a:ea typeface="ＭＳ Ｐゴシック" charset="-128"/>
        </a:defRPr>
      </a:lvl4pPr>
      <a:lvl5pPr algn="ctr" rtl="0" eaLnBrk="1" fontAlgn="base" hangingPunct="1">
        <a:spcBef>
          <a:spcPct val="0"/>
        </a:spcBef>
        <a:spcAft>
          <a:spcPct val="0"/>
        </a:spcAft>
        <a:defRPr sz="3300">
          <a:solidFill>
            <a:schemeClr val="tx1"/>
          </a:solidFill>
          <a:latin typeface="Calibri" charset="0"/>
          <a:ea typeface="ＭＳ Ｐゴシック" charset="-128"/>
        </a:defRPr>
      </a:lvl5pPr>
      <a:lvl6pPr marL="342900" algn="ctr" rtl="0" eaLnBrk="1" fontAlgn="base" hangingPunct="1">
        <a:spcBef>
          <a:spcPct val="0"/>
        </a:spcBef>
        <a:spcAft>
          <a:spcPct val="0"/>
        </a:spcAft>
        <a:defRPr sz="3300">
          <a:solidFill>
            <a:schemeClr val="tx1"/>
          </a:solidFill>
          <a:latin typeface="Calibri" charset="0"/>
        </a:defRPr>
      </a:lvl6pPr>
      <a:lvl7pPr marL="685800" algn="ctr" rtl="0" eaLnBrk="1" fontAlgn="base" hangingPunct="1">
        <a:spcBef>
          <a:spcPct val="0"/>
        </a:spcBef>
        <a:spcAft>
          <a:spcPct val="0"/>
        </a:spcAft>
        <a:defRPr sz="3300">
          <a:solidFill>
            <a:schemeClr val="tx1"/>
          </a:solidFill>
          <a:latin typeface="Calibri" charset="0"/>
        </a:defRPr>
      </a:lvl7pPr>
      <a:lvl8pPr marL="1028700" algn="ctr" rtl="0" eaLnBrk="1" fontAlgn="base" hangingPunct="1">
        <a:spcBef>
          <a:spcPct val="0"/>
        </a:spcBef>
        <a:spcAft>
          <a:spcPct val="0"/>
        </a:spcAft>
        <a:defRPr sz="3300">
          <a:solidFill>
            <a:schemeClr val="tx1"/>
          </a:solidFill>
          <a:latin typeface="Calibri" charset="0"/>
        </a:defRPr>
      </a:lvl8pPr>
      <a:lvl9pPr marL="1371600" algn="ctr" rtl="0" eaLnBrk="1" fontAlgn="base" hangingPunct="1">
        <a:spcBef>
          <a:spcPct val="0"/>
        </a:spcBef>
        <a:spcAft>
          <a:spcPct val="0"/>
        </a:spcAft>
        <a:defRPr sz="3300">
          <a:solidFill>
            <a:schemeClr val="tx1"/>
          </a:solidFill>
          <a:latin typeface="Calibri" charset="0"/>
        </a:defRPr>
      </a:lvl9pPr>
    </p:titleStyle>
    <p:bodyStyle>
      <a:lvl1pPr marL="0" indent="0" algn="l" rtl="0" eaLnBrk="1" fontAlgn="base" hangingPunct="1">
        <a:spcBef>
          <a:spcPts val="0"/>
        </a:spcBef>
        <a:spcAft>
          <a:spcPts val="600"/>
        </a:spcAft>
        <a:buFont typeface="Arial" charset="0"/>
        <a:buNone/>
        <a:defRPr sz="2400" b="0" i="0" kern="1200" baseline="0">
          <a:solidFill>
            <a:schemeClr val="tx1"/>
          </a:solidFill>
          <a:latin typeface="+mn-lt"/>
          <a:ea typeface="ＭＳ Ｐゴシック" charset="-128"/>
          <a:cs typeface="Calibri" panose="020F0502020204030204" pitchFamily="34" charset="0"/>
        </a:defRPr>
      </a:lvl1pPr>
      <a:lvl2pPr marL="557213" indent="-214313" algn="l" rtl="0" eaLnBrk="1" fontAlgn="base" hangingPunct="1">
        <a:spcBef>
          <a:spcPts val="0"/>
        </a:spcBef>
        <a:spcAft>
          <a:spcPts val="600"/>
        </a:spcAft>
        <a:buFont typeface="Arial" panose="020B0604020202020204" pitchFamily="34" charset="0"/>
        <a:buChar char="•"/>
        <a:defRPr sz="2200" b="0" i="0" kern="1200" baseline="0">
          <a:solidFill>
            <a:schemeClr val="tx1"/>
          </a:solidFill>
          <a:latin typeface="+mn-lt"/>
          <a:ea typeface="ＭＳ Ｐゴシック" charset="-128"/>
          <a:cs typeface="Calibri Light" panose="020F0302020204030204" pitchFamily="34" charset="0"/>
        </a:defRPr>
      </a:lvl2pPr>
      <a:lvl3pPr marL="857250" indent="-171450" algn="l" rtl="0" eaLnBrk="1" fontAlgn="base" hangingPunct="1">
        <a:spcBef>
          <a:spcPts val="0"/>
        </a:spcBef>
        <a:spcAft>
          <a:spcPts val="600"/>
        </a:spcAft>
        <a:buFont typeface="Calibri Light" panose="020F0302020204030204" pitchFamily="34" charset="0"/>
        <a:buChar char="–"/>
        <a:defRPr sz="2000" b="0" i="0" kern="1200" baseline="0">
          <a:solidFill>
            <a:schemeClr val="tx1"/>
          </a:solidFill>
          <a:latin typeface="+mn-lt"/>
          <a:ea typeface="ＭＳ Ｐゴシック" charset="-128"/>
          <a:cs typeface="Calibri Light" panose="020F0302020204030204" pitchFamily="34" charset="0"/>
        </a:defRPr>
      </a:lvl3pPr>
      <a:lvl4pPr marL="1200150" indent="-171450" algn="l" rtl="0" eaLnBrk="1" fontAlgn="base" hangingPunct="1">
        <a:spcBef>
          <a:spcPts val="0"/>
        </a:spcBef>
        <a:spcAft>
          <a:spcPts val="600"/>
        </a:spcAft>
        <a:buFont typeface="Arial" panose="020B0604020202020204" pitchFamily="34" charset="0"/>
        <a:buChar char="»"/>
        <a:defRPr sz="1800" b="0" i="0" kern="1200" baseline="0">
          <a:solidFill>
            <a:schemeClr val="tx1"/>
          </a:solidFill>
          <a:latin typeface="+mn-lt"/>
          <a:ea typeface="ＭＳ Ｐゴシック" charset="-128"/>
          <a:cs typeface="Calibri Light" panose="020F0302020204030204" pitchFamily="34" charset="0"/>
        </a:defRPr>
      </a:lvl4pPr>
      <a:lvl5pPr marL="1543050" indent="-171450" algn="l" rtl="0" eaLnBrk="1" fontAlgn="base" hangingPunct="1">
        <a:spcBef>
          <a:spcPts val="0"/>
        </a:spcBef>
        <a:spcAft>
          <a:spcPts val="600"/>
        </a:spcAft>
        <a:buFont typeface="Arial" panose="020B0604020202020204" pitchFamily="34" charset="0"/>
        <a:buChar char="•"/>
        <a:defRPr sz="1800" b="0" i="0" kern="1200">
          <a:solidFill>
            <a:schemeClr val="tx1"/>
          </a:solidFill>
          <a:latin typeface="+mn-lt"/>
          <a:ea typeface="ＭＳ Ｐゴシック" charset="-128"/>
          <a:cs typeface="Calibri Light" panose="020F030202020403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transit.dot.gov/grant-programs/areas-persistent-poverty-program"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usdot.maps.arcgis.com/apps/dashboards/75febe4d9e6345ddb2c3ab42a4aae85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usdot.maps.arcgis.com/apps/dashboards/75febe4d9e6345ddb2c3ab42a4aae85f"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usdot.maps.arcgis.com/apps/dashboards/75febe4d9e6345ddb2c3ab42a4aae85f"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epa.gov/ejscreen"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mailto:Colby.McFarland@dot.gov"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hyperlink" Target="https://www.transit.dot.gov/grant-programs/areas-persistent-poverty-program" TargetMode="External"/><Relationship Id="rId4" Type="http://schemas.openxmlformats.org/officeDocument/2006/relationships/hyperlink" Target="mailto:Tonya.Holland@dot.gov"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hyperlink" Target="https://www.transit.dot.gov/funding/grants/notices" TargetMode="External"/><Relationship Id="rId4" Type="http://schemas.openxmlformats.org/officeDocument/2006/relationships/hyperlink" Target="https://www.transit.dot.gov/" TargetMode="External"/><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hyperlink" Target="https://www.transit.dot.gov/funding/grants/notices"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hyperlink" Target="https://www.grants.gov/web/grants/applicants.html" TargetMode="Externa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hyperlink" Target="https://www.transit.dot.gov/funding/grants/notices" TargetMode="External"/><Relationship Id="rId7" Type="http://schemas.openxmlformats.org/officeDocument/2006/relationships/hyperlink" Target="mailto:support@grants.gov"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hyperlink" Target="http://www.grants.gov/web/grants/applicants.html" TargetMode="External"/><Relationship Id="rId5" Type="http://schemas.openxmlformats.org/officeDocument/2006/relationships/hyperlink" Target="http://www.grants.gov/" TargetMode="Externa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usdot.maps.arcgis.com/apps/dashboards/75febe4d9e6345ddb2c3ab42a4aae85f" TargetMode="External"/><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hyperlink" Target="https://usdot.maps.arcgis.com/apps/dashboards/75febe4d9e6345ddb2c3ab42a4aae85f"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hyperlink" Target="https://usdot.maps.arcgis.com/apps/dashboards/75febe4d9e6345ddb2c3ab42a4aae85f"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hyperlink" Target="https://ejscreen.epa.gov/mapper/"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hyperlink" Target="https://www.epa.gov/ejscreen" TargetMode="External"/><Relationship Id="rId7"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hyperlink" Target="https://ejscreen.epa.gov/mapper/" TargetMode="External"/><Relationship Id="rId4" Type="http://schemas.openxmlformats.org/officeDocument/2006/relationships/hyperlink" Target="https://www.epa.gov/ejscreen/ejscreen-office-hours"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epa.gov/ejscreen"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4B9374-866D-7249-9CA1-999BB52FE038}"/>
              </a:ext>
            </a:extLst>
          </p:cNvPr>
          <p:cNvSpPr txBox="1">
            <a:spLocks/>
          </p:cNvSpPr>
          <p:nvPr/>
        </p:nvSpPr>
        <p:spPr>
          <a:xfrm>
            <a:off x="1927047" y="1601925"/>
            <a:ext cx="8001000" cy="937251"/>
          </a:xfrm>
          <a:prstGeom prst="rect">
            <a:avLst/>
          </a:prstGeom>
        </p:spPr>
        <p:txBody>
          <a:bodyPr wrap="square" anchor="b" anchorCtr="0">
            <a:noAutofit/>
          </a:bodyPr>
          <a:lstStyle>
            <a:lvl1pPr algn="l" rtl="0" eaLnBrk="1" fontAlgn="base" hangingPunct="1">
              <a:lnSpc>
                <a:spcPts val="3100"/>
              </a:lnSpc>
              <a:spcBef>
                <a:spcPct val="0"/>
              </a:spcBef>
              <a:spcAft>
                <a:spcPct val="0"/>
              </a:spcAft>
              <a:defRPr sz="3000" b="0" i="0" kern="1200" baseline="0">
                <a:solidFill>
                  <a:schemeClr val="bg1"/>
                </a:solidFill>
                <a:latin typeface="Calibri" panose="020F0502020204030204" pitchFamily="34" charset="0"/>
                <a:ea typeface="ＭＳ Ｐゴシック" charset="-128"/>
                <a:cs typeface="Raavi" pitchFamily="34" charset="0"/>
              </a:defRPr>
            </a:lvl1pPr>
            <a:lvl2pPr algn="ctr" rtl="0" eaLnBrk="1" fontAlgn="base" hangingPunct="1">
              <a:spcBef>
                <a:spcPct val="0"/>
              </a:spcBef>
              <a:spcAft>
                <a:spcPct val="0"/>
              </a:spcAft>
              <a:defRPr sz="4400">
                <a:solidFill>
                  <a:schemeClr val="tx1"/>
                </a:solidFill>
                <a:latin typeface="Calibri" charset="0"/>
                <a:ea typeface="ＭＳ Ｐゴシック" charset="-128"/>
              </a:defRPr>
            </a:lvl2pPr>
            <a:lvl3pPr algn="ctr" rtl="0" eaLnBrk="1" fontAlgn="base" hangingPunct="1">
              <a:spcBef>
                <a:spcPct val="0"/>
              </a:spcBef>
              <a:spcAft>
                <a:spcPct val="0"/>
              </a:spcAft>
              <a:defRPr sz="4400">
                <a:solidFill>
                  <a:schemeClr val="tx1"/>
                </a:solidFill>
                <a:latin typeface="Calibri" charset="0"/>
                <a:ea typeface="ＭＳ Ｐゴシック" charset="-128"/>
              </a:defRPr>
            </a:lvl3pPr>
            <a:lvl4pPr algn="ctr" rtl="0" eaLnBrk="1" fontAlgn="base" hangingPunct="1">
              <a:spcBef>
                <a:spcPct val="0"/>
              </a:spcBef>
              <a:spcAft>
                <a:spcPct val="0"/>
              </a:spcAft>
              <a:defRPr sz="4400">
                <a:solidFill>
                  <a:schemeClr val="tx1"/>
                </a:solidFill>
                <a:latin typeface="Calibri" charset="0"/>
                <a:ea typeface="ＭＳ Ｐゴシック" charset="-128"/>
              </a:defRPr>
            </a:lvl4pPr>
            <a:lvl5pPr algn="ctr" rtl="0" eaLnBrk="1" fontAlgn="base" hangingPunct="1">
              <a:spcBef>
                <a:spcPct val="0"/>
              </a:spcBef>
              <a:spcAft>
                <a:spcPct val="0"/>
              </a:spcAft>
              <a:defRPr sz="4400">
                <a:solidFill>
                  <a:schemeClr val="tx1"/>
                </a:solidFill>
                <a:latin typeface="Calibri" charset="0"/>
                <a:ea typeface="ＭＳ Ｐゴシック" charset="-128"/>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a:lstStyle>
          <a:p>
            <a:pPr algn="ctr">
              <a:lnSpc>
                <a:spcPct val="100000"/>
              </a:lnSpc>
              <a:spcAft>
                <a:spcPts val="600"/>
              </a:spcAft>
            </a:pPr>
            <a:r>
              <a:rPr lang="en-US" sz="3600" b="1" dirty="0">
                <a:solidFill>
                  <a:schemeClr val="bg2">
                    <a:lumMod val="75000"/>
                  </a:schemeClr>
                </a:solidFill>
              </a:rPr>
              <a:t>Areas of Persistent Poverty</a:t>
            </a:r>
          </a:p>
          <a:p>
            <a:pPr algn="ctr">
              <a:lnSpc>
                <a:spcPct val="100000"/>
              </a:lnSpc>
              <a:spcAft>
                <a:spcPts val="600"/>
              </a:spcAft>
            </a:pPr>
            <a:r>
              <a:rPr lang="en-US" sz="3600" b="1" dirty="0">
                <a:solidFill>
                  <a:schemeClr val="bg2">
                    <a:lumMod val="75000"/>
                  </a:schemeClr>
                </a:solidFill>
              </a:rPr>
              <a:t> Discretionary Grant</a:t>
            </a:r>
          </a:p>
          <a:p>
            <a:pPr algn="ctr">
              <a:lnSpc>
                <a:spcPct val="100000"/>
              </a:lnSpc>
              <a:spcAft>
                <a:spcPts val="600"/>
              </a:spcAft>
            </a:pPr>
            <a:r>
              <a:rPr lang="en-US" sz="3200" b="1" dirty="0">
                <a:solidFill>
                  <a:schemeClr val="bg2">
                    <a:lumMod val="75000"/>
                  </a:schemeClr>
                </a:solidFill>
              </a:rPr>
              <a:t>Webinar</a:t>
            </a:r>
          </a:p>
          <a:p>
            <a:pPr algn="ctr">
              <a:lnSpc>
                <a:spcPct val="100000"/>
              </a:lnSpc>
              <a:spcAft>
                <a:spcPts val="600"/>
              </a:spcAft>
            </a:pPr>
            <a:r>
              <a:rPr lang="en-US" sz="2800" b="1" dirty="0">
                <a:solidFill>
                  <a:schemeClr val="bg2">
                    <a:lumMod val="75000"/>
                  </a:schemeClr>
                </a:solidFill>
              </a:rPr>
              <a:t>February 09, 2023</a:t>
            </a:r>
          </a:p>
        </p:txBody>
      </p:sp>
      <p:sp>
        <p:nvSpPr>
          <p:cNvPr id="2" name="Rectangle 1">
            <a:extLst>
              <a:ext uri="{FF2B5EF4-FFF2-40B4-BE49-F238E27FC236}">
                <a16:creationId xmlns:a16="http://schemas.microsoft.com/office/drawing/2014/main" id="{099E4B88-844A-4CEE-9F6B-C677AF6CEFEA}"/>
              </a:ext>
            </a:extLst>
          </p:cNvPr>
          <p:cNvSpPr/>
          <p:nvPr/>
        </p:nvSpPr>
        <p:spPr>
          <a:xfrm>
            <a:off x="5161449" y="3425037"/>
            <a:ext cx="1869101" cy="369332"/>
          </a:xfrm>
          <a:prstGeom prst="rect">
            <a:avLst/>
          </a:prstGeom>
        </p:spPr>
        <p:txBody>
          <a:bodyPr wrap="none">
            <a:spAutoFit/>
          </a:bodyPr>
          <a:lstStyle/>
          <a:p>
            <a:r>
              <a:rPr lang="en-US" dirty="0">
                <a:solidFill>
                  <a:schemeClr val="bg1">
                    <a:lumMod val="50000"/>
                  </a:schemeClr>
                </a:solidFill>
              </a:rPr>
              <a:t>Your image here</a:t>
            </a:r>
          </a:p>
        </p:txBody>
      </p:sp>
      <p:sp>
        <p:nvSpPr>
          <p:cNvPr id="6" name="Subtitle 2">
            <a:extLst>
              <a:ext uri="{FF2B5EF4-FFF2-40B4-BE49-F238E27FC236}">
                <a16:creationId xmlns:a16="http://schemas.microsoft.com/office/drawing/2014/main" id="{CFD3056E-9797-4A31-9629-7FCFE7B0B66A}"/>
              </a:ext>
            </a:extLst>
          </p:cNvPr>
          <p:cNvSpPr txBox="1">
            <a:spLocks/>
          </p:cNvSpPr>
          <p:nvPr/>
        </p:nvSpPr>
        <p:spPr>
          <a:xfrm>
            <a:off x="4610623" y="6212799"/>
            <a:ext cx="3818549" cy="434159"/>
          </a:xfrm>
          <a:prstGeom prst="rect">
            <a:avLst/>
          </a:prstGeom>
        </p:spPr>
        <p:txBody>
          <a:bodyPr numCol="1" anchor="t" anchorCtr="0"/>
          <a:lstStyle>
            <a:lvl1pPr marL="0" indent="0" algn="l" rtl="0" eaLnBrk="1" fontAlgn="base" hangingPunct="1">
              <a:spcBef>
                <a:spcPts val="0"/>
              </a:spcBef>
              <a:spcAft>
                <a:spcPct val="0"/>
              </a:spcAft>
              <a:buFont typeface="Arial" charset="0"/>
              <a:buNone/>
              <a:defRPr sz="2000" b="0" i="0" kern="1200" baseline="0">
                <a:solidFill>
                  <a:schemeClr val="tx1"/>
                </a:solidFill>
                <a:latin typeface="Calibri" panose="020F0502020204030204" pitchFamily="34" charset="0"/>
                <a:ea typeface="Source Sans Pro" panose="020B0503030403020204" pitchFamily="34" charset="0"/>
                <a:cs typeface="+mn-cs"/>
              </a:defRPr>
            </a:lvl1pPr>
            <a:lvl2pPr marL="457200" indent="0" algn="ctr" rtl="0" eaLnBrk="1" fontAlgn="base" hangingPunct="1">
              <a:spcBef>
                <a:spcPct val="20000"/>
              </a:spcBef>
              <a:spcAft>
                <a:spcPct val="0"/>
              </a:spcAft>
              <a:buFont typeface="Arial" charset="0"/>
              <a:buNone/>
              <a:defRPr sz="2800" kern="1200">
                <a:solidFill>
                  <a:schemeClr val="tx1">
                    <a:tint val="75000"/>
                  </a:schemeClr>
                </a:solidFill>
                <a:latin typeface="Gill Sans MT" pitchFamily="34" charset="0"/>
                <a:ea typeface="ＭＳ Ｐゴシック" charset="-128"/>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Gill Sans MT" pitchFamily="34" charset="0"/>
                <a:ea typeface="ＭＳ Ｐゴシック" charset="-128"/>
                <a:cs typeface="+mn-cs"/>
              </a:defRPr>
            </a:lvl3pPr>
            <a:lvl4pPr marL="1371600" indent="0" algn="ctr" rtl="0" eaLnBrk="1" fontAlgn="base" hangingPunct="1">
              <a:spcBef>
                <a:spcPct val="20000"/>
              </a:spcBef>
              <a:spcAft>
                <a:spcPct val="0"/>
              </a:spcAft>
              <a:buFont typeface="Arial" charset="0"/>
              <a:buNone/>
              <a:defRPr sz="2000" kern="1200">
                <a:solidFill>
                  <a:schemeClr val="tx1">
                    <a:tint val="75000"/>
                  </a:schemeClr>
                </a:solidFill>
                <a:latin typeface="Gill Sans MT" pitchFamily="34" charset="0"/>
                <a:ea typeface="ＭＳ Ｐゴシック" charset="-128"/>
                <a:cs typeface="+mn-cs"/>
              </a:defRPr>
            </a:lvl4pPr>
            <a:lvl5pPr marL="1828800" indent="0" algn="ctr" rtl="0" eaLnBrk="1" fontAlgn="base" hangingPunct="1">
              <a:spcBef>
                <a:spcPct val="20000"/>
              </a:spcBef>
              <a:spcAft>
                <a:spcPct val="0"/>
              </a:spcAft>
              <a:buFont typeface="Arial" charset="0"/>
              <a:buNone/>
              <a:defRPr sz="2000" kern="1200">
                <a:solidFill>
                  <a:schemeClr val="tx1">
                    <a:tint val="75000"/>
                  </a:schemeClr>
                </a:solidFill>
                <a:latin typeface="Gill Sans MT" pitchFamily="34" charset="0"/>
                <a:ea typeface="ＭＳ Ｐゴシック"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solidFill>
                  <a:schemeClr val="tx1">
                    <a:lumMod val="75000"/>
                    <a:lumOff val="25000"/>
                  </a:schemeClr>
                </a:solidFill>
                <a:cs typeface="Calibri" panose="020F0502020204030204" pitchFamily="34" charset="0"/>
              </a:rPr>
              <a:t>Federal Transit Administration</a:t>
            </a:r>
            <a:endParaRPr lang="en-US" i="0" dirty="0">
              <a:solidFill>
                <a:schemeClr val="tx1">
                  <a:lumMod val="75000"/>
                  <a:lumOff val="25000"/>
                </a:schemeClr>
              </a:solidFill>
              <a:cs typeface="Calibri" panose="020F0502020204030204" pitchFamily="34" charset="0"/>
            </a:endParaRPr>
          </a:p>
          <a:p>
            <a:pPr marL="0" marR="0" lvl="0" indent="0" algn="l" defTabSz="914400" rtl="0" eaLnBrk="1" fontAlgn="base" latinLnBrk="0" hangingPunct="1">
              <a:lnSpc>
                <a:spcPct val="100000"/>
              </a:lnSpc>
              <a:spcBef>
                <a:spcPts val="0"/>
              </a:spcBef>
              <a:spcAft>
                <a:spcPts val="200"/>
              </a:spcAft>
              <a:buClrTx/>
              <a:buSzTx/>
              <a:buFont typeface="Arial" charset="0"/>
              <a:buNone/>
              <a:tabLst/>
              <a:defRPr/>
            </a:pPr>
            <a:endParaRPr lang="en-US" sz="1600" b="0" i="0" dirty="0">
              <a:solidFill>
                <a:schemeClr val="tx1">
                  <a:lumMod val="75000"/>
                  <a:lumOff val="25000"/>
                </a:schemeClr>
              </a:solidFill>
              <a:cs typeface="Calibri" panose="020F0502020204030204" pitchFamily="34" charset="0"/>
            </a:endParaRPr>
          </a:p>
        </p:txBody>
      </p:sp>
      <p:sp>
        <p:nvSpPr>
          <p:cNvPr id="7" name="Subtitle 2">
            <a:extLst>
              <a:ext uri="{FF2B5EF4-FFF2-40B4-BE49-F238E27FC236}">
                <a16:creationId xmlns:a16="http://schemas.microsoft.com/office/drawing/2014/main" id="{995AC494-E237-4AC7-8169-E2D77ABDBA39}"/>
              </a:ext>
            </a:extLst>
          </p:cNvPr>
          <p:cNvSpPr txBox="1">
            <a:spLocks/>
          </p:cNvSpPr>
          <p:nvPr/>
        </p:nvSpPr>
        <p:spPr>
          <a:xfrm>
            <a:off x="4135280" y="5972858"/>
            <a:ext cx="4579010" cy="403522"/>
          </a:xfrm>
          <a:prstGeom prst="rect">
            <a:avLst/>
          </a:prstGeom>
        </p:spPr>
        <p:txBody>
          <a:bodyPr numCol="1" anchor="t" anchorCtr="0"/>
          <a:lstStyle>
            <a:lvl1pPr marL="0" indent="0" algn="l" rtl="0" eaLnBrk="1" fontAlgn="base" hangingPunct="1">
              <a:spcBef>
                <a:spcPts val="0"/>
              </a:spcBef>
              <a:spcAft>
                <a:spcPct val="0"/>
              </a:spcAft>
              <a:buFont typeface="Arial" charset="0"/>
              <a:buNone/>
              <a:defRPr sz="2000" b="0" i="0" kern="1200" baseline="0">
                <a:solidFill>
                  <a:schemeClr val="tx1"/>
                </a:solidFill>
                <a:latin typeface="Calibri" panose="020F0502020204030204" pitchFamily="34" charset="0"/>
                <a:ea typeface="Source Sans Pro" panose="020B0503030403020204" pitchFamily="34" charset="0"/>
                <a:cs typeface="+mn-cs"/>
              </a:defRPr>
            </a:lvl1pPr>
            <a:lvl2pPr marL="457200" indent="0" algn="ctr" rtl="0" eaLnBrk="1" fontAlgn="base" hangingPunct="1">
              <a:spcBef>
                <a:spcPct val="20000"/>
              </a:spcBef>
              <a:spcAft>
                <a:spcPct val="0"/>
              </a:spcAft>
              <a:buFont typeface="Arial" charset="0"/>
              <a:buNone/>
              <a:defRPr sz="2800" kern="1200">
                <a:solidFill>
                  <a:schemeClr val="tx1">
                    <a:tint val="75000"/>
                  </a:schemeClr>
                </a:solidFill>
                <a:latin typeface="Gill Sans MT" pitchFamily="34" charset="0"/>
                <a:ea typeface="ＭＳ Ｐゴシック" charset="-128"/>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Gill Sans MT" pitchFamily="34" charset="0"/>
                <a:ea typeface="ＭＳ Ｐゴシック" charset="-128"/>
                <a:cs typeface="+mn-cs"/>
              </a:defRPr>
            </a:lvl3pPr>
            <a:lvl4pPr marL="1371600" indent="0" algn="ctr" rtl="0" eaLnBrk="1" fontAlgn="base" hangingPunct="1">
              <a:spcBef>
                <a:spcPct val="20000"/>
              </a:spcBef>
              <a:spcAft>
                <a:spcPct val="0"/>
              </a:spcAft>
              <a:buFont typeface="Arial" charset="0"/>
              <a:buNone/>
              <a:defRPr sz="2000" kern="1200">
                <a:solidFill>
                  <a:schemeClr val="tx1">
                    <a:tint val="75000"/>
                  </a:schemeClr>
                </a:solidFill>
                <a:latin typeface="Gill Sans MT" pitchFamily="34" charset="0"/>
                <a:ea typeface="ＭＳ Ｐゴシック" charset="-128"/>
                <a:cs typeface="+mn-cs"/>
              </a:defRPr>
            </a:lvl4pPr>
            <a:lvl5pPr marL="1828800" indent="0" algn="ctr" rtl="0" eaLnBrk="1" fontAlgn="base" hangingPunct="1">
              <a:spcBef>
                <a:spcPct val="20000"/>
              </a:spcBef>
              <a:spcAft>
                <a:spcPct val="0"/>
              </a:spcAft>
              <a:buFont typeface="Arial" charset="0"/>
              <a:buNone/>
              <a:defRPr sz="2000" kern="1200">
                <a:solidFill>
                  <a:schemeClr val="tx1">
                    <a:tint val="75000"/>
                  </a:schemeClr>
                </a:solidFill>
                <a:latin typeface="Gill Sans MT" pitchFamily="34" charset="0"/>
                <a:ea typeface="ＭＳ Ｐゴシック"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solidFill>
                  <a:schemeClr val="tx1">
                    <a:lumMod val="75000"/>
                    <a:lumOff val="25000"/>
                  </a:schemeClr>
                </a:solidFill>
                <a:cs typeface="Calibri" panose="020F0502020204030204" pitchFamily="34" charset="0"/>
              </a:rPr>
              <a:t>Office of Planning and Environment</a:t>
            </a:r>
          </a:p>
        </p:txBody>
      </p:sp>
      <p:pic>
        <p:nvPicPr>
          <p:cNvPr id="8" name="Picture 7" descr="This is an image on the webinar introduction slide that shows a bus at a bus stop with passengers getting on and off the bus.">
            <a:extLst>
              <a:ext uri="{FF2B5EF4-FFF2-40B4-BE49-F238E27FC236}">
                <a16:creationId xmlns:a16="http://schemas.microsoft.com/office/drawing/2014/main" id="{2D1B135E-AF93-49B9-AA58-6869A5A93298}"/>
              </a:ext>
            </a:extLst>
          </p:cNvPr>
          <p:cNvPicPr>
            <a:picLocks noChangeAspect="1"/>
          </p:cNvPicPr>
          <p:nvPr/>
        </p:nvPicPr>
        <p:blipFill>
          <a:blip r:embed="rId3"/>
          <a:stretch>
            <a:fillRect/>
          </a:stretch>
        </p:blipFill>
        <p:spPr>
          <a:xfrm>
            <a:off x="3358519" y="2659147"/>
            <a:ext cx="5355771" cy="2596928"/>
          </a:xfrm>
          <a:prstGeom prst="rect">
            <a:avLst/>
          </a:prstGeom>
        </p:spPr>
      </p:pic>
      <p:sp>
        <p:nvSpPr>
          <p:cNvPr id="10" name="Rectangle 9">
            <a:extLst>
              <a:ext uri="{FF2B5EF4-FFF2-40B4-BE49-F238E27FC236}">
                <a16:creationId xmlns:a16="http://schemas.microsoft.com/office/drawing/2014/main" id="{193C7344-A145-4D1D-9241-18FA3431DF5E}"/>
              </a:ext>
            </a:extLst>
          </p:cNvPr>
          <p:cNvSpPr/>
          <p:nvPr/>
        </p:nvSpPr>
        <p:spPr>
          <a:xfrm>
            <a:off x="3221972" y="5333703"/>
            <a:ext cx="6096000" cy="584775"/>
          </a:xfrm>
          <a:prstGeom prst="rect">
            <a:avLst/>
          </a:prstGeom>
        </p:spPr>
        <p:txBody>
          <a:bodyPr>
            <a:spAutoFit/>
          </a:bodyPr>
          <a:lstStyle/>
          <a:p>
            <a:r>
              <a:rPr lang="en-US" sz="800" dirty="0"/>
              <a:t>The contents of this webinar do not have the force and effect of law and are not meant to bind the public in any way. This document is intended only to provide clarity to the public regarding existing requirements under the law or agency policies. Grantees and subgrantees should refer to FTA’s statutes and regulations for applicable requirements of the Areas of Persistent Poverty Program.</a:t>
            </a:r>
          </a:p>
        </p:txBody>
      </p:sp>
    </p:spTree>
    <p:extLst>
      <p:ext uri="{BB962C8B-B14F-4D97-AF65-F5344CB8AC3E}">
        <p14:creationId xmlns:p14="http://schemas.microsoft.com/office/powerpoint/2010/main" val="2310810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E38E6-0887-46DF-8847-56545B34B16B}"/>
              </a:ext>
            </a:extLst>
          </p:cNvPr>
          <p:cNvSpPr>
            <a:spLocks noGrp="1"/>
          </p:cNvSpPr>
          <p:nvPr>
            <p:ph type="title"/>
          </p:nvPr>
        </p:nvSpPr>
        <p:spPr>
          <a:xfrm>
            <a:off x="217715" y="87086"/>
            <a:ext cx="10580913" cy="914400"/>
          </a:xfrm>
        </p:spPr>
        <p:txBody>
          <a:bodyPr/>
          <a:lstStyle/>
          <a:p>
            <a:r>
              <a:rPr lang="en-US" dirty="0"/>
              <a:t>Grant Conditions</a:t>
            </a:r>
          </a:p>
        </p:txBody>
      </p:sp>
      <p:sp>
        <p:nvSpPr>
          <p:cNvPr id="3" name="Content Placeholder 2">
            <a:extLst>
              <a:ext uri="{FF2B5EF4-FFF2-40B4-BE49-F238E27FC236}">
                <a16:creationId xmlns:a16="http://schemas.microsoft.com/office/drawing/2014/main" id="{5A22A77A-6D5A-4CB5-99A5-732050DCB143}"/>
              </a:ext>
            </a:extLst>
          </p:cNvPr>
          <p:cNvSpPr>
            <a:spLocks noGrp="1"/>
          </p:cNvSpPr>
          <p:nvPr>
            <p:ph idx="1"/>
          </p:nvPr>
        </p:nvSpPr>
        <p:spPr>
          <a:xfrm>
            <a:off x="350873" y="920117"/>
            <a:ext cx="10947313" cy="5017766"/>
          </a:xfrm>
        </p:spPr>
        <p:txBody>
          <a:bodyPr/>
          <a:lstStyle/>
          <a:p>
            <a:endParaRPr lang="en-US" sz="1000" dirty="0"/>
          </a:p>
          <a:p>
            <a:pPr marL="342900" indent="-342900">
              <a:buFont typeface="Wingdings" panose="05000000000000000000" pitchFamily="2" charset="2"/>
              <a:buChar char="Ø"/>
            </a:pPr>
            <a:r>
              <a:rPr lang="en-US" dirty="0">
                <a:latin typeface="+mn-lt"/>
              </a:rPr>
              <a:t>Non-Federal Cost Share (Local Match) is 10 percent of Total Project Cost.</a:t>
            </a:r>
          </a:p>
          <a:p>
            <a:pPr marL="342900" indent="-342900">
              <a:buFont typeface="Wingdings" panose="05000000000000000000" pitchFamily="2" charset="2"/>
              <a:buChar char="Ø"/>
            </a:pPr>
            <a:r>
              <a:rPr lang="en-US" dirty="0"/>
              <a:t>Sources of Non-Federal Cost Share are:</a:t>
            </a:r>
          </a:p>
          <a:p>
            <a:pPr marL="900113" lvl="1" indent="-342900">
              <a:buFont typeface="Wingdings" panose="05000000000000000000" pitchFamily="2" charset="2"/>
              <a:buChar char="§"/>
            </a:pPr>
            <a:r>
              <a:rPr lang="en-US" dirty="0"/>
              <a:t>Cash or In-kind contributions</a:t>
            </a:r>
          </a:p>
          <a:p>
            <a:pPr marL="900113" lvl="1" indent="-342900">
              <a:buFont typeface="Wingdings" panose="05000000000000000000" pitchFamily="2" charset="2"/>
              <a:buChar char="§"/>
            </a:pPr>
            <a:r>
              <a:rPr lang="en-US" dirty="0"/>
              <a:t>Transportation Development Credits (toll revenue credits)</a:t>
            </a:r>
          </a:p>
          <a:p>
            <a:pPr marL="900113" lvl="1" indent="-342900">
              <a:buFont typeface="Wingdings" panose="05000000000000000000" pitchFamily="2" charset="2"/>
              <a:buChar char="§"/>
            </a:pPr>
            <a:r>
              <a:rPr lang="en-US" dirty="0"/>
              <a:t> Sale of advertising/concessions  </a:t>
            </a:r>
          </a:p>
          <a:p>
            <a:pPr marL="900113" lvl="1" indent="-342900">
              <a:buFont typeface="Wingdings" panose="05000000000000000000" pitchFamily="2" charset="2"/>
              <a:buChar char="§"/>
            </a:pPr>
            <a:r>
              <a:rPr lang="en-US" dirty="0"/>
              <a:t>Revenue received under service agreement </a:t>
            </a:r>
          </a:p>
          <a:p>
            <a:pPr marL="900113" lvl="1" indent="-342900">
              <a:buFont typeface="Wingdings" panose="05000000000000000000" pitchFamily="2" charset="2"/>
              <a:buChar char="§"/>
            </a:pPr>
            <a:r>
              <a:rPr lang="en-US" dirty="0"/>
              <a:t>Value capture etc.</a:t>
            </a:r>
          </a:p>
          <a:p>
            <a:pPr marL="342900" indent="-342900">
              <a:buFont typeface="Wingdings" panose="05000000000000000000" pitchFamily="2" charset="2"/>
              <a:buChar char="Ø"/>
            </a:pPr>
            <a:r>
              <a:rPr lang="en-US" dirty="0"/>
              <a:t>Pre-award authority guidance to be made available and described with notice of award selections.</a:t>
            </a:r>
          </a:p>
          <a:p>
            <a:pPr marL="342900" indent="-342900">
              <a:buFont typeface="Wingdings" panose="05000000000000000000" pitchFamily="2" charset="2"/>
              <a:buChar char="Ø"/>
            </a:pPr>
            <a:r>
              <a:rPr lang="en-US" dirty="0"/>
              <a:t>FTA may award less than the requested amount for each applicant.</a:t>
            </a:r>
          </a:p>
          <a:p>
            <a:pPr marL="342900" indent="-342900">
              <a:buFont typeface="Wingdings" panose="05000000000000000000" pitchFamily="2" charset="2"/>
              <a:buChar char="Ø"/>
            </a:pPr>
            <a:r>
              <a:rPr lang="en-US" dirty="0"/>
              <a:t>Planning Requirements apply - see 23 CFR 450.</a:t>
            </a:r>
          </a:p>
          <a:p>
            <a:endParaRPr lang="en-US" dirty="0"/>
          </a:p>
        </p:txBody>
      </p:sp>
    </p:spTree>
    <p:extLst>
      <p:ext uri="{BB962C8B-B14F-4D97-AF65-F5344CB8AC3E}">
        <p14:creationId xmlns:p14="http://schemas.microsoft.com/office/powerpoint/2010/main" val="575016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C95FC-5AC1-40F7-81EB-BB1D647ECB78}"/>
              </a:ext>
            </a:extLst>
          </p:cNvPr>
          <p:cNvSpPr>
            <a:spLocks noGrp="1"/>
          </p:cNvSpPr>
          <p:nvPr>
            <p:ph type="title"/>
          </p:nvPr>
        </p:nvSpPr>
        <p:spPr>
          <a:xfrm>
            <a:off x="201976" y="58091"/>
            <a:ext cx="10522855" cy="785189"/>
          </a:xfrm>
        </p:spPr>
        <p:txBody>
          <a:bodyPr/>
          <a:lstStyle/>
          <a:p>
            <a:r>
              <a:rPr lang="en-US" dirty="0"/>
              <a:t>Submitting an Application</a:t>
            </a:r>
          </a:p>
        </p:txBody>
      </p:sp>
      <p:sp>
        <p:nvSpPr>
          <p:cNvPr id="3" name="Content Placeholder 2">
            <a:extLst>
              <a:ext uri="{FF2B5EF4-FFF2-40B4-BE49-F238E27FC236}">
                <a16:creationId xmlns:a16="http://schemas.microsoft.com/office/drawing/2014/main" id="{777F7201-5E95-4301-A54F-8915AC96DCC1}"/>
              </a:ext>
            </a:extLst>
          </p:cNvPr>
          <p:cNvSpPr>
            <a:spLocks noGrp="1"/>
          </p:cNvSpPr>
          <p:nvPr>
            <p:ph idx="1"/>
          </p:nvPr>
        </p:nvSpPr>
        <p:spPr>
          <a:xfrm>
            <a:off x="304801" y="935665"/>
            <a:ext cx="11582398" cy="5519900"/>
          </a:xfrm>
        </p:spPr>
        <p:txBody>
          <a:bodyPr/>
          <a:lstStyle/>
          <a:p>
            <a:pPr marL="342900" indent="-342900">
              <a:buFont typeface="Wingdings" panose="05000000000000000000" pitchFamily="2" charset="2"/>
              <a:buChar char="Ø"/>
            </a:pPr>
            <a:r>
              <a:rPr lang="en-US" dirty="0"/>
              <a:t>Apply through Grants.gov (FTA-2023-006-TPE) with SF 424 Mandatory/Supplemental Forms with attachments. FY23 AoPP NOFO can be downloaded at: </a:t>
            </a:r>
            <a:r>
              <a:rPr lang="en-US" sz="24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https://www.transit.dot.gov/grant-programs/areas-persistent-poverty-program</a:t>
            </a:r>
            <a:endParaRPr lang="en-US" sz="2400" dirty="0">
              <a:effectLst/>
              <a:latin typeface="Arial" panose="020B0604020202020204" pitchFamily="34" charset="0"/>
            </a:endParaRPr>
          </a:p>
          <a:p>
            <a:pPr marL="342900" indent="-342900">
              <a:buFont typeface="Wingdings" panose="05000000000000000000" pitchFamily="2" charset="2"/>
              <a:buChar char="Ø"/>
            </a:pPr>
            <a:endParaRPr lang="en-US" sz="800" dirty="0"/>
          </a:p>
          <a:p>
            <a:pPr marL="342900" indent="-342900">
              <a:buFont typeface="Wingdings" panose="05000000000000000000" pitchFamily="2" charset="2"/>
              <a:buChar char="Ø"/>
            </a:pPr>
            <a:r>
              <a:rPr lang="en-US" dirty="0"/>
              <a:t>Cumulative 15-page limit for Application and all attachments. Applications will be evaluated on information provided in Supplemental Form. Attachments will be used as supporting information.</a:t>
            </a:r>
          </a:p>
          <a:p>
            <a:endParaRPr lang="en-US" sz="800" dirty="0"/>
          </a:p>
          <a:p>
            <a:pPr marL="342900" indent="-342900">
              <a:buFont typeface="Wingdings" panose="05000000000000000000" pitchFamily="2" charset="2"/>
              <a:buChar char="Ø"/>
            </a:pPr>
            <a:r>
              <a:rPr lang="en-US" dirty="0"/>
              <a:t>Confirmation of location in “Area of Persistent Poverty” or “Historically Disadvantaged Community” Map or Screenshot. </a:t>
            </a:r>
            <a:r>
              <a:rPr lang="en-US"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https://usdot.maps.arcgis.com/apps/dashboards/75febe4d9e6345ddb2c3ab42a4aae85f</a:t>
            </a:r>
            <a:r>
              <a:rPr lang="en-US" dirty="0"/>
              <a:t> </a:t>
            </a:r>
          </a:p>
          <a:p>
            <a:pPr marL="342900" indent="-342900">
              <a:buFont typeface="Wingdings" panose="05000000000000000000" pitchFamily="2" charset="2"/>
              <a:buChar char="Ø"/>
            </a:pPr>
            <a:endParaRPr lang="en-US" sz="800" dirty="0"/>
          </a:p>
          <a:p>
            <a:pPr marL="342900" indent="-342900">
              <a:buFont typeface="Wingdings" panose="05000000000000000000" pitchFamily="2" charset="2"/>
              <a:buChar char="Ø"/>
            </a:pPr>
            <a:r>
              <a:rPr lang="en-US" dirty="0"/>
              <a:t>Confirmed eligibility, Legal, Technical, and Financial Capacity.</a:t>
            </a:r>
          </a:p>
          <a:p>
            <a:pPr marL="342900" indent="-342900">
              <a:buFont typeface="Wingdings" panose="05000000000000000000" pitchFamily="2" charset="2"/>
              <a:buChar char="Ø"/>
            </a:pPr>
            <a:endParaRPr lang="en-US" sz="800" dirty="0"/>
          </a:p>
          <a:p>
            <a:pPr marL="342900" indent="-342900">
              <a:buFont typeface="Wingdings" panose="05000000000000000000" pitchFamily="2" charset="2"/>
              <a:buChar char="Ø"/>
            </a:pPr>
            <a:r>
              <a:rPr lang="en-US" dirty="0"/>
              <a:t>Documentation of availability or commitment of match (10 percent).</a:t>
            </a:r>
          </a:p>
          <a:p>
            <a:endParaRPr lang="en-US" dirty="0"/>
          </a:p>
        </p:txBody>
      </p:sp>
    </p:spTree>
    <p:extLst>
      <p:ext uri="{BB962C8B-B14F-4D97-AF65-F5344CB8AC3E}">
        <p14:creationId xmlns:p14="http://schemas.microsoft.com/office/powerpoint/2010/main" val="3826530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896F3-379C-42D6-9C14-919B1FE71AB4}"/>
              </a:ext>
            </a:extLst>
          </p:cNvPr>
          <p:cNvSpPr>
            <a:spLocks noGrp="1"/>
          </p:cNvSpPr>
          <p:nvPr>
            <p:ph type="title"/>
          </p:nvPr>
        </p:nvSpPr>
        <p:spPr/>
        <p:txBody>
          <a:bodyPr/>
          <a:lstStyle/>
          <a:p>
            <a:pPr algn="ctr"/>
            <a:r>
              <a:rPr lang="en-US" dirty="0"/>
              <a:t>Common Questions</a:t>
            </a:r>
          </a:p>
        </p:txBody>
      </p:sp>
      <p:sp>
        <p:nvSpPr>
          <p:cNvPr id="3" name="Content Placeholder 2">
            <a:extLst>
              <a:ext uri="{FF2B5EF4-FFF2-40B4-BE49-F238E27FC236}">
                <a16:creationId xmlns:a16="http://schemas.microsoft.com/office/drawing/2014/main" id="{E3B04BBA-FF86-487B-9DA7-F072503F0E3E}"/>
              </a:ext>
            </a:extLst>
          </p:cNvPr>
          <p:cNvSpPr>
            <a:spLocks noGrp="1"/>
          </p:cNvSpPr>
          <p:nvPr>
            <p:ph idx="1"/>
          </p:nvPr>
        </p:nvSpPr>
        <p:spPr/>
        <p:txBody>
          <a:bodyPr/>
          <a:lstStyle/>
          <a:p>
            <a:r>
              <a:rPr lang="en-US" b="1" dirty="0"/>
              <a:t>1.  How do I determine whether my project is in an “Area of Persistent Poverty” or “Historically Disadvantaged Community”?</a:t>
            </a:r>
          </a:p>
          <a:p>
            <a:r>
              <a:rPr lang="en-US" sz="2000" dirty="0"/>
              <a:t>FTA has provided a full list and map of all Counties in Areas of Persistent Poverty or Historically Disadvantaged Communities at: </a:t>
            </a:r>
            <a:r>
              <a:rPr lang="en-US" sz="20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https://usdot.maps.arcgis.com/apps/dashboards/75febe4d9e6345ddb2c3ab42a4aae85f</a:t>
            </a:r>
            <a:endParaRPr lang="en-US" sz="2400" dirty="0">
              <a:ea typeface="Calibri" panose="020F0502020204030204" pitchFamily="34" charset="0"/>
            </a:endParaRPr>
          </a:p>
          <a:p>
            <a:endParaRPr lang="en-US" b="1" dirty="0"/>
          </a:p>
          <a:p>
            <a:r>
              <a:rPr lang="en-US" b="1" dirty="0"/>
              <a:t>2. Can I be an eligible applicant if my project area is in an Area of Persistent Poverty and a Historically Disadvantaged Community? </a:t>
            </a:r>
          </a:p>
          <a:p>
            <a:r>
              <a:rPr lang="en-US" sz="2000" dirty="0"/>
              <a:t>Yes.  Applicants can be eligible as both an Area of Persistent Poverty and a Historically Disadvantaged Community.  Applicants are encouraged to note this information in their supplemental form.</a:t>
            </a:r>
          </a:p>
          <a:p>
            <a:endParaRPr lang="en-US" b="1" strike="sngStrike" dirty="0">
              <a:highlight>
                <a:srgbClr val="FFFF00"/>
              </a:highlight>
            </a:endParaRPr>
          </a:p>
        </p:txBody>
      </p:sp>
    </p:spTree>
    <p:extLst>
      <p:ext uri="{BB962C8B-B14F-4D97-AF65-F5344CB8AC3E}">
        <p14:creationId xmlns:p14="http://schemas.microsoft.com/office/powerpoint/2010/main" val="3584810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D2537-AB9E-440A-AD70-0851EC9D7DDD}"/>
              </a:ext>
            </a:extLst>
          </p:cNvPr>
          <p:cNvSpPr>
            <a:spLocks noGrp="1"/>
          </p:cNvSpPr>
          <p:nvPr>
            <p:ph type="title"/>
          </p:nvPr>
        </p:nvSpPr>
        <p:spPr/>
        <p:txBody>
          <a:bodyPr/>
          <a:lstStyle/>
          <a:p>
            <a:pPr algn="ctr"/>
            <a:r>
              <a:rPr lang="en-US" dirty="0"/>
              <a:t>Common Questions cont.</a:t>
            </a:r>
          </a:p>
        </p:txBody>
      </p:sp>
      <p:sp>
        <p:nvSpPr>
          <p:cNvPr id="3" name="Content Placeholder 2">
            <a:extLst>
              <a:ext uri="{FF2B5EF4-FFF2-40B4-BE49-F238E27FC236}">
                <a16:creationId xmlns:a16="http://schemas.microsoft.com/office/drawing/2014/main" id="{920F89CB-3370-44A3-9E61-8674E2661D8B}"/>
              </a:ext>
            </a:extLst>
          </p:cNvPr>
          <p:cNvSpPr>
            <a:spLocks noGrp="1"/>
          </p:cNvSpPr>
          <p:nvPr>
            <p:ph idx="1"/>
          </p:nvPr>
        </p:nvSpPr>
        <p:spPr>
          <a:xfrm>
            <a:off x="447043" y="1166018"/>
            <a:ext cx="11125198" cy="4525963"/>
          </a:xfrm>
        </p:spPr>
        <p:txBody>
          <a:bodyPr/>
          <a:lstStyle/>
          <a:p>
            <a:pPr marL="457200" indent="-457200">
              <a:buAutoNum type="arabicPeriod" startAt="3"/>
            </a:pPr>
            <a:r>
              <a:rPr lang="en-US" b="1" dirty="0"/>
              <a:t>Is it required that a state or other designated recipient of FTA funding apply for an Areas of Persistent Poverty award in Grants.Gov on behalf of a subrecipient in either an urban or rural area?</a:t>
            </a:r>
          </a:p>
          <a:p>
            <a:pPr marL="457200" indent="-457200">
              <a:buAutoNum type="arabicPeriod" startAt="3"/>
            </a:pPr>
            <a:endParaRPr lang="en-US" sz="600" b="1" dirty="0"/>
          </a:p>
          <a:p>
            <a:pPr marL="342900" lvl="1" indent="0" algn="just">
              <a:buNone/>
            </a:pPr>
            <a:r>
              <a:rPr lang="en-US" sz="2000" dirty="0"/>
              <a:t>  No. Any recipient or subrecipient of Section 5307, Section 5310 or Section 5311 funding may apply  </a:t>
            </a:r>
          </a:p>
          <a:p>
            <a:pPr marL="342900" lvl="1" indent="0" algn="just">
              <a:buNone/>
            </a:pPr>
            <a:r>
              <a:rPr lang="en-US" sz="2000" dirty="0"/>
              <a:t>  directly through Grants.Gov for an Areas of Persistent Poverty award. </a:t>
            </a:r>
          </a:p>
          <a:p>
            <a:pPr marL="342900" lvl="1" indent="0" algn="just">
              <a:buNone/>
            </a:pPr>
            <a:r>
              <a:rPr lang="en-US" sz="2000" dirty="0"/>
              <a:t>  However, as described above, applicants that are not direct recipients of FTA funding, or have limited   </a:t>
            </a:r>
          </a:p>
          <a:p>
            <a:pPr marL="342900" lvl="1" indent="0" algn="just">
              <a:buNone/>
            </a:pPr>
            <a:r>
              <a:rPr lang="en-US" sz="2000" dirty="0"/>
              <a:t>  experience as a direct recipient, will need to secure the commitment of a designated recipient of FTA     </a:t>
            </a:r>
          </a:p>
          <a:p>
            <a:pPr marL="342900" lvl="1" indent="0" algn="just">
              <a:buNone/>
            </a:pPr>
            <a:r>
              <a:rPr lang="en-US" sz="2000" dirty="0"/>
              <a:t>  funding, such as the State Department of Transportation, to apply on their behalf for funding through      </a:t>
            </a:r>
          </a:p>
          <a:p>
            <a:pPr marL="342900" lvl="1" indent="0" algn="just">
              <a:buNone/>
            </a:pPr>
            <a:r>
              <a:rPr lang="en-US" sz="2000" dirty="0"/>
              <a:t>  TrAMS if selected for award.</a:t>
            </a:r>
          </a:p>
          <a:p>
            <a:endParaRPr lang="en-US" dirty="0"/>
          </a:p>
        </p:txBody>
      </p:sp>
    </p:spTree>
    <p:extLst>
      <p:ext uri="{BB962C8B-B14F-4D97-AF65-F5344CB8AC3E}">
        <p14:creationId xmlns:p14="http://schemas.microsoft.com/office/powerpoint/2010/main" val="3933631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CF584-A91E-4B02-83DB-F67EE7C3479C}"/>
              </a:ext>
            </a:extLst>
          </p:cNvPr>
          <p:cNvSpPr>
            <a:spLocks noGrp="1"/>
          </p:cNvSpPr>
          <p:nvPr>
            <p:ph type="title"/>
          </p:nvPr>
        </p:nvSpPr>
        <p:spPr/>
        <p:txBody>
          <a:bodyPr/>
          <a:lstStyle/>
          <a:p>
            <a:pPr algn="ctr"/>
            <a:r>
              <a:rPr lang="en-US" dirty="0"/>
              <a:t>Common Questions cont.</a:t>
            </a:r>
          </a:p>
        </p:txBody>
      </p:sp>
      <p:sp>
        <p:nvSpPr>
          <p:cNvPr id="3" name="Content Placeholder 2">
            <a:extLst>
              <a:ext uri="{FF2B5EF4-FFF2-40B4-BE49-F238E27FC236}">
                <a16:creationId xmlns:a16="http://schemas.microsoft.com/office/drawing/2014/main" id="{453F4DA6-7545-485E-B7D1-CB87322416CE}"/>
              </a:ext>
            </a:extLst>
          </p:cNvPr>
          <p:cNvSpPr>
            <a:spLocks noGrp="1"/>
          </p:cNvSpPr>
          <p:nvPr>
            <p:ph idx="1"/>
          </p:nvPr>
        </p:nvSpPr>
        <p:spPr>
          <a:xfrm>
            <a:off x="457203" y="1185436"/>
            <a:ext cx="11030090" cy="5195044"/>
          </a:xfrm>
        </p:spPr>
        <p:txBody>
          <a:bodyPr/>
          <a:lstStyle/>
          <a:p>
            <a:pPr marL="457200" indent="-457200">
              <a:buAutoNum type="arabicPeriod" startAt="4"/>
            </a:pPr>
            <a:r>
              <a:rPr lang="en-US" b="1" dirty="0"/>
              <a:t>What should an applicant who is not an FTA direct funding recipient do to demonstrate they are eligible to receive an Areas of Persistent Poverty grant award? </a:t>
            </a:r>
          </a:p>
          <a:p>
            <a:pPr marL="342900" lvl="1" indent="0">
              <a:buNone/>
            </a:pPr>
            <a:r>
              <a:rPr lang="en-US" sz="2000" dirty="0"/>
              <a:t>Any eligible applicant and sub-recipient must provide documentation of an agreement with a current FTA direct recipient, such as the State Department of Transportation or another FTA direct recipient, to apply for funding through FTA’s Transit Awards Management System (TrAMS) on their behalf if they are selected for a funding award.</a:t>
            </a:r>
          </a:p>
          <a:p>
            <a:endParaRPr lang="en-US" dirty="0"/>
          </a:p>
          <a:p>
            <a:r>
              <a:rPr lang="en-US" dirty="0"/>
              <a:t> </a:t>
            </a:r>
            <a:r>
              <a:rPr lang="en-US" b="1" dirty="0"/>
              <a:t>5. What is the non-federal share of the project cost (local match) funding required? </a:t>
            </a:r>
          </a:p>
          <a:p>
            <a:pPr marL="342900" lvl="1" indent="0">
              <a:buNone/>
            </a:pPr>
            <a:r>
              <a:rPr lang="en-US" sz="2000" dirty="0"/>
              <a:t>The local, non-federal share of the project cost is 10 percent of the total project cost. </a:t>
            </a:r>
          </a:p>
          <a:p>
            <a:endParaRPr lang="en-US" dirty="0"/>
          </a:p>
        </p:txBody>
      </p:sp>
    </p:spTree>
    <p:extLst>
      <p:ext uri="{BB962C8B-B14F-4D97-AF65-F5344CB8AC3E}">
        <p14:creationId xmlns:p14="http://schemas.microsoft.com/office/powerpoint/2010/main" val="598136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A1E8-8FE4-4DB0-8754-1677D774CDBE}"/>
              </a:ext>
            </a:extLst>
          </p:cNvPr>
          <p:cNvSpPr>
            <a:spLocks noGrp="1"/>
          </p:cNvSpPr>
          <p:nvPr>
            <p:ph type="title"/>
          </p:nvPr>
        </p:nvSpPr>
        <p:spPr/>
        <p:txBody>
          <a:bodyPr/>
          <a:lstStyle/>
          <a:p>
            <a:pPr algn="ctr"/>
            <a:r>
              <a:rPr lang="en-US" dirty="0"/>
              <a:t>Common Questions cont.</a:t>
            </a:r>
          </a:p>
        </p:txBody>
      </p:sp>
      <p:sp>
        <p:nvSpPr>
          <p:cNvPr id="3" name="Content Placeholder 2">
            <a:extLst>
              <a:ext uri="{FF2B5EF4-FFF2-40B4-BE49-F238E27FC236}">
                <a16:creationId xmlns:a16="http://schemas.microsoft.com/office/drawing/2014/main" id="{A1A233DE-3D45-4E3C-AB13-C43406E2B139}"/>
              </a:ext>
            </a:extLst>
          </p:cNvPr>
          <p:cNvSpPr>
            <a:spLocks noGrp="1"/>
          </p:cNvSpPr>
          <p:nvPr>
            <p:ph idx="1"/>
          </p:nvPr>
        </p:nvSpPr>
        <p:spPr>
          <a:xfrm>
            <a:off x="526577" y="1396050"/>
            <a:ext cx="11030090" cy="4525963"/>
          </a:xfrm>
        </p:spPr>
        <p:txBody>
          <a:bodyPr/>
          <a:lstStyle/>
          <a:p>
            <a:r>
              <a:rPr lang="en-US" b="1" dirty="0"/>
              <a:t>6.  Can my transit agency propose to use “in-kind” match? </a:t>
            </a:r>
          </a:p>
          <a:p>
            <a:r>
              <a:rPr lang="en-US" sz="2000" dirty="0"/>
              <a:t>Yes. In-kind match is permissible provided the source is documented. </a:t>
            </a:r>
          </a:p>
          <a:p>
            <a:endParaRPr lang="en-US" dirty="0"/>
          </a:p>
          <a:p>
            <a:r>
              <a:rPr lang="en-US" b="1" dirty="0"/>
              <a:t>7.  May tribal governments or rural planning organizations or economic development agencies apply for Areas of Persistent Poverty funding?</a:t>
            </a:r>
          </a:p>
          <a:p>
            <a:r>
              <a:rPr lang="en-US" sz="2000" dirty="0"/>
              <a:t>Yes, provided they coordinate with a recipient of Section 5307, 5310, or 5311 funds or with the State Department of Transportation to develop the application. If they are not a recipient or sub-recipient of Section 5307, 5310, or 5311 funds, they should obtain partnership agreements with eligible entities.</a:t>
            </a:r>
          </a:p>
          <a:p>
            <a:endParaRPr lang="en-US" dirty="0"/>
          </a:p>
          <a:p>
            <a:endParaRPr lang="en-US" dirty="0"/>
          </a:p>
        </p:txBody>
      </p:sp>
    </p:spTree>
    <p:extLst>
      <p:ext uri="{BB962C8B-B14F-4D97-AF65-F5344CB8AC3E}">
        <p14:creationId xmlns:p14="http://schemas.microsoft.com/office/powerpoint/2010/main" val="1010594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84E8B-C74F-4798-9688-8E09FFAB655C}"/>
              </a:ext>
            </a:extLst>
          </p:cNvPr>
          <p:cNvSpPr>
            <a:spLocks noGrp="1"/>
          </p:cNvSpPr>
          <p:nvPr>
            <p:ph type="title"/>
          </p:nvPr>
        </p:nvSpPr>
        <p:spPr/>
        <p:txBody>
          <a:bodyPr/>
          <a:lstStyle/>
          <a:p>
            <a:pPr algn="ctr"/>
            <a:r>
              <a:rPr lang="en-US" dirty="0"/>
              <a:t>Common Questions cont.</a:t>
            </a:r>
          </a:p>
        </p:txBody>
      </p:sp>
      <p:sp>
        <p:nvSpPr>
          <p:cNvPr id="3" name="Content Placeholder 2">
            <a:extLst>
              <a:ext uri="{FF2B5EF4-FFF2-40B4-BE49-F238E27FC236}">
                <a16:creationId xmlns:a16="http://schemas.microsoft.com/office/drawing/2014/main" id="{2C776395-B631-4998-B4F9-8401AFA60AFD}"/>
              </a:ext>
            </a:extLst>
          </p:cNvPr>
          <p:cNvSpPr>
            <a:spLocks noGrp="1"/>
          </p:cNvSpPr>
          <p:nvPr>
            <p:ph idx="1"/>
          </p:nvPr>
        </p:nvSpPr>
        <p:spPr>
          <a:xfrm>
            <a:off x="299720" y="1091256"/>
            <a:ext cx="11592559" cy="5534912"/>
          </a:xfrm>
        </p:spPr>
        <p:txBody>
          <a:bodyPr/>
          <a:lstStyle/>
          <a:p>
            <a:endParaRPr lang="en-US" sz="1100" b="1" dirty="0"/>
          </a:p>
          <a:p>
            <a:r>
              <a:rPr lang="en-US" b="1" dirty="0"/>
              <a:t>8. Are private non-profit organizations that work in collaboration with public transportation service providers eligible to apply for funding under the Areas of Persistent Poverty program?</a:t>
            </a:r>
          </a:p>
          <a:p>
            <a:r>
              <a:rPr lang="en-US" sz="2000" dirty="0"/>
              <a:t>No. However, private non-profits are welcome to participate in the Areas of Persistent Program by entering into a </a:t>
            </a:r>
            <a:r>
              <a:rPr lang="en-US" sz="2000" dirty="0">
                <a:solidFill>
                  <a:srgbClr val="231F20"/>
                </a:solidFill>
                <a:cs typeface="Times New Roman" panose="02020603050405020304" pitchFamily="18" charset="0"/>
              </a:rPr>
              <a:t>partnership with a public </a:t>
            </a:r>
            <a:r>
              <a:rPr lang="en-US" sz="2000" dirty="0"/>
              <a:t>transit provider whereby the non-profit would be a sub-recipient of the funding award. </a:t>
            </a:r>
          </a:p>
          <a:p>
            <a:endParaRPr lang="en-US" sz="1050" dirty="0"/>
          </a:p>
          <a:p>
            <a:r>
              <a:rPr lang="en-US" b="1" dirty="0"/>
              <a:t>9. What is the process for selecting a non-profit or other non-governmental partner?</a:t>
            </a:r>
          </a:p>
          <a:p>
            <a:r>
              <a:rPr lang="en-US" sz="2000" b="1" i="1" u="sng" dirty="0">
                <a:solidFill>
                  <a:srgbClr val="231F20"/>
                </a:solidFill>
                <a:cs typeface="Times New Roman" panose="02020603050405020304" pitchFamily="18" charset="0"/>
              </a:rPr>
              <a:t>FTA 3rd Party Procurement Rules apply. </a:t>
            </a:r>
            <a:r>
              <a:rPr lang="en-US" sz="2000" dirty="0">
                <a:solidFill>
                  <a:srgbClr val="231F20"/>
                </a:solidFill>
                <a:cs typeface="Times New Roman" panose="02020603050405020304" pitchFamily="18" charset="0"/>
              </a:rPr>
              <a:t>The applicant’s process for selecting the non-profit or other non-governmental partners must satisfy the requirements for a competitive procurement under 49 U.S.C. 5325(a). Applicants may undertake a competitive selection process that satisfies the requirements of 49 U.S.C. 5325(a) prior to applying for an AoPP award and name the selected entities in the application.                                        </a:t>
            </a:r>
            <a:r>
              <a:rPr lang="en-US" sz="2000" i="1" dirty="0">
                <a:solidFill>
                  <a:srgbClr val="231F20"/>
                </a:solidFill>
                <a:cs typeface="Times New Roman" panose="02020603050405020304" pitchFamily="18" charset="0"/>
              </a:rPr>
              <a:t>FTA Circular (FTA C 4220.1F)</a:t>
            </a:r>
          </a:p>
          <a:p>
            <a:endParaRPr lang="en-US" dirty="0"/>
          </a:p>
        </p:txBody>
      </p:sp>
    </p:spTree>
    <p:extLst>
      <p:ext uri="{BB962C8B-B14F-4D97-AF65-F5344CB8AC3E}">
        <p14:creationId xmlns:p14="http://schemas.microsoft.com/office/powerpoint/2010/main" val="2447944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F18E9-4665-4780-A0B9-6E8783B2E81C}"/>
              </a:ext>
            </a:extLst>
          </p:cNvPr>
          <p:cNvSpPr>
            <a:spLocks noGrp="1"/>
          </p:cNvSpPr>
          <p:nvPr>
            <p:ph type="title"/>
          </p:nvPr>
        </p:nvSpPr>
        <p:spPr>
          <a:xfrm>
            <a:off x="726560" y="160020"/>
            <a:ext cx="9601200" cy="722644"/>
          </a:xfrm>
        </p:spPr>
        <p:txBody>
          <a:bodyPr/>
          <a:lstStyle/>
          <a:p>
            <a:pPr algn="ctr"/>
            <a:r>
              <a:rPr lang="en-US" dirty="0"/>
              <a:t>Common Questions cont.</a:t>
            </a:r>
          </a:p>
        </p:txBody>
      </p:sp>
      <p:sp>
        <p:nvSpPr>
          <p:cNvPr id="3" name="Content Placeholder 2">
            <a:extLst>
              <a:ext uri="{FF2B5EF4-FFF2-40B4-BE49-F238E27FC236}">
                <a16:creationId xmlns:a16="http://schemas.microsoft.com/office/drawing/2014/main" id="{CFE21242-DA66-4E1E-B811-8A4E25AEEAF5}"/>
              </a:ext>
            </a:extLst>
          </p:cNvPr>
          <p:cNvSpPr>
            <a:spLocks noGrp="1"/>
          </p:cNvSpPr>
          <p:nvPr>
            <p:ph idx="1"/>
          </p:nvPr>
        </p:nvSpPr>
        <p:spPr>
          <a:xfrm>
            <a:off x="276448" y="872031"/>
            <a:ext cx="11759608" cy="5182635"/>
          </a:xfrm>
        </p:spPr>
        <p:txBody>
          <a:bodyPr/>
          <a:lstStyle/>
          <a:p>
            <a:r>
              <a:rPr lang="en-US" b="1" dirty="0"/>
              <a:t>10. How will projects be selected for funding? </a:t>
            </a:r>
          </a:p>
          <a:p>
            <a:pPr marL="342900" lvl="1" indent="0">
              <a:buNone/>
            </a:pPr>
            <a:r>
              <a:rPr lang="en-US" sz="2000" dirty="0"/>
              <a:t>Applications will be selected for funding based on the (5) Evaluation Criteria and the Additional Selection Criteria</a:t>
            </a:r>
          </a:p>
          <a:p>
            <a:pPr marL="342900" lvl="1" indent="0">
              <a:buNone/>
            </a:pPr>
            <a:endParaRPr lang="en-US" sz="800" dirty="0"/>
          </a:p>
          <a:p>
            <a:pPr lvl="1">
              <a:buFont typeface="Wingdings" panose="05000000000000000000" pitchFamily="2" charset="2"/>
              <a:buChar char="Ø"/>
            </a:pPr>
            <a:r>
              <a:rPr lang="en-US" sz="2000" dirty="0"/>
              <a:t>Evaluation Criteria</a:t>
            </a:r>
          </a:p>
          <a:p>
            <a:pPr lvl="2">
              <a:buFont typeface="Wingdings" panose="05000000000000000000" pitchFamily="2" charset="2"/>
              <a:buChar char="§"/>
            </a:pPr>
            <a:r>
              <a:rPr lang="en-US" dirty="0"/>
              <a:t>Demonstrated Need</a:t>
            </a:r>
          </a:p>
          <a:p>
            <a:pPr lvl="2">
              <a:buFont typeface="Wingdings" panose="05000000000000000000" pitchFamily="2" charset="2"/>
              <a:buChar char="§"/>
            </a:pPr>
            <a:r>
              <a:rPr lang="en-US" dirty="0"/>
              <a:t>Demonstration of Benefits</a:t>
            </a:r>
          </a:p>
          <a:p>
            <a:pPr lvl="2">
              <a:buFont typeface="Wingdings" panose="05000000000000000000" pitchFamily="2" charset="2"/>
              <a:buChar char="§"/>
            </a:pPr>
            <a:r>
              <a:rPr lang="en-US" dirty="0"/>
              <a:t>Local Financial Commitment</a:t>
            </a:r>
          </a:p>
          <a:p>
            <a:pPr lvl="2">
              <a:buFont typeface="Wingdings" panose="05000000000000000000" pitchFamily="2" charset="2"/>
              <a:buChar char="§"/>
            </a:pPr>
            <a:r>
              <a:rPr lang="en-US" dirty="0"/>
              <a:t>Project Implementation Strategy</a:t>
            </a:r>
          </a:p>
          <a:p>
            <a:pPr lvl="2">
              <a:buFont typeface="Wingdings" panose="05000000000000000000" pitchFamily="2" charset="2"/>
              <a:buChar char="§"/>
            </a:pPr>
            <a:r>
              <a:rPr lang="en-US" dirty="0"/>
              <a:t>Technical Legal and Financial Capacity</a:t>
            </a:r>
          </a:p>
          <a:p>
            <a:pPr lvl="2">
              <a:buFont typeface="Wingdings" panose="05000000000000000000" pitchFamily="2" charset="2"/>
              <a:buChar char="§"/>
            </a:pPr>
            <a:endParaRPr lang="en-US" sz="800" dirty="0"/>
          </a:p>
          <a:p>
            <a:pPr lvl="1">
              <a:buFont typeface="Wingdings" panose="05000000000000000000" pitchFamily="2" charset="2"/>
              <a:buChar char="Ø"/>
            </a:pPr>
            <a:r>
              <a:rPr lang="en-US" sz="2000" dirty="0"/>
              <a:t>Additional Selection Criteria</a:t>
            </a:r>
          </a:p>
          <a:p>
            <a:pPr lvl="2" algn="just">
              <a:buFont typeface="Wingdings" panose="05000000000000000000" pitchFamily="2" charset="2"/>
              <a:buChar char="§"/>
            </a:pPr>
            <a:r>
              <a:rPr lang="en-US" dirty="0"/>
              <a:t>Climate Change and Sustainability</a:t>
            </a:r>
          </a:p>
          <a:p>
            <a:pPr lvl="2" algn="just">
              <a:buFont typeface="Wingdings" panose="05000000000000000000" pitchFamily="2" charset="2"/>
              <a:buChar char="§"/>
            </a:pPr>
            <a:r>
              <a:rPr lang="en-US" dirty="0"/>
              <a:t>Racial Equity and Barriers to Opportunity</a:t>
            </a:r>
          </a:p>
          <a:p>
            <a:pPr lvl="2" algn="just">
              <a:buFont typeface="Wingdings" panose="05000000000000000000" pitchFamily="2" charset="2"/>
              <a:buChar char="§"/>
            </a:pPr>
            <a:r>
              <a:rPr lang="en-US" dirty="0"/>
              <a:t>Justice40 and Environmental Justice</a:t>
            </a:r>
          </a:p>
          <a:p>
            <a:pPr lvl="1" algn="just">
              <a:buFont typeface="Wingdings" panose="05000000000000000000" pitchFamily="2" charset="2"/>
              <a:buChar char="§"/>
            </a:pPr>
            <a:endParaRPr lang="en-US" sz="2000" dirty="0"/>
          </a:p>
          <a:p>
            <a:endParaRPr lang="en-US" dirty="0"/>
          </a:p>
        </p:txBody>
      </p:sp>
    </p:spTree>
    <p:extLst>
      <p:ext uri="{BB962C8B-B14F-4D97-AF65-F5344CB8AC3E}">
        <p14:creationId xmlns:p14="http://schemas.microsoft.com/office/powerpoint/2010/main" val="2946230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A947-9D5A-4E8B-858B-A2711841D5AB}"/>
              </a:ext>
            </a:extLst>
          </p:cNvPr>
          <p:cNvSpPr>
            <a:spLocks noGrp="1"/>
          </p:cNvSpPr>
          <p:nvPr>
            <p:ph type="title"/>
          </p:nvPr>
        </p:nvSpPr>
        <p:spPr/>
        <p:txBody>
          <a:bodyPr/>
          <a:lstStyle/>
          <a:p>
            <a:pPr algn="ctr"/>
            <a:r>
              <a:rPr lang="en-US" dirty="0"/>
              <a:t>Common Questions cont.</a:t>
            </a:r>
          </a:p>
        </p:txBody>
      </p:sp>
      <p:sp>
        <p:nvSpPr>
          <p:cNvPr id="3" name="Content Placeholder 2">
            <a:extLst>
              <a:ext uri="{FF2B5EF4-FFF2-40B4-BE49-F238E27FC236}">
                <a16:creationId xmlns:a16="http://schemas.microsoft.com/office/drawing/2014/main" id="{372AC778-0058-4CF0-BA6F-B2683D703E91}"/>
              </a:ext>
            </a:extLst>
          </p:cNvPr>
          <p:cNvSpPr>
            <a:spLocks noGrp="1"/>
          </p:cNvSpPr>
          <p:nvPr>
            <p:ph idx="1"/>
          </p:nvPr>
        </p:nvSpPr>
        <p:spPr>
          <a:xfrm>
            <a:off x="426720" y="1053356"/>
            <a:ext cx="11212973" cy="5144244"/>
          </a:xfrm>
        </p:spPr>
        <p:txBody>
          <a:bodyPr/>
          <a:lstStyle/>
          <a:p>
            <a:r>
              <a:rPr lang="en-US" b="1" dirty="0"/>
              <a:t>11. What are the Planning Requirements for the Areas of Persistent Poverty Grant    </a:t>
            </a:r>
          </a:p>
          <a:p>
            <a:r>
              <a:rPr lang="en-US" b="1" dirty="0"/>
              <a:t>       Program?</a:t>
            </a:r>
          </a:p>
          <a:p>
            <a:pPr marL="342900" lvl="1" indent="0" algn="just">
              <a:buNone/>
            </a:pPr>
            <a:r>
              <a:rPr lang="en-US" sz="2000" dirty="0"/>
              <a:t>Applicants should engage the appropriate SDOT’s, RTPO’s or MPO’s in areas likely to be served by the funds made available under this program. Selected projects must be incorporated into the long-range plans or unified planning work programs (UPWP) upon award and prior to being eligible for pre-award authority. FTA Circular </a:t>
            </a:r>
            <a:r>
              <a:rPr lang="en-US" sz="2000" i="1" dirty="0"/>
              <a:t>(FTA C 8100.1D)</a:t>
            </a:r>
          </a:p>
          <a:p>
            <a:pPr marL="342900" lvl="1" indent="0" algn="just">
              <a:buNone/>
            </a:pPr>
            <a:endParaRPr lang="en-US" dirty="0"/>
          </a:p>
          <a:p>
            <a:pPr marL="0" lvl="1" indent="0">
              <a:buNone/>
            </a:pPr>
            <a:r>
              <a:rPr lang="en-US" sz="2400" b="1" dirty="0"/>
              <a:t>12. How do I use Pre-Award Authority?  </a:t>
            </a:r>
          </a:p>
          <a:p>
            <a:pPr marL="342900" lvl="1" indent="0" algn="just">
              <a:buNone/>
            </a:pPr>
            <a:r>
              <a:rPr lang="en-US" sz="2000" dirty="0">
                <a:effectLst/>
                <a:latin typeface="Calibri" panose="020F0502020204030204" pitchFamily="34" charset="0"/>
                <a:ea typeface="Calibri" panose="020F0502020204030204" pitchFamily="34" charset="0"/>
                <a:cs typeface="Calibri" panose="020F0502020204030204" pitchFamily="34" charset="0"/>
              </a:rPr>
              <a:t>FTA will issue specific guidance to recipients regarding Pre-Award Authority at the time of selection.  FTA does not provide Pre-Award Authority for competitive funds until projects are selected and even then, there are Federal requirements that must be met before costs are incurred.  </a:t>
            </a:r>
            <a:endParaRPr lang="en-US" dirty="0"/>
          </a:p>
          <a:p>
            <a:pPr marL="342900" lvl="1" indent="0" algn="just">
              <a:buNone/>
            </a:pPr>
            <a:endParaRPr lang="en-US" dirty="0"/>
          </a:p>
          <a:p>
            <a:pPr marL="342900" lvl="1" indent="0" algn="just">
              <a:buNone/>
            </a:pPr>
            <a:endParaRPr lang="en-US" dirty="0"/>
          </a:p>
        </p:txBody>
      </p:sp>
    </p:spTree>
    <p:extLst>
      <p:ext uri="{BB962C8B-B14F-4D97-AF65-F5344CB8AC3E}">
        <p14:creationId xmlns:p14="http://schemas.microsoft.com/office/powerpoint/2010/main" val="2363646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D4A786-D2E7-4052-BF95-A36C7EB3A353}"/>
              </a:ext>
            </a:extLst>
          </p:cNvPr>
          <p:cNvSpPr>
            <a:spLocks noGrp="1"/>
          </p:cNvSpPr>
          <p:nvPr>
            <p:ph idx="1"/>
          </p:nvPr>
        </p:nvSpPr>
        <p:spPr>
          <a:xfrm>
            <a:off x="609603" y="1246396"/>
            <a:ext cx="11030090" cy="4525963"/>
          </a:xfrm>
        </p:spPr>
        <p:txBody>
          <a:bodyPr/>
          <a:lstStyle/>
          <a:p>
            <a:pPr>
              <a:lnSpc>
                <a:spcPct val="107000"/>
              </a:lnSpc>
            </a:pPr>
            <a:r>
              <a:rPr lang="en-US" b="1" dirty="0"/>
              <a:t>13. What is the maximum amount of funding I can apply for?</a:t>
            </a:r>
          </a:p>
          <a:p>
            <a:pPr marL="342900" lvl="1" indent="0" algn="just">
              <a:lnSpc>
                <a:spcPct val="107000"/>
              </a:lnSpc>
              <a:spcAft>
                <a:spcPts val="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Traditionally FTA has awarded the maximum amount of $850,000, but the actual award amount may be lower, so that additional projects may be funded. FTA encourages applicants to provide a scaled project amount for which the applicant can still have a viable project.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pPr>
            <a:endParaRPr lang="en-US" b="1" dirty="0"/>
          </a:p>
          <a:p>
            <a:pPr marR="0" lvl="0">
              <a:lnSpc>
                <a:spcPct val="107000"/>
              </a:lnSpc>
            </a:pPr>
            <a:r>
              <a:rPr lang="en-US" b="1" dirty="0"/>
              <a:t>14. Can funds be used to purchase Planning Software?</a:t>
            </a:r>
          </a:p>
          <a:p>
            <a:pPr marL="342900" marR="0" lvl="1" indent="0" algn="just">
              <a:lnSpc>
                <a:spcPct val="107000"/>
              </a:lnSpc>
              <a:buNone/>
            </a:pPr>
            <a:r>
              <a:rPr lang="en-US" sz="2000" dirty="0"/>
              <a:t>Yes. AoPP funds can be used for comprehensive transportation planning purposes. Under eligible awards-- innovative technologies are considered an eligible activity to improve transit service in an Area of Persistent Poverty or Historically Disadvantaged Community. </a:t>
            </a:r>
            <a:r>
              <a:rPr lang="en-US" sz="2000" i="1" dirty="0"/>
              <a:t>(FTA Circular C 8100.1D)</a:t>
            </a:r>
          </a:p>
          <a:p>
            <a:endParaRPr lang="en-US" dirty="0"/>
          </a:p>
        </p:txBody>
      </p:sp>
      <p:sp>
        <p:nvSpPr>
          <p:cNvPr id="4" name="Title 1">
            <a:extLst>
              <a:ext uri="{FF2B5EF4-FFF2-40B4-BE49-F238E27FC236}">
                <a16:creationId xmlns:a16="http://schemas.microsoft.com/office/drawing/2014/main" id="{1671AD25-D6E5-4857-85B2-B16BF1E3EB3B}"/>
              </a:ext>
            </a:extLst>
          </p:cNvPr>
          <p:cNvSpPr>
            <a:spLocks noGrp="1"/>
          </p:cNvSpPr>
          <p:nvPr>
            <p:ph type="title"/>
          </p:nvPr>
        </p:nvSpPr>
        <p:spPr>
          <a:xfrm>
            <a:off x="609600" y="50800"/>
            <a:ext cx="9601200" cy="914400"/>
          </a:xfrm>
        </p:spPr>
        <p:txBody>
          <a:bodyPr/>
          <a:lstStyle/>
          <a:p>
            <a:pPr algn="ctr"/>
            <a:r>
              <a:rPr lang="en-US" dirty="0"/>
              <a:t>Common Questions cont.</a:t>
            </a:r>
          </a:p>
        </p:txBody>
      </p:sp>
    </p:spTree>
    <p:extLst>
      <p:ext uri="{BB962C8B-B14F-4D97-AF65-F5344CB8AC3E}">
        <p14:creationId xmlns:p14="http://schemas.microsoft.com/office/powerpoint/2010/main" val="4169273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31967-182D-4F76-83E5-4FA514708EED}"/>
              </a:ext>
            </a:extLst>
          </p:cNvPr>
          <p:cNvSpPr>
            <a:spLocks noGrp="1"/>
          </p:cNvSpPr>
          <p:nvPr>
            <p:ph type="title"/>
          </p:nvPr>
        </p:nvSpPr>
        <p:spPr>
          <a:xfrm>
            <a:off x="174174" y="97429"/>
            <a:ext cx="10522854" cy="842372"/>
          </a:xfrm>
        </p:spPr>
        <p:txBody>
          <a:bodyPr/>
          <a:lstStyle/>
          <a:p>
            <a:r>
              <a:rPr lang="en-US" dirty="0"/>
              <a:t>Background</a:t>
            </a:r>
          </a:p>
        </p:txBody>
      </p:sp>
      <p:sp>
        <p:nvSpPr>
          <p:cNvPr id="3" name="Content Placeholder 2">
            <a:extLst>
              <a:ext uri="{FF2B5EF4-FFF2-40B4-BE49-F238E27FC236}">
                <a16:creationId xmlns:a16="http://schemas.microsoft.com/office/drawing/2014/main" id="{9B004523-D901-43D2-9641-09B4071CDA1D}"/>
              </a:ext>
            </a:extLst>
          </p:cNvPr>
          <p:cNvSpPr>
            <a:spLocks noGrp="1"/>
          </p:cNvSpPr>
          <p:nvPr>
            <p:ph idx="1"/>
          </p:nvPr>
        </p:nvSpPr>
        <p:spPr>
          <a:xfrm>
            <a:off x="174174" y="852715"/>
            <a:ext cx="11734797" cy="5319485"/>
          </a:xfrm>
        </p:spPr>
        <p:txBody>
          <a:bodyPr/>
          <a:lstStyle/>
          <a:p>
            <a:pPr marL="521970" lvl="3" indent="-342900">
              <a:spcAft>
                <a:spcPts val="600"/>
              </a:spcAft>
              <a:buFont typeface="Wingdings" panose="05000000000000000000" pitchFamily="2" charset="2"/>
              <a:buChar char="Ø"/>
            </a:pPr>
            <a:r>
              <a:rPr lang="en-US" sz="2400" b="1" dirty="0">
                <a:solidFill>
                  <a:srgbClr val="000000"/>
                </a:solidFill>
              </a:rPr>
              <a:t>Statutory Framework:</a:t>
            </a:r>
          </a:p>
          <a:p>
            <a:pPr marL="864870" lvl="4" indent="-342900">
              <a:buFont typeface="Wingdings" panose="05000000000000000000" pitchFamily="2" charset="2"/>
              <a:buChar char="§"/>
            </a:pPr>
            <a:r>
              <a:rPr lang="en-US" sz="2000" dirty="0">
                <a:latin typeface="+mn-lt"/>
                <a:cs typeface="Arial" panose="020B0604020202020204" pitchFamily="34" charset="0"/>
              </a:rPr>
              <a:t>Consolidated Appropriations Act, 2022 (Public Law No: 117-103, March 15, 2022) </a:t>
            </a:r>
          </a:p>
          <a:p>
            <a:pPr marL="864870" lvl="4" indent="-342900">
              <a:buFont typeface="Wingdings" panose="05000000000000000000" pitchFamily="2" charset="2"/>
              <a:buChar char="§"/>
            </a:pPr>
            <a:r>
              <a:rPr lang="en-US" sz="2000" dirty="0">
                <a:latin typeface="+mn-lt"/>
                <a:cs typeface="Arial" panose="020B0604020202020204" pitchFamily="34" charset="0"/>
              </a:rPr>
              <a:t>49 U.S.C. 5307 (Urbanized), 49 U.S.C. 5310 (Enhanced Mobility), or 49 U.S.C. 5311 (Rural)</a:t>
            </a:r>
          </a:p>
          <a:p>
            <a:pPr marL="864870" lvl="4" indent="-342900">
              <a:buFont typeface="Wingdings" panose="05000000000000000000" pitchFamily="2" charset="2"/>
              <a:buChar char="§"/>
            </a:pPr>
            <a:r>
              <a:rPr lang="en-US" sz="2000" dirty="0">
                <a:latin typeface="+mn-lt"/>
                <a:cs typeface="Arial" panose="020B0604020202020204" pitchFamily="34" charset="0"/>
              </a:rPr>
              <a:t>Authorizes FTA to award grants to Areas of Persistent Poverty or Historically Disadvantaged Communities through a competitive process for projects</a:t>
            </a:r>
          </a:p>
          <a:p>
            <a:pPr marL="864870" lvl="4" indent="-342900">
              <a:buFont typeface="Wingdings" panose="05000000000000000000" pitchFamily="2" charset="2"/>
              <a:buChar char="§"/>
            </a:pPr>
            <a:r>
              <a:rPr lang="en-US" sz="2000" dirty="0">
                <a:latin typeface="+mn-lt"/>
                <a:cs typeface="Arial" panose="020B0604020202020204" pitchFamily="34" charset="0"/>
              </a:rPr>
              <a:t>Establishes a minimum federal share of not less than 90%</a:t>
            </a:r>
          </a:p>
          <a:p>
            <a:pPr marL="521970" lvl="3" indent="-342900">
              <a:buFont typeface="Wingdings" panose="05000000000000000000" pitchFamily="2" charset="2"/>
              <a:buChar char="Ø"/>
            </a:pPr>
            <a:r>
              <a:rPr lang="en-US" sz="2400" b="1" dirty="0">
                <a:solidFill>
                  <a:srgbClr val="000000"/>
                </a:solidFill>
              </a:rPr>
              <a:t>Funding Available:</a:t>
            </a:r>
          </a:p>
          <a:p>
            <a:pPr marL="864870" lvl="4" indent="-342900">
              <a:buFont typeface="Wingdings" panose="05000000000000000000" pitchFamily="2" charset="2"/>
              <a:buChar char="§"/>
            </a:pPr>
            <a:r>
              <a:rPr lang="en-US" sz="2000" dirty="0">
                <a:latin typeface="+mn-lt"/>
                <a:cs typeface="Arial" panose="020B0604020202020204" pitchFamily="34" charset="0"/>
              </a:rPr>
              <a:t> </a:t>
            </a:r>
            <a:r>
              <a:rPr lang="en-US" sz="2000" b="1" dirty="0">
                <a:latin typeface="+mn-lt"/>
                <a:cs typeface="Arial" panose="020B0604020202020204" pitchFamily="34" charset="0"/>
              </a:rPr>
              <a:t>$20,041,870</a:t>
            </a:r>
            <a:r>
              <a:rPr lang="en-US" sz="2000" dirty="0">
                <a:latin typeface="+mn-lt"/>
                <a:cs typeface="Arial" panose="020B0604020202020204" pitchFamily="34" charset="0"/>
              </a:rPr>
              <a:t> includes</a:t>
            </a:r>
            <a:r>
              <a:rPr lang="en-US" sz="2000" dirty="0">
                <a:solidFill>
                  <a:srgbClr val="FF0000"/>
                </a:solidFill>
                <a:latin typeface="+mn-lt"/>
                <a:cs typeface="Arial" panose="020B0604020202020204" pitchFamily="34" charset="0"/>
              </a:rPr>
              <a:t> </a:t>
            </a:r>
            <a:r>
              <a:rPr lang="en-US" sz="2000" dirty="0">
                <a:latin typeface="+mn-lt"/>
                <a:cs typeface="Arial" panose="020B0604020202020204" pitchFamily="34" charset="0"/>
              </a:rPr>
              <a:t>$20 million (FY22) and $41,870 (FY21) </a:t>
            </a:r>
          </a:p>
          <a:p>
            <a:pPr marL="864870" lvl="4" indent="-342900">
              <a:buFont typeface="Wingdings" panose="05000000000000000000" pitchFamily="2" charset="2"/>
              <a:buChar char="§"/>
            </a:pPr>
            <a:r>
              <a:rPr lang="en-US" sz="2000" dirty="0">
                <a:latin typeface="+mn-lt"/>
                <a:cs typeface="Arial" panose="020B0604020202020204" pitchFamily="34" charset="0"/>
              </a:rPr>
              <a:t>Funding supports planning, engineering, or development of technical or financing plans for projects eligible under Chapter 53 of Title 49 in Areas of Persistent Poverty or Historically Disadvantaged Communities.</a:t>
            </a:r>
          </a:p>
          <a:p>
            <a:pPr marL="521970" lvl="3" indent="-342900">
              <a:buFont typeface="Wingdings" panose="05000000000000000000" pitchFamily="2" charset="2"/>
              <a:buChar char="Ø"/>
            </a:pPr>
            <a:r>
              <a:rPr lang="en-US" sz="2400" b="1" dirty="0">
                <a:solidFill>
                  <a:srgbClr val="000000"/>
                </a:solidFill>
              </a:rPr>
              <a:t>Key Dates:</a:t>
            </a:r>
          </a:p>
          <a:p>
            <a:pPr marL="900113" lvl="1" indent="-342900">
              <a:buFont typeface="Wingdings" panose="05000000000000000000" pitchFamily="2" charset="2"/>
              <a:buChar char="§"/>
            </a:pPr>
            <a:r>
              <a:rPr lang="en-US" dirty="0">
                <a:solidFill>
                  <a:srgbClr val="000000"/>
                </a:solidFill>
              </a:rPr>
              <a:t>NOFO published 01-09-2023</a:t>
            </a:r>
          </a:p>
          <a:p>
            <a:pPr marL="900113" lvl="1" indent="-342900">
              <a:buFont typeface="Wingdings" panose="05000000000000000000" pitchFamily="2" charset="2"/>
              <a:buChar char="§"/>
            </a:pPr>
            <a:r>
              <a:rPr lang="en-US" dirty="0">
                <a:solidFill>
                  <a:srgbClr val="000000"/>
                </a:solidFill>
              </a:rPr>
              <a:t>Applications due 03-10-2023 </a:t>
            </a:r>
            <a:r>
              <a:rPr lang="en-US" i="1" dirty="0">
                <a:solidFill>
                  <a:srgbClr val="000000"/>
                </a:solidFill>
              </a:rPr>
              <a:t>(please apply early)</a:t>
            </a:r>
          </a:p>
          <a:p>
            <a:endParaRPr lang="en-US" dirty="0"/>
          </a:p>
        </p:txBody>
      </p:sp>
    </p:spTree>
    <p:extLst>
      <p:ext uri="{BB962C8B-B14F-4D97-AF65-F5344CB8AC3E}">
        <p14:creationId xmlns:p14="http://schemas.microsoft.com/office/powerpoint/2010/main" val="2371364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D4A786-D2E7-4052-BF95-A36C7EB3A353}"/>
              </a:ext>
            </a:extLst>
          </p:cNvPr>
          <p:cNvSpPr>
            <a:spLocks noGrp="1"/>
          </p:cNvSpPr>
          <p:nvPr>
            <p:ph idx="1"/>
          </p:nvPr>
        </p:nvSpPr>
        <p:spPr>
          <a:xfrm>
            <a:off x="609603" y="1246396"/>
            <a:ext cx="11030090" cy="5052804"/>
          </a:xfrm>
        </p:spPr>
        <p:txBody>
          <a:bodyPr/>
          <a:lstStyle/>
          <a:p>
            <a:pPr>
              <a:lnSpc>
                <a:spcPct val="107000"/>
              </a:lnSpc>
            </a:pPr>
            <a:r>
              <a:rPr lang="en-US" b="1" dirty="0"/>
              <a:t>15. What mapping tool do I use for what information?</a:t>
            </a:r>
          </a:p>
          <a:p>
            <a:pPr marL="342900" lvl="1" indent="0">
              <a:lnSpc>
                <a:spcPct val="107000"/>
              </a:lnSpc>
              <a:spcAft>
                <a:spcPts val="0"/>
              </a:spcAft>
              <a:buNone/>
            </a:pPr>
            <a:r>
              <a:rPr lang="en-US" sz="2000" i="1" u="sng" dirty="0">
                <a:effectLst/>
                <a:latin typeface="Calibri" panose="020F0502020204030204" pitchFamily="34" charset="0"/>
                <a:ea typeface="Calibri" panose="020F0502020204030204" pitchFamily="34" charset="0"/>
                <a:cs typeface="Calibri" panose="020F0502020204030204" pitchFamily="34" charset="0"/>
              </a:rPr>
              <a:t>FTA’s Mapping Tool</a:t>
            </a:r>
            <a:r>
              <a:rPr lang="en-US" sz="2000" i="1" dirty="0">
                <a:ea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to can be used to determine </a:t>
            </a:r>
            <a:r>
              <a:rPr lang="en-US" sz="2000" dirty="0">
                <a:ea typeface="Calibri" panose="020F0502020204030204" pitchFamily="34" charset="0"/>
              </a:rPr>
              <a:t>if your project area is in an Area of Persistent Poverty and Historically Disadvantaged Community. </a:t>
            </a:r>
            <a:r>
              <a:rPr lang="en-US"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https://usdot.maps.arcgis.com/apps/dashboards/75febe4d9e6345ddb2c3ab42a4aae85f</a:t>
            </a:r>
            <a:endParaRPr lang="en-US" sz="2000" dirty="0">
              <a:ea typeface="Calibri" panose="020F0502020204030204" pitchFamily="34" charset="0"/>
            </a:endParaRPr>
          </a:p>
          <a:p>
            <a:pPr marL="342900" lvl="1" indent="0" algn="just">
              <a:lnSpc>
                <a:spcPct val="107000"/>
              </a:lnSpc>
              <a:spcAft>
                <a:spcPts val="0"/>
              </a:spcAft>
              <a:buNone/>
            </a:pP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marL="342900" lvl="1" indent="0">
              <a:lnSpc>
                <a:spcPct val="107000"/>
              </a:lnSpc>
              <a:spcAft>
                <a:spcPts val="0"/>
              </a:spcAft>
              <a:buNone/>
            </a:pPr>
            <a:endParaRPr lang="en-US" sz="2000" i="1" u="sng" dirty="0">
              <a:ea typeface="Calibri" panose="020F0502020204030204" pitchFamily="34" charset="0"/>
            </a:endParaRPr>
          </a:p>
          <a:p>
            <a:pPr marL="342900" lvl="1" indent="0">
              <a:lnSpc>
                <a:spcPct val="107000"/>
              </a:lnSpc>
              <a:spcAft>
                <a:spcPts val="0"/>
              </a:spcAft>
              <a:buNone/>
            </a:pPr>
            <a:r>
              <a:rPr lang="en-US" sz="2000" i="1" u="sng" dirty="0">
                <a:effectLst/>
                <a:latin typeface="Calibri" panose="020F0502020204030204" pitchFamily="34" charset="0"/>
                <a:ea typeface="Calibri" panose="020F0502020204030204" pitchFamily="34" charset="0"/>
                <a:cs typeface="Calibri" panose="020F0502020204030204" pitchFamily="34" charset="0"/>
              </a:rPr>
              <a:t>EPA’s Ej Screen Mapping Tool</a:t>
            </a:r>
            <a:r>
              <a:rPr lang="en-US" sz="2000" i="1" dirty="0">
                <a:ea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can be used to determine your project areas Low-Income </a:t>
            </a:r>
            <a:r>
              <a:rPr lang="en-US" sz="2000" dirty="0">
                <a:ea typeface="Calibri" panose="020F0502020204030204" pitchFamily="34" charset="0"/>
              </a:rPr>
              <a:t>Percentile in the Environmental Justice Populations Section on the Supplemental Form.</a:t>
            </a:r>
          </a:p>
          <a:p>
            <a:pPr marL="342900" lvl="1" indent="0">
              <a:lnSpc>
                <a:spcPct val="107000"/>
              </a:lnSpc>
              <a:spcAft>
                <a:spcPts val="0"/>
              </a:spcAft>
              <a:buNone/>
            </a:pPr>
            <a:r>
              <a:rPr lang="en-US"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https://www.epa.gov/ejscreen</a:t>
            </a:r>
            <a:br>
              <a:rPr lang="en-US" sz="2000" dirty="0">
                <a:ea typeface="Calibri" panose="020F0502020204030204" pitchFamily="34" charset="0"/>
              </a:rPr>
            </a:br>
            <a:endParaRPr lang="en-US" sz="2000" i="1" dirty="0">
              <a:ea typeface="Calibri" panose="020F0502020204030204" pitchFamily="34" charset="0"/>
            </a:endParaRPr>
          </a:p>
          <a:p>
            <a:pPr marL="342900" lvl="1" indent="0" algn="r">
              <a:lnSpc>
                <a:spcPct val="107000"/>
              </a:lnSpc>
              <a:spcAft>
                <a:spcPts val="0"/>
              </a:spcAft>
              <a:buNone/>
            </a:pPr>
            <a:r>
              <a:rPr lang="en-US" sz="1200" b="1" i="1" dirty="0">
                <a:ea typeface="Calibri" panose="020F0502020204030204" pitchFamily="34" charset="0"/>
              </a:rPr>
              <a:t>FTA encourages applicants to utilize the provided resources however this in not required.</a:t>
            </a:r>
            <a:endParaRPr lang="en-US" sz="1200" b="1" i="1" dirty="0"/>
          </a:p>
          <a:p>
            <a:endParaRPr lang="en-US" dirty="0"/>
          </a:p>
        </p:txBody>
      </p:sp>
      <p:sp>
        <p:nvSpPr>
          <p:cNvPr id="4" name="Title 1">
            <a:extLst>
              <a:ext uri="{FF2B5EF4-FFF2-40B4-BE49-F238E27FC236}">
                <a16:creationId xmlns:a16="http://schemas.microsoft.com/office/drawing/2014/main" id="{1671AD25-D6E5-4857-85B2-B16BF1E3EB3B}"/>
              </a:ext>
            </a:extLst>
          </p:cNvPr>
          <p:cNvSpPr>
            <a:spLocks noGrp="1"/>
          </p:cNvSpPr>
          <p:nvPr>
            <p:ph type="title"/>
          </p:nvPr>
        </p:nvSpPr>
        <p:spPr>
          <a:xfrm>
            <a:off x="609600" y="50800"/>
            <a:ext cx="9601200" cy="914400"/>
          </a:xfrm>
        </p:spPr>
        <p:txBody>
          <a:bodyPr/>
          <a:lstStyle/>
          <a:p>
            <a:pPr algn="ctr"/>
            <a:r>
              <a:rPr lang="en-US" dirty="0"/>
              <a:t>Common Questions cont.</a:t>
            </a:r>
          </a:p>
        </p:txBody>
      </p:sp>
    </p:spTree>
    <p:extLst>
      <p:ext uri="{BB962C8B-B14F-4D97-AF65-F5344CB8AC3E}">
        <p14:creationId xmlns:p14="http://schemas.microsoft.com/office/powerpoint/2010/main" val="1702664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13F1-FF26-4300-A5F8-2894E10349A1}"/>
              </a:ext>
            </a:extLst>
          </p:cNvPr>
          <p:cNvSpPr>
            <a:spLocks noGrp="1"/>
          </p:cNvSpPr>
          <p:nvPr>
            <p:ph type="title"/>
          </p:nvPr>
        </p:nvSpPr>
        <p:spPr>
          <a:xfrm>
            <a:off x="152402" y="134056"/>
            <a:ext cx="9601200" cy="914400"/>
          </a:xfrm>
        </p:spPr>
        <p:txBody>
          <a:bodyPr/>
          <a:lstStyle/>
          <a:p>
            <a:r>
              <a:rPr lang="en-US" dirty="0"/>
              <a:t>Key Takeaways</a:t>
            </a:r>
          </a:p>
        </p:txBody>
      </p:sp>
      <p:sp>
        <p:nvSpPr>
          <p:cNvPr id="3" name="Content Placeholder 2">
            <a:extLst>
              <a:ext uri="{FF2B5EF4-FFF2-40B4-BE49-F238E27FC236}">
                <a16:creationId xmlns:a16="http://schemas.microsoft.com/office/drawing/2014/main" id="{234F5B0A-82E7-4FDC-95E4-89A815272FF2}"/>
              </a:ext>
            </a:extLst>
          </p:cNvPr>
          <p:cNvSpPr>
            <a:spLocks noGrp="1"/>
          </p:cNvSpPr>
          <p:nvPr>
            <p:ph idx="1"/>
          </p:nvPr>
        </p:nvSpPr>
        <p:spPr>
          <a:xfrm>
            <a:off x="485262" y="1061172"/>
            <a:ext cx="10838412" cy="4903693"/>
          </a:xfrm>
        </p:spPr>
        <p:txBody>
          <a:bodyPr/>
          <a:lstStyle/>
          <a:p>
            <a:pPr marL="342900" indent="-342900">
              <a:buFont typeface="Wingdings" panose="05000000000000000000" pitchFamily="2" charset="2"/>
              <a:buChar char="ü"/>
            </a:pPr>
            <a:r>
              <a:rPr lang="en-US" dirty="0"/>
              <a:t>Determine your eligibility as an eligible FTA Recipient or officially partner with an FTA Recipient.</a:t>
            </a:r>
          </a:p>
          <a:p>
            <a:pPr marL="342900" indent="-342900">
              <a:buFont typeface="Wingdings" panose="05000000000000000000" pitchFamily="2" charset="2"/>
              <a:buChar char="ü"/>
            </a:pPr>
            <a:endParaRPr lang="en-US" sz="1000" dirty="0"/>
          </a:p>
          <a:p>
            <a:pPr marL="342900" indent="-342900">
              <a:buFont typeface="Wingdings" panose="05000000000000000000" pitchFamily="2" charset="2"/>
              <a:buChar char="ü"/>
            </a:pPr>
            <a:r>
              <a:rPr lang="en-US" dirty="0"/>
              <a:t>Note whether the project is in an AoPP, HDC or Both in the application.</a:t>
            </a:r>
          </a:p>
          <a:p>
            <a:pPr marL="342900" indent="-342900">
              <a:buFont typeface="Wingdings" panose="05000000000000000000" pitchFamily="2" charset="2"/>
              <a:buChar char="ü"/>
            </a:pPr>
            <a:endParaRPr lang="en-US" sz="1000" dirty="0"/>
          </a:p>
          <a:p>
            <a:pPr marL="342900" indent="-342900">
              <a:buFont typeface="Wingdings" panose="05000000000000000000" pitchFamily="2" charset="2"/>
              <a:buChar char="ü"/>
            </a:pPr>
            <a:r>
              <a:rPr lang="en-US" dirty="0"/>
              <a:t>Do not request funding for Capital, Operating, or Maintenance.</a:t>
            </a:r>
          </a:p>
          <a:p>
            <a:pPr marL="342900" indent="-342900">
              <a:buFont typeface="Wingdings" panose="05000000000000000000" pitchFamily="2" charset="2"/>
              <a:buChar char="ü"/>
            </a:pPr>
            <a:endParaRPr lang="en-US" sz="1000" dirty="0"/>
          </a:p>
          <a:p>
            <a:pPr marL="342900" indent="-342900">
              <a:buFont typeface="Wingdings" panose="05000000000000000000" pitchFamily="2" charset="2"/>
              <a:buChar char="ü"/>
            </a:pPr>
            <a:r>
              <a:rPr lang="en-US" dirty="0"/>
              <a:t>Fully address all (5) Evaluation Criteria and optional Additional Selection Criteria.</a:t>
            </a:r>
          </a:p>
          <a:p>
            <a:pPr marL="342900" indent="-342900">
              <a:buFont typeface="Wingdings" panose="05000000000000000000" pitchFamily="2" charset="2"/>
              <a:buChar char="ü"/>
            </a:pPr>
            <a:endParaRPr lang="en-US" sz="1000" dirty="0"/>
          </a:p>
          <a:p>
            <a:pPr marL="342900" indent="-342900">
              <a:buFont typeface="Wingdings" panose="05000000000000000000" pitchFamily="2" charset="2"/>
              <a:buChar char="ü"/>
            </a:pPr>
            <a:r>
              <a:rPr lang="en-US" dirty="0"/>
              <a:t>Provide a scalable amount for which the project will be viable.</a:t>
            </a:r>
          </a:p>
          <a:p>
            <a:pPr marL="342900" indent="-342900">
              <a:buFont typeface="Wingdings" panose="05000000000000000000" pitchFamily="2" charset="2"/>
              <a:buChar char="ü"/>
            </a:pPr>
            <a:endParaRPr lang="en-US" sz="1000" dirty="0"/>
          </a:p>
          <a:p>
            <a:pPr marL="342900" indent="-342900">
              <a:buFont typeface="Wingdings" panose="05000000000000000000" pitchFamily="2" charset="2"/>
              <a:buChar char="ü"/>
            </a:pPr>
            <a:r>
              <a:rPr lang="en-US" dirty="0"/>
              <a:t> Submit a map and do not wait until the last day to submit your application.</a:t>
            </a:r>
          </a:p>
          <a:p>
            <a:pPr marL="342900" indent="-342900">
              <a:buFont typeface="Wingdings" panose="05000000000000000000" pitchFamily="2" charset="2"/>
              <a:buChar char="ü"/>
            </a:pPr>
            <a:endParaRPr lang="en-US" sz="1000" dirty="0"/>
          </a:p>
          <a:p>
            <a:pPr marL="342900" indent="-342900">
              <a:buFont typeface="Wingdings" panose="05000000000000000000" pitchFamily="2" charset="2"/>
              <a:buChar char="ü"/>
            </a:pPr>
            <a:r>
              <a:rPr lang="en-US" dirty="0"/>
              <a:t>Read the NOFO.</a:t>
            </a:r>
          </a:p>
          <a:p>
            <a:pPr marL="342900" indent="-342900">
              <a:buFont typeface="Wingdings" panose="05000000000000000000" pitchFamily="2" charset="2"/>
              <a:buChar char="ü"/>
            </a:pPr>
            <a:endParaRPr lang="en-US" dirty="0"/>
          </a:p>
          <a:p>
            <a:pPr marL="342900" indent="-342900">
              <a:buFont typeface="Wingdings" panose="05000000000000000000" pitchFamily="2" charset="2"/>
              <a:buChar char="ü"/>
            </a:pPr>
            <a:endParaRPr lang="en-US" dirty="0"/>
          </a:p>
          <a:p>
            <a:pPr marL="342900" indent="-342900">
              <a:buFont typeface="Wingdings" panose="05000000000000000000" pitchFamily="2" charset="2"/>
              <a:buChar char="ü"/>
            </a:pPr>
            <a:endParaRPr lang="en-US" dirty="0"/>
          </a:p>
          <a:p>
            <a:pPr marL="342900" indent="-342900">
              <a:buFont typeface="Wingdings" panose="05000000000000000000" pitchFamily="2" charset="2"/>
              <a:buChar char="ü"/>
            </a:pPr>
            <a:endParaRPr lang="en-US" dirty="0"/>
          </a:p>
          <a:p>
            <a:pPr marL="342900" indent="-342900">
              <a:buFont typeface="Wingdings" panose="05000000000000000000" pitchFamily="2" charset="2"/>
              <a:buChar char="ü"/>
            </a:pPr>
            <a:endParaRPr lang="en-US" dirty="0"/>
          </a:p>
        </p:txBody>
      </p:sp>
    </p:spTree>
    <p:extLst>
      <p:ext uri="{BB962C8B-B14F-4D97-AF65-F5344CB8AC3E}">
        <p14:creationId xmlns:p14="http://schemas.microsoft.com/office/powerpoint/2010/main" val="2060966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0AF7-889D-4611-9A2C-77521C2788C8}"/>
              </a:ext>
            </a:extLst>
          </p:cNvPr>
          <p:cNvSpPr>
            <a:spLocks noGrp="1"/>
          </p:cNvSpPr>
          <p:nvPr>
            <p:ph type="title"/>
          </p:nvPr>
        </p:nvSpPr>
        <p:spPr/>
        <p:txBody>
          <a:bodyPr/>
          <a:lstStyle/>
          <a:p>
            <a:r>
              <a:rPr lang="en-US" dirty="0"/>
              <a:t>Contact Us	</a:t>
            </a:r>
          </a:p>
        </p:txBody>
      </p:sp>
      <p:sp>
        <p:nvSpPr>
          <p:cNvPr id="3" name="Content Placeholder 2">
            <a:extLst>
              <a:ext uri="{FF2B5EF4-FFF2-40B4-BE49-F238E27FC236}">
                <a16:creationId xmlns:a16="http://schemas.microsoft.com/office/drawing/2014/main" id="{D0EB067A-C32B-420B-885E-82BF9639E1A1}"/>
              </a:ext>
            </a:extLst>
          </p:cNvPr>
          <p:cNvSpPr>
            <a:spLocks noGrp="1"/>
          </p:cNvSpPr>
          <p:nvPr>
            <p:ph sz="half" idx="1"/>
          </p:nvPr>
        </p:nvSpPr>
        <p:spPr>
          <a:xfrm>
            <a:off x="1051390" y="3035264"/>
            <a:ext cx="4757531" cy="2798553"/>
          </a:xfrm>
        </p:spPr>
        <p:txBody>
          <a:bodyPr/>
          <a:lstStyle/>
          <a:p>
            <a:pPr algn="ctr"/>
            <a:endParaRPr lang="en-US" dirty="0"/>
          </a:p>
          <a:p>
            <a:pPr algn="ctr"/>
            <a:r>
              <a:rPr lang="en-US" b="1" dirty="0"/>
              <a:t>Colby McFarland</a:t>
            </a:r>
          </a:p>
          <a:p>
            <a:pPr algn="ctr"/>
            <a:r>
              <a:rPr lang="en-US" dirty="0">
                <a:hlinkClick r:id="rId3"/>
              </a:rPr>
              <a:t>Colby.McFarland@dot.gov</a:t>
            </a:r>
            <a:endParaRPr lang="en-US" dirty="0"/>
          </a:p>
          <a:p>
            <a:pPr algn="ctr"/>
            <a:r>
              <a:rPr lang="en-US" dirty="0"/>
              <a:t>202.366.1648</a:t>
            </a:r>
          </a:p>
          <a:p>
            <a:pPr algn="ctr"/>
            <a:r>
              <a:rPr lang="en-US" dirty="0"/>
              <a:t>Program Manager</a:t>
            </a:r>
          </a:p>
          <a:p>
            <a:pPr algn="ctr"/>
            <a:r>
              <a:rPr lang="en-US" dirty="0"/>
              <a:t>Office of Planning and Environment</a:t>
            </a:r>
          </a:p>
          <a:p>
            <a:endParaRPr lang="en-US" dirty="0"/>
          </a:p>
        </p:txBody>
      </p:sp>
      <p:sp>
        <p:nvSpPr>
          <p:cNvPr id="4" name="Content Placeholder 3">
            <a:extLst>
              <a:ext uri="{FF2B5EF4-FFF2-40B4-BE49-F238E27FC236}">
                <a16:creationId xmlns:a16="http://schemas.microsoft.com/office/drawing/2014/main" id="{C8D22197-1771-4299-8DE7-F33796276051}"/>
              </a:ext>
            </a:extLst>
          </p:cNvPr>
          <p:cNvSpPr>
            <a:spLocks noGrp="1"/>
          </p:cNvSpPr>
          <p:nvPr>
            <p:ph sz="half" idx="2"/>
          </p:nvPr>
        </p:nvSpPr>
        <p:spPr>
          <a:xfrm>
            <a:off x="6648893" y="3035263"/>
            <a:ext cx="4757531" cy="2798554"/>
          </a:xfrm>
        </p:spPr>
        <p:txBody>
          <a:bodyPr/>
          <a:lstStyle/>
          <a:p>
            <a:endParaRPr lang="en-US" dirty="0"/>
          </a:p>
          <a:p>
            <a:pPr algn="ctr"/>
            <a:r>
              <a:rPr lang="en-US" b="1" dirty="0"/>
              <a:t>Tonya Holland</a:t>
            </a:r>
          </a:p>
          <a:p>
            <a:pPr algn="ctr"/>
            <a:r>
              <a:rPr lang="en-US" dirty="0">
                <a:hlinkClick r:id="rId4"/>
              </a:rPr>
              <a:t>Tonya.Holland@dot.gov</a:t>
            </a:r>
            <a:endParaRPr lang="en-US" dirty="0"/>
          </a:p>
          <a:p>
            <a:pPr algn="ctr"/>
            <a:r>
              <a:rPr lang="en-US" dirty="0"/>
              <a:t>202.493.0283</a:t>
            </a:r>
          </a:p>
          <a:p>
            <a:pPr algn="ctr"/>
            <a:r>
              <a:rPr lang="en-US" dirty="0"/>
              <a:t>Program Manager</a:t>
            </a:r>
          </a:p>
          <a:p>
            <a:pPr algn="ctr"/>
            <a:r>
              <a:rPr lang="en-US" dirty="0"/>
              <a:t>Office of Planning and Environment</a:t>
            </a:r>
          </a:p>
          <a:p>
            <a:endParaRPr lang="en-US" dirty="0"/>
          </a:p>
        </p:txBody>
      </p:sp>
      <p:sp>
        <p:nvSpPr>
          <p:cNvPr id="6" name="TextBox 5">
            <a:extLst>
              <a:ext uri="{FF2B5EF4-FFF2-40B4-BE49-F238E27FC236}">
                <a16:creationId xmlns:a16="http://schemas.microsoft.com/office/drawing/2014/main" id="{FC063D9E-BFC9-4B5F-85D5-1AFB5C04492F}"/>
              </a:ext>
            </a:extLst>
          </p:cNvPr>
          <p:cNvSpPr txBox="1"/>
          <p:nvPr/>
        </p:nvSpPr>
        <p:spPr>
          <a:xfrm>
            <a:off x="609603" y="1409389"/>
            <a:ext cx="11064946" cy="1461939"/>
          </a:xfrm>
          <a:prstGeom prst="rect">
            <a:avLst/>
          </a:prstGeom>
          <a:noFill/>
        </p:spPr>
        <p:txBody>
          <a:bodyPr wrap="square">
            <a:spAutoFit/>
          </a:bodyPr>
          <a:lstStyle/>
          <a:p>
            <a:pPr algn="ctr"/>
            <a:r>
              <a:rPr lang="en-US" sz="2400" b="1" dirty="0">
                <a:latin typeface="Calibri" panose="020F0502020204030204" pitchFamily="34" charset="0"/>
                <a:cs typeface="Calibri" panose="020F0502020204030204" pitchFamily="34" charset="0"/>
              </a:rPr>
              <a:t>For more information about the program, visit: </a:t>
            </a:r>
          </a:p>
          <a:p>
            <a:pPr algn="ctr"/>
            <a:endParaRPr lang="en-US" sz="2400" b="1" dirty="0">
              <a:latin typeface="Calibri" panose="020F0502020204030204" pitchFamily="34" charset="0"/>
              <a:cs typeface="Calibri" panose="020F0502020204030204" pitchFamily="34" charset="0"/>
            </a:endParaRPr>
          </a:p>
          <a:p>
            <a:pPr algn="ctr"/>
            <a:r>
              <a:rPr lang="en-US" sz="2300" b="1" dirty="0">
                <a:latin typeface="Calibri" panose="020F0502020204030204" pitchFamily="34" charset="0"/>
                <a:cs typeface="Calibri" panose="020F0502020204030204" pitchFamily="34" charset="0"/>
                <a:hlinkClick r:id="rId5"/>
              </a:rPr>
              <a:t>https://www.transit.dot.gov/grant-programs/areas-persistent-poverty-program</a:t>
            </a:r>
            <a:br>
              <a:rPr lang="en-US" b="1" dirty="0"/>
            </a:br>
            <a:endParaRPr lang="en-US" dirty="0"/>
          </a:p>
        </p:txBody>
      </p:sp>
    </p:spTree>
    <p:extLst>
      <p:ext uri="{BB962C8B-B14F-4D97-AF65-F5344CB8AC3E}">
        <p14:creationId xmlns:p14="http://schemas.microsoft.com/office/powerpoint/2010/main" val="1474308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71C86C-9480-4D4B-B0F7-F9476F2E8AE0}"/>
              </a:ext>
            </a:extLst>
          </p:cNvPr>
          <p:cNvSpPr txBox="1">
            <a:spLocks/>
          </p:cNvSpPr>
          <p:nvPr/>
        </p:nvSpPr>
        <p:spPr>
          <a:xfrm>
            <a:off x="2785048" y="1462108"/>
            <a:ext cx="6621904" cy="1443672"/>
          </a:xfrm>
          <a:prstGeom prst="rect">
            <a:avLst/>
          </a:prstGeom>
        </p:spPr>
        <p:txBody>
          <a:bodyPr wrap="square" anchor="b" anchorCtr="0">
            <a:noAutofit/>
          </a:bodyPr>
          <a:lstStyle>
            <a:lvl1pPr algn="l" rtl="0" eaLnBrk="1" fontAlgn="base" hangingPunct="1">
              <a:lnSpc>
                <a:spcPts val="3100"/>
              </a:lnSpc>
              <a:spcBef>
                <a:spcPct val="0"/>
              </a:spcBef>
              <a:spcAft>
                <a:spcPct val="0"/>
              </a:spcAft>
              <a:defRPr sz="3000" b="0" i="0" kern="1200" baseline="0">
                <a:solidFill>
                  <a:schemeClr val="bg1"/>
                </a:solidFill>
                <a:latin typeface="Calibri" panose="020F0502020204030204" pitchFamily="34" charset="0"/>
                <a:ea typeface="ＭＳ Ｐゴシック" charset="-128"/>
                <a:cs typeface="Raavi" pitchFamily="34" charset="0"/>
              </a:defRPr>
            </a:lvl1pPr>
            <a:lvl2pPr algn="ctr" rtl="0" eaLnBrk="1" fontAlgn="base" hangingPunct="1">
              <a:spcBef>
                <a:spcPct val="0"/>
              </a:spcBef>
              <a:spcAft>
                <a:spcPct val="0"/>
              </a:spcAft>
              <a:defRPr sz="4400">
                <a:solidFill>
                  <a:schemeClr val="tx1"/>
                </a:solidFill>
                <a:latin typeface="Calibri" charset="0"/>
                <a:ea typeface="ＭＳ Ｐゴシック" charset="-128"/>
              </a:defRPr>
            </a:lvl2pPr>
            <a:lvl3pPr algn="ctr" rtl="0" eaLnBrk="1" fontAlgn="base" hangingPunct="1">
              <a:spcBef>
                <a:spcPct val="0"/>
              </a:spcBef>
              <a:spcAft>
                <a:spcPct val="0"/>
              </a:spcAft>
              <a:defRPr sz="4400">
                <a:solidFill>
                  <a:schemeClr val="tx1"/>
                </a:solidFill>
                <a:latin typeface="Calibri" charset="0"/>
                <a:ea typeface="ＭＳ Ｐゴシック" charset="-128"/>
              </a:defRPr>
            </a:lvl3pPr>
            <a:lvl4pPr algn="ctr" rtl="0" eaLnBrk="1" fontAlgn="base" hangingPunct="1">
              <a:spcBef>
                <a:spcPct val="0"/>
              </a:spcBef>
              <a:spcAft>
                <a:spcPct val="0"/>
              </a:spcAft>
              <a:defRPr sz="4400">
                <a:solidFill>
                  <a:schemeClr val="tx1"/>
                </a:solidFill>
                <a:latin typeface="Calibri" charset="0"/>
                <a:ea typeface="ＭＳ Ｐゴシック" charset="-128"/>
              </a:defRPr>
            </a:lvl4pPr>
            <a:lvl5pPr algn="ctr" rtl="0" eaLnBrk="1" fontAlgn="base" hangingPunct="1">
              <a:spcBef>
                <a:spcPct val="0"/>
              </a:spcBef>
              <a:spcAft>
                <a:spcPct val="0"/>
              </a:spcAft>
              <a:defRPr sz="4400">
                <a:solidFill>
                  <a:schemeClr val="tx1"/>
                </a:solidFill>
                <a:latin typeface="Calibri" charset="0"/>
                <a:ea typeface="ＭＳ Ｐゴシック" charset="-128"/>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a:lstStyle>
          <a:p>
            <a:pPr algn="ctr">
              <a:lnSpc>
                <a:spcPct val="100000"/>
              </a:lnSpc>
              <a:spcAft>
                <a:spcPts val="600"/>
              </a:spcAft>
            </a:pPr>
            <a:r>
              <a:rPr lang="en-US" sz="3600" dirty="0">
                <a:solidFill>
                  <a:schemeClr val="bg2">
                    <a:lumMod val="75000"/>
                  </a:schemeClr>
                </a:solidFill>
              </a:rPr>
              <a:t>Applying for FTA Grant Opportunities in Grants.gov</a:t>
            </a:r>
            <a:br>
              <a:rPr lang="en-US" sz="3600" dirty="0">
                <a:solidFill>
                  <a:schemeClr val="bg2">
                    <a:lumMod val="75000"/>
                  </a:schemeClr>
                </a:solidFill>
              </a:rPr>
            </a:br>
            <a:endParaRPr lang="en-US" sz="3200" dirty="0">
              <a:solidFill>
                <a:schemeClr val="bg2">
                  <a:lumMod val="75000"/>
                </a:schemeClr>
              </a:solidFill>
            </a:endParaRPr>
          </a:p>
        </p:txBody>
      </p:sp>
      <p:pic>
        <p:nvPicPr>
          <p:cNvPr id="2" name="Picture 1" descr="This is an image on the introduction slide for Applying for FTA Grant Opportunities in Grants.gov section of the webinar.  The image depicts a copy of the FTA webpage.&#10;">
            <a:extLst>
              <a:ext uri="{FF2B5EF4-FFF2-40B4-BE49-F238E27FC236}">
                <a16:creationId xmlns:a16="http://schemas.microsoft.com/office/drawing/2014/main" id="{90E4DEBC-C881-4317-884D-D9309AEF67EF}"/>
              </a:ext>
            </a:extLst>
          </p:cNvPr>
          <p:cNvPicPr>
            <a:picLocks noChangeAspect="1"/>
          </p:cNvPicPr>
          <p:nvPr/>
        </p:nvPicPr>
        <p:blipFill>
          <a:blip r:embed="rId3"/>
          <a:stretch>
            <a:fillRect/>
          </a:stretch>
        </p:blipFill>
        <p:spPr>
          <a:xfrm>
            <a:off x="2690298" y="2632074"/>
            <a:ext cx="3681368" cy="1925639"/>
          </a:xfrm>
          <a:prstGeom prst="rect">
            <a:avLst/>
          </a:prstGeom>
        </p:spPr>
      </p:pic>
      <p:pic>
        <p:nvPicPr>
          <p:cNvPr id="3" name="Picture 2" descr="This is an image on the introduction slide for Applying for FTA Grant Opportunities in Grants.gov section of the webinar.  The image depicts a copy of the Notice of Funding Opportunity webpage on the  FTA website.">
            <a:extLst>
              <a:ext uri="{FF2B5EF4-FFF2-40B4-BE49-F238E27FC236}">
                <a16:creationId xmlns:a16="http://schemas.microsoft.com/office/drawing/2014/main" id="{D8047785-B9A3-420C-9E8A-F54F3E53E807}"/>
              </a:ext>
            </a:extLst>
          </p:cNvPr>
          <p:cNvPicPr>
            <a:picLocks noChangeAspect="1"/>
          </p:cNvPicPr>
          <p:nvPr/>
        </p:nvPicPr>
        <p:blipFill>
          <a:blip r:embed="rId4"/>
          <a:stretch>
            <a:fillRect/>
          </a:stretch>
        </p:blipFill>
        <p:spPr>
          <a:xfrm>
            <a:off x="4621298" y="3429001"/>
            <a:ext cx="3460560" cy="2322218"/>
          </a:xfrm>
          <a:prstGeom prst="rect">
            <a:avLst/>
          </a:prstGeom>
        </p:spPr>
      </p:pic>
      <p:pic>
        <p:nvPicPr>
          <p:cNvPr id="4" name="Picture 3" descr="This is an image on the introduction slide for Applying for FTA Grant Opportunities in Grants.gov section of the webinar.  The image depicts a copy of the Grants.gov webpage.">
            <a:extLst>
              <a:ext uri="{FF2B5EF4-FFF2-40B4-BE49-F238E27FC236}">
                <a16:creationId xmlns:a16="http://schemas.microsoft.com/office/drawing/2014/main" id="{C37752DA-3118-4BD9-9C65-F01AEFD4D401}"/>
              </a:ext>
            </a:extLst>
          </p:cNvPr>
          <p:cNvPicPr>
            <a:picLocks noChangeAspect="1"/>
          </p:cNvPicPr>
          <p:nvPr/>
        </p:nvPicPr>
        <p:blipFill>
          <a:blip r:embed="rId5"/>
          <a:stretch>
            <a:fillRect/>
          </a:stretch>
        </p:blipFill>
        <p:spPr>
          <a:xfrm>
            <a:off x="6191250" y="4557713"/>
            <a:ext cx="3581899" cy="1658732"/>
          </a:xfrm>
          <a:prstGeom prst="rect">
            <a:avLst/>
          </a:prstGeom>
        </p:spPr>
      </p:pic>
    </p:spTree>
    <p:extLst>
      <p:ext uri="{BB962C8B-B14F-4D97-AF65-F5344CB8AC3E}">
        <p14:creationId xmlns:p14="http://schemas.microsoft.com/office/powerpoint/2010/main" val="2951802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This is an image of the FTA website highlighting the funding tab where applicants can then select the Applying tab under the Grants section.">
            <a:extLst>
              <a:ext uri="{FF2B5EF4-FFF2-40B4-BE49-F238E27FC236}">
                <a16:creationId xmlns:a16="http://schemas.microsoft.com/office/drawing/2014/main" id="{A305A05D-BEDB-4216-AC17-FCCF5DE2D601}"/>
              </a:ext>
            </a:extLst>
          </p:cNvPr>
          <p:cNvPicPr>
            <a:picLocks noChangeAspect="1"/>
          </p:cNvPicPr>
          <p:nvPr/>
        </p:nvPicPr>
        <p:blipFill rotWithShape="1">
          <a:blip r:embed="rId3"/>
          <a:srcRect l="15259" t="12890" r="15903" b="24826"/>
          <a:stretch/>
        </p:blipFill>
        <p:spPr>
          <a:xfrm>
            <a:off x="568712" y="1059270"/>
            <a:ext cx="5829230" cy="2966749"/>
          </a:xfrm>
          <a:prstGeom prst="rect">
            <a:avLst/>
          </a:prstGeom>
        </p:spPr>
      </p:pic>
      <p:sp>
        <p:nvSpPr>
          <p:cNvPr id="2" name="Title 1">
            <a:extLst>
              <a:ext uri="{FF2B5EF4-FFF2-40B4-BE49-F238E27FC236}">
                <a16:creationId xmlns:a16="http://schemas.microsoft.com/office/drawing/2014/main" id="{42631967-182D-4F76-83E5-4FA514708EED}"/>
              </a:ext>
            </a:extLst>
          </p:cNvPr>
          <p:cNvSpPr>
            <a:spLocks noGrp="1"/>
          </p:cNvSpPr>
          <p:nvPr>
            <p:ph type="title"/>
          </p:nvPr>
        </p:nvSpPr>
        <p:spPr>
          <a:xfrm>
            <a:off x="486500" y="144870"/>
            <a:ext cx="9601200" cy="914400"/>
          </a:xfrm>
        </p:spPr>
        <p:txBody>
          <a:bodyPr/>
          <a:lstStyle/>
          <a:p>
            <a:r>
              <a:rPr lang="en-US" dirty="0"/>
              <a:t>FTA Notice of Funding Opportunity</a:t>
            </a:r>
            <a:endParaRPr lang="en-US" sz="4000" dirty="0"/>
          </a:p>
        </p:txBody>
      </p:sp>
      <p:sp>
        <p:nvSpPr>
          <p:cNvPr id="36" name="Rectangle: Rounded Corners 35">
            <a:extLst>
              <a:ext uri="{FF2B5EF4-FFF2-40B4-BE49-F238E27FC236}">
                <a16:creationId xmlns:a16="http://schemas.microsoft.com/office/drawing/2014/main" id="{E2DA52EF-ED44-427B-ABED-BB8B46708DC0}"/>
              </a:ext>
            </a:extLst>
          </p:cNvPr>
          <p:cNvSpPr/>
          <p:nvPr/>
        </p:nvSpPr>
        <p:spPr>
          <a:xfrm>
            <a:off x="4152087" y="2569565"/>
            <a:ext cx="610286" cy="1735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93CFD226-6465-4145-B25B-B2CE6F05D479}"/>
              </a:ext>
            </a:extLst>
          </p:cNvPr>
          <p:cNvGrpSpPr/>
          <p:nvPr/>
        </p:nvGrpSpPr>
        <p:grpSpPr>
          <a:xfrm>
            <a:off x="6048782" y="5585797"/>
            <a:ext cx="5632216" cy="623179"/>
            <a:chOff x="2017664" y="5505138"/>
            <a:chExt cx="5632216" cy="623179"/>
          </a:xfrm>
        </p:grpSpPr>
        <p:sp>
          <p:nvSpPr>
            <p:cNvPr id="13" name="Rectangle: Rounded Corners 12" descr="This image provides a link to the FTA website and Notice of Funding Opportunity webpages.">
              <a:extLst>
                <a:ext uri="{FF2B5EF4-FFF2-40B4-BE49-F238E27FC236}">
                  <a16:creationId xmlns:a16="http://schemas.microsoft.com/office/drawing/2014/main" id="{06ACA54C-71FC-44DA-A979-5F0406380146}"/>
                </a:ext>
              </a:extLst>
            </p:cNvPr>
            <p:cNvSpPr/>
            <p:nvPr/>
          </p:nvSpPr>
          <p:spPr>
            <a:xfrm>
              <a:off x="2366824" y="5505138"/>
              <a:ext cx="5283056" cy="623179"/>
            </a:xfrm>
            <a:prstGeom prst="roundRect">
              <a:avLst/>
            </a:prstGeom>
            <a:solidFill>
              <a:schemeClr val="bg1"/>
            </a:solidFill>
            <a:ln>
              <a:solidFill>
                <a:srgbClr val="395B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dirty="0">
                  <a:hlinkClick r:id="rId4"/>
                </a:rPr>
                <a:t>https://www.transit.dot.gov/ </a:t>
              </a:r>
              <a:r>
                <a:rPr lang="en-US" dirty="0"/>
                <a:t>				 </a:t>
              </a:r>
            </a:p>
            <a:p>
              <a:r>
                <a:rPr lang="en-US" dirty="0">
                  <a:hlinkClick r:id="rId5"/>
                </a:rPr>
                <a:t>https://www.transit.dot.gov/funding/grants/notices</a:t>
              </a:r>
              <a:endParaRPr lang="en-US" dirty="0"/>
            </a:p>
          </p:txBody>
        </p:sp>
        <p:sp>
          <p:nvSpPr>
            <p:cNvPr id="14" name="Oval 13">
              <a:extLst>
                <a:ext uri="{FF2B5EF4-FFF2-40B4-BE49-F238E27FC236}">
                  <a16:creationId xmlns:a16="http://schemas.microsoft.com/office/drawing/2014/main" id="{59BB577E-84C9-4F5A-9099-B64616209CD8}"/>
                </a:ext>
              </a:extLst>
            </p:cNvPr>
            <p:cNvSpPr/>
            <p:nvPr/>
          </p:nvSpPr>
          <p:spPr>
            <a:xfrm>
              <a:off x="2017664" y="5582272"/>
              <a:ext cx="449857" cy="448056"/>
            </a:xfrm>
            <a:prstGeom prst="ellipse">
              <a:avLst/>
            </a:prstGeom>
            <a:ln>
              <a:solidFill>
                <a:srgbClr val="395B74"/>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endParaRPr lang="en-US" dirty="0"/>
            </a:p>
          </p:txBody>
        </p:sp>
        <p:pic>
          <p:nvPicPr>
            <p:cNvPr id="15" name="Graphic 17" descr="Link with solid fill">
              <a:extLst>
                <a:ext uri="{FF2B5EF4-FFF2-40B4-BE49-F238E27FC236}">
                  <a16:creationId xmlns:a16="http://schemas.microsoft.com/office/drawing/2014/main" id="{433EC0FF-EBFE-4205-8C46-3D39416CC7CD}"/>
                </a:ext>
              </a:extLst>
            </p:cNvPr>
            <p:cNvPicPr>
              <a:picLocks noChangeAspect="1"/>
            </p:cNvPicPr>
            <p:nvPr/>
          </p:nvPicPr>
          <p:blipFill>
            <a:blip r:embed="rId6"/>
            <a:srcRect/>
            <a:stretch/>
          </p:blipFill>
          <p:spPr>
            <a:xfrm>
              <a:off x="2041227" y="5612824"/>
              <a:ext cx="386952" cy="386952"/>
            </a:xfrm>
            <a:prstGeom prst="rect">
              <a:avLst/>
            </a:prstGeom>
          </p:spPr>
        </p:pic>
      </p:grpSp>
      <p:pic>
        <p:nvPicPr>
          <p:cNvPr id="6" name="Picture 5" descr="This is an image of the Notice of Funding Opportunity webpage highlighting were applicants should click to be taken to the Areas of Persistent Poverty  Program funding opportunity for fiscal year 2023.">
            <a:extLst>
              <a:ext uri="{FF2B5EF4-FFF2-40B4-BE49-F238E27FC236}">
                <a16:creationId xmlns:a16="http://schemas.microsoft.com/office/drawing/2014/main" id="{88FDE1C8-BBBD-4CB7-87FA-A3E2E9727453}"/>
              </a:ext>
            </a:extLst>
          </p:cNvPr>
          <p:cNvPicPr>
            <a:picLocks noChangeAspect="1"/>
          </p:cNvPicPr>
          <p:nvPr/>
        </p:nvPicPr>
        <p:blipFill>
          <a:blip r:embed="rId7"/>
          <a:stretch>
            <a:fillRect/>
          </a:stretch>
        </p:blipFill>
        <p:spPr>
          <a:xfrm>
            <a:off x="879463" y="2946601"/>
            <a:ext cx="4914596" cy="30070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4" name="Rectangle: Rounded Corners 23">
            <a:extLst>
              <a:ext uri="{FF2B5EF4-FFF2-40B4-BE49-F238E27FC236}">
                <a16:creationId xmlns:a16="http://schemas.microsoft.com/office/drawing/2014/main" id="{C159650F-6A27-4B71-BD52-4EFA11A5800A}"/>
              </a:ext>
            </a:extLst>
          </p:cNvPr>
          <p:cNvSpPr/>
          <p:nvPr/>
        </p:nvSpPr>
        <p:spPr>
          <a:xfrm>
            <a:off x="964994" y="4406318"/>
            <a:ext cx="661430" cy="15975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955FA40-884C-4FD0-98C5-BE6060785A00}"/>
              </a:ext>
            </a:extLst>
          </p:cNvPr>
          <p:cNvPicPr>
            <a:picLocks noChangeAspect="1"/>
          </p:cNvPicPr>
          <p:nvPr/>
        </p:nvPicPr>
        <p:blipFill>
          <a:blip r:embed="rId8"/>
          <a:stretch>
            <a:fillRect/>
          </a:stretch>
        </p:blipFill>
        <p:spPr>
          <a:xfrm>
            <a:off x="3548322" y="5693483"/>
            <a:ext cx="831427" cy="283418"/>
          </a:xfrm>
          <a:prstGeom prst="rect">
            <a:avLst/>
          </a:prstGeom>
        </p:spPr>
      </p:pic>
      <p:pic>
        <p:nvPicPr>
          <p:cNvPr id="16" name="Picture 15" descr="This is an image of the Areas of Persistent Poverty Program FY 2023 Notice of Funding Opportunity webpage.  The image depicts the webpage and links for applicants to click in order to download a copy of the grant Notice of Funding Opportunity.">
            <a:extLst>
              <a:ext uri="{FF2B5EF4-FFF2-40B4-BE49-F238E27FC236}">
                <a16:creationId xmlns:a16="http://schemas.microsoft.com/office/drawing/2014/main" id="{EE1C22BA-7E1B-47A6-894B-63D80F5FF9C2}"/>
              </a:ext>
            </a:extLst>
          </p:cNvPr>
          <p:cNvPicPr>
            <a:picLocks noChangeAspect="1"/>
          </p:cNvPicPr>
          <p:nvPr/>
        </p:nvPicPr>
        <p:blipFill>
          <a:blip r:embed="rId9"/>
          <a:stretch>
            <a:fillRect/>
          </a:stretch>
        </p:blipFill>
        <p:spPr>
          <a:xfrm>
            <a:off x="6708693" y="1519446"/>
            <a:ext cx="5071790" cy="30466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28" name="Connector: Curved 27">
            <a:extLst>
              <a:ext uri="{FF2B5EF4-FFF2-40B4-BE49-F238E27FC236}">
                <a16:creationId xmlns:a16="http://schemas.microsoft.com/office/drawing/2014/main" id="{97A3B739-2EA9-43A7-8073-AA07AFB9F955}"/>
              </a:ext>
            </a:extLst>
          </p:cNvPr>
          <p:cNvCxnSpPr>
            <a:cxnSpLocks/>
            <a:stCxn id="9" idx="3"/>
          </p:cNvCxnSpPr>
          <p:nvPr/>
        </p:nvCxnSpPr>
        <p:spPr>
          <a:xfrm flipV="1">
            <a:off x="4379749" y="3977440"/>
            <a:ext cx="2192501" cy="1857752"/>
          </a:xfrm>
          <a:prstGeom prst="curvedConnector3">
            <a:avLst>
              <a:gd name="adj1" fmla="val 53476"/>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029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EC99-DC11-4BF2-8912-D6201BD0FA4B}"/>
              </a:ext>
            </a:extLst>
          </p:cNvPr>
          <p:cNvSpPr>
            <a:spLocks noGrp="1"/>
          </p:cNvSpPr>
          <p:nvPr>
            <p:ph type="title"/>
          </p:nvPr>
        </p:nvSpPr>
        <p:spPr>
          <a:xfrm>
            <a:off x="487436" y="136974"/>
            <a:ext cx="9601200" cy="914400"/>
          </a:xfrm>
        </p:spPr>
        <p:txBody>
          <a:bodyPr/>
          <a:lstStyle/>
          <a:p>
            <a:r>
              <a:rPr lang="en-US" dirty="0"/>
              <a:t>FTA Notice of Funding Opportunity</a:t>
            </a:r>
          </a:p>
        </p:txBody>
      </p:sp>
      <p:sp>
        <p:nvSpPr>
          <p:cNvPr id="4" name="Content Placeholder 4">
            <a:extLst>
              <a:ext uri="{FF2B5EF4-FFF2-40B4-BE49-F238E27FC236}">
                <a16:creationId xmlns:a16="http://schemas.microsoft.com/office/drawing/2014/main" id="{9D79FB35-0016-4262-B694-4619DFA440AA}"/>
              </a:ext>
            </a:extLst>
          </p:cNvPr>
          <p:cNvSpPr>
            <a:spLocks noGrp="1"/>
          </p:cNvSpPr>
          <p:nvPr>
            <p:ph idx="1"/>
          </p:nvPr>
        </p:nvSpPr>
        <p:spPr>
          <a:xfrm>
            <a:off x="609600" y="1054100"/>
            <a:ext cx="4462463" cy="3575050"/>
          </a:xfrm>
        </p:spPr>
        <p:txBody>
          <a:bodyPr/>
          <a:lstStyle/>
          <a:p>
            <a:pPr marL="0" indent="0">
              <a:buNone/>
            </a:pPr>
            <a:r>
              <a:rPr lang="en-US" b="1" dirty="0"/>
              <a:t>FTA NOFO Page contains:</a:t>
            </a:r>
          </a:p>
          <a:p>
            <a:pPr lvl="1"/>
            <a:r>
              <a:rPr lang="en-US" sz="2000" dirty="0"/>
              <a:t>Summary Description</a:t>
            </a:r>
          </a:p>
          <a:p>
            <a:pPr marL="974725" lvl="2" indent="-288925">
              <a:buFont typeface="Courier New" panose="02070309020205020404" pitchFamily="49" charset="0"/>
              <a:buChar char="o"/>
            </a:pPr>
            <a:r>
              <a:rPr lang="en-US" dirty="0"/>
              <a:t>Application requirements</a:t>
            </a:r>
          </a:p>
          <a:p>
            <a:pPr marL="974725" lvl="2" indent="-288925">
              <a:buFont typeface="Courier New" panose="02070309020205020404" pitchFamily="49" charset="0"/>
              <a:buChar char="o"/>
            </a:pPr>
            <a:r>
              <a:rPr lang="en-US" dirty="0"/>
              <a:t>Eligibility</a:t>
            </a:r>
          </a:p>
          <a:p>
            <a:pPr lvl="1"/>
            <a:r>
              <a:rPr lang="en-US" sz="2000" dirty="0"/>
              <a:t>Supplemental Form  </a:t>
            </a:r>
          </a:p>
          <a:p>
            <a:pPr marL="974725" lvl="2" indent="-288925">
              <a:buFont typeface="Courier New" panose="02070309020205020404" pitchFamily="49" charset="0"/>
              <a:buChar char="o"/>
            </a:pPr>
            <a:r>
              <a:rPr lang="en-US" dirty="0"/>
              <a:t>Applicants should complete and attach this to their submission  </a:t>
            </a:r>
          </a:p>
          <a:p>
            <a:pPr lvl="1"/>
            <a:r>
              <a:rPr lang="en-US" sz="2000" dirty="0"/>
              <a:t>Links to Grants.gov </a:t>
            </a:r>
          </a:p>
          <a:p>
            <a:pPr lvl="1"/>
            <a:r>
              <a:rPr lang="en-US" sz="2000" dirty="0"/>
              <a:t>Links to Program Information</a:t>
            </a:r>
          </a:p>
          <a:p>
            <a:pPr lvl="1"/>
            <a:r>
              <a:rPr lang="en-US" sz="2000" dirty="0"/>
              <a:t>Other references and links</a:t>
            </a:r>
          </a:p>
          <a:p>
            <a:pPr marL="457200" lvl="1" indent="0">
              <a:buNone/>
            </a:pPr>
            <a:endParaRPr lang="en-US" dirty="0"/>
          </a:p>
        </p:txBody>
      </p:sp>
      <p:grpSp>
        <p:nvGrpSpPr>
          <p:cNvPr id="3" name="Group 2">
            <a:extLst>
              <a:ext uri="{FF2B5EF4-FFF2-40B4-BE49-F238E27FC236}">
                <a16:creationId xmlns:a16="http://schemas.microsoft.com/office/drawing/2014/main" id="{E25D50B9-D4DF-45D0-9ED7-4477E4044E69}"/>
              </a:ext>
            </a:extLst>
          </p:cNvPr>
          <p:cNvGrpSpPr/>
          <p:nvPr/>
        </p:nvGrpSpPr>
        <p:grpSpPr>
          <a:xfrm>
            <a:off x="620380" y="5723784"/>
            <a:ext cx="5983491" cy="515493"/>
            <a:chOff x="636564" y="5723784"/>
            <a:chExt cx="5983491" cy="515493"/>
          </a:xfrm>
        </p:grpSpPr>
        <p:sp>
          <p:nvSpPr>
            <p:cNvPr id="13" name="Rectangle: Rounded Corners 12" descr="This image provides a link to the FTA website where applicants can access information on the Notice of Funding Opportunity for Areas of Persistent Poverty. ">
              <a:extLst>
                <a:ext uri="{FF2B5EF4-FFF2-40B4-BE49-F238E27FC236}">
                  <a16:creationId xmlns:a16="http://schemas.microsoft.com/office/drawing/2014/main" id="{7BCB55ED-C3BC-45C7-A67D-39AE4EF523FB}"/>
                </a:ext>
              </a:extLst>
            </p:cNvPr>
            <p:cNvSpPr/>
            <p:nvPr/>
          </p:nvSpPr>
          <p:spPr>
            <a:xfrm>
              <a:off x="1009158" y="5723784"/>
              <a:ext cx="5610897" cy="515493"/>
            </a:xfrm>
            <a:prstGeom prst="roundRect">
              <a:avLst/>
            </a:prstGeom>
            <a:solidFill>
              <a:schemeClr val="bg1"/>
            </a:solidFill>
            <a:ln>
              <a:solidFill>
                <a:srgbClr val="395B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dirty="0">
                  <a:hlinkClick r:id="rId3"/>
                </a:rPr>
                <a:t>https://www.transit.dot.gov/funding/grants/notices</a:t>
              </a:r>
              <a:r>
                <a:rPr lang="en-US" dirty="0"/>
                <a:t> </a:t>
              </a:r>
            </a:p>
          </p:txBody>
        </p:sp>
        <p:sp>
          <p:nvSpPr>
            <p:cNvPr id="14" name="Oval 13">
              <a:extLst>
                <a:ext uri="{FF2B5EF4-FFF2-40B4-BE49-F238E27FC236}">
                  <a16:creationId xmlns:a16="http://schemas.microsoft.com/office/drawing/2014/main" id="{185BBCF5-4B14-4625-835D-9991CB664C4A}"/>
                </a:ext>
              </a:extLst>
            </p:cNvPr>
            <p:cNvSpPr/>
            <p:nvPr/>
          </p:nvSpPr>
          <p:spPr>
            <a:xfrm>
              <a:off x="636564" y="5749876"/>
              <a:ext cx="487825" cy="448056"/>
            </a:xfrm>
            <a:prstGeom prst="ellipse">
              <a:avLst/>
            </a:prstGeom>
            <a:ln>
              <a:solidFill>
                <a:srgbClr val="395B74"/>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endParaRPr lang="en-US" dirty="0"/>
            </a:p>
          </p:txBody>
        </p:sp>
        <p:pic>
          <p:nvPicPr>
            <p:cNvPr id="15" name="Graphic 17" descr="Link with solid fill">
              <a:extLst>
                <a:ext uri="{FF2B5EF4-FFF2-40B4-BE49-F238E27FC236}">
                  <a16:creationId xmlns:a16="http://schemas.microsoft.com/office/drawing/2014/main" id="{53868E67-84A3-4B8A-828B-D5597976929F}"/>
                </a:ext>
              </a:extLst>
            </p:cNvPr>
            <p:cNvPicPr>
              <a:picLocks noChangeAspect="1"/>
            </p:cNvPicPr>
            <p:nvPr/>
          </p:nvPicPr>
          <p:blipFill>
            <a:blip r:embed="rId4"/>
            <a:srcRect/>
            <a:stretch/>
          </p:blipFill>
          <p:spPr>
            <a:xfrm>
              <a:off x="660840" y="5788520"/>
              <a:ext cx="442805" cy="386952"/>
            </a:xfrm>
            <a:prstGeom prst="rect">
              <a:avLst/>
            </a:prstGeom>
          </p:spPr>
        </p:pic>
      </p:grpSp>
      <p:sp>
        <p:nvSpPr>
          <p:cNvPr id="18" name="Content Placeholder 2">
            <a:extLst>
              <a:ext uri="{FF2B5EF4-FFF2-40B4-BE49-F238E27FC236}">
                <a16:creationId xmlns:a16="http://schemas.microsoft.com/office/drawing/2014/main" id="{C8A33D54-0941-48D7-B599-74836C292476}"/>
              </a:ext>
            </a:extLst>
          </p:cNvPr>
          <p:cNvSpPr txBox="1">
            <a:spLocks/>
          </p:cNvSpPr>
          <p:nvPr/>
        </p:nvSpPr>
        <p:spPr>
          <a:xfrm>
            <a:off x="7195840" y="5204181"/>
            <a:ext cx="4088684" cy="1008377"/>
          </a:xfrm>
          <a:prstGeom prst="rect">
            <a:avLst/>
          </a:prstGeom>
          <a:solidFill>
            <a:schemeClr val="accent6">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Gill Sans MT" pitchFamily="34" charset="0"/>
                <a:ea typeface="ＭＳ Ｐゴシック" charset="-128"/>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Gill Sans MT" pitchFamily="34" charset="0"/>
                <a:ea typeface="ＭＳ Ｐゴシック" charset="-128"/>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Gill Sans MT" pitchFamily="34" charset="0"/>
                <a:ea typeface="ＭＳ Ｐゴシック" charset="-128"/>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Gill Sans MT" pitchFamily="34" charset="0"/>
                <a:ea typeface="ＭＳ Ｐゴシック" charset="-128"/>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Gill Sans MT" pitchFamily="34" charset="0"/>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latin typeface="+mn-lt"/>
              </a:rPr>
              <a:t>FTA NOFO provides hyperlinks to Grants.gov opportunity notice, related documents, and application package.</a:t>
            </a:r>
          </a:p>
        </p:txBody>
      </p:sp>
      <p:pic>
        <p:nvPicPr>
          <p:cNvPr id="8" name="Picture 7" descr="This is an image of the Areas of Persistent Poverty Program FY 2023 Notice of Funding Opportunity webpage.&#10;&#10; The image depicts the webpage and link for applicants to click in order to access the supplemental form and  application package on Grants.gov">
            <a:extLst>
              <a:ext uri="{FF2B5EF4-FFF2-40B4-BE49-F238E27FC236}">
                <a16:creationId xmlns:a16="http://schemas.microsoft.com/office/drawing/2014/main" id="{0887DA1A-CD07-4B5E-BE6D-2C72CFA5F044}"/>
              </a:ext>
            </a:extLst>
          </p:cNvPr>
          <p:cNvPicPr>
            <a:picLocks noChangeAspect="1"/>
          </p:cNvPicPr>
          <p:nvPr/>
        </p:nvPicPr>
        <p:blipFill>
          <a:blip r:embed="rId5"/>
          <a:stretch>
            <a:fillRect/>
          </a:stretch>
        </p:blipFill>
        <p:spPr>
          <a:xfrm>
            <a:off x="5389036" y="1331209"/>
            <a:ext cx="6110033" cy="3670300"/>
          </a:xfrm>
          <a:prstGeom prst="rect">
            <a:avLst/>
          </a:prstGeom>
        </p:spPr>
      </p:pic>
      <p:sp>
        <p:nvSpPr>
          <p:cNvPr id="19" name="Content Placeholder 2">
            <a:extLst>
              <a:ext uri="{FF2B5EF4-FFF2-40B4-BE49-F238E27FC236}">
                <a16:creationId xmlns:a16="http://schemas.microsoft.com/office/drawing/2014/main" id="{4B82F808-64C4-49E0-9CF9-C5F653EB1A9E}"/>
              </a:ext>
            </a:extLst>
          </p:cNvPr>
          <p:cNvSpPr txBox="1">
            <a:spLocks/>
          </p:cNvSpPr>
          <p:nvPr/>
        </p:nvSpPr>
        <p:spPr>
          <a:xfrm>
            <a:off x="5739442" y="2526157"/>
            <a:ext cx="1212637" cy="630935"/>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Gill Sans MT" pitchFamily="34" charset="0"/>
                <a:ea typeface="ＭＳ Ｐゴシック" charset="-128"/>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Gill Sans MT" pitchFamily="34" charset="0"/>
                <a:ea typeface="ＭＳ Ｐゴシック" charset="-128"/>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Gill Sans MT" pitchFamily="34" charset="0"/>
                <a:ea typeface="ＭＳ Ｐゴシック" charset="-128"/>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Gill Sans MT" pitchFamily="34" charset="0"/>
                <a:ea typeface="ＭＳ Ｐゴシック" charset="-128"/>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Gill Sans MT" pitchFamily="34" charset="0"/>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latin typeface="+mn-lt"/>
              </a:rPr>
              <a:t>Link to Grants.gov</a:t>
            </a:r>
          </a:p>
        </p:txBody>
      </p:sp>
      <p:cxnSp>
        <p:nvCxnSpPr>
          <p:cNvPr id="20" name="Straight Arrow Connector 19">
            <a:extLst>
              <a:ext uri="{FF2B5EF4-FFF2-40B4-BE49-F238E27FC236}">
                <a16:creationId xmlns:a16="http://schemas.microsoft.com/office/drawing/2014/main" id="{A5637A59-8B49-495A-BA55-212CF46B73DC}"/>
              </a:ext>
            </a:extLst>
          </p:cNvPr>
          <p:cNvCxnSpPr>
            <a:cxnSpLocks/>
          </p:cNvCxnSpPr>
          <p:nvPr/>
        </p:nvCxnSpPr>
        <p:spPr>
          <a:xfrm>
            <a:off x="6848475" y="3166359"/>
            <a:ext cx="595821" cy="758665"/>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8C4168D6-8675-40F3-ACEE-0F6F90CCDC8E}"/>
              </a:ext>
            </a:extLst>
          </p:cNvPr>
          <p:cNvSpPr/>
          <p:nvPr/>
        </p:nvSpPr>
        <p:spPr>
          <a:xfrm>
            <a:off x="5634382" y="4525608"/>
            <a:ext cx="923235" cy="20708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E8530D87-ED49-45B4-9ED5-3DEDA61AE7B2}"/>
              </a:ext>
            </a:extLst>
          </p:cNvPr>
          <p:cNvSpPr/>
          <p:nvPr/>
        </p:nvSpPr>
        <p:spPr>
          <a:xfrm>
            <a:off x="7371519" y="3971850"/>
            <a:ext cx="809656" cy="169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004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D9221-09A4-4A9B-803F-1D26256C2572}"/>
              </a:ext>
            </a:extLst>
          </p:cNvPr>
          <p:cNvSpPr>
            <a:spLocks noGrp="1"/>
          </p:cNvSpPr>
          <p:nvPr>
            <p:ph type="title"/>
          </p:nvPr>
        </p:nvSpPr>
        <p:spPr/>
        <p:txBody>
          <a:bodyPr/>
          <a:lstStyle/>
          <a:p>
            <a:r>
              <a:rPr lang="en-US" dirty="0"/>
              <a:t>Download Application</a:t>
            </a:r>
          </a:p>
        </p:txBody>
      </p:sp>
      <p:sp>
        <p:nvSpPr>
          <p:cNvPr id="5" name="Content Placeholder 2">
            <a:extLst>
              <a:ext uri="{FF2B5EF4-FFF2-40B4-BE49-F238E27FC236}">
                <a16:creationId xmlns:a16="http://schemas.microsoft.com/office/drawing/2014/main" id="{FFD036D4-0562-4E2A-97C5-EE799A13A851}"/>
              </a:ext>
            </a:extLst>
          </p:cNvPr>
          <p:cNvSpPr txBox="1">
            <a:spLocks/>
          </p:cNvSpPr>
          <p:nvPr/>
        </p:nvSpPr>
        <p:spPr>
          <a:xfrm>
            <a:off x="7487819" y="1204471"/>
            <a:ext cx="4088684" cy="1182688"/>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Gill Sans MT" pitchFamily="34" charset="0"/>
                <a:ea typeface="ＭＳ Ｐゴシック" charset="-128"/>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Gill Sans MT" pitchFamily="34" charset="0"/>
                <a:ea typeface="ＭＳ Ｐゴシック" charset="-128"/>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Gill Sans MT" pitchFamily="34" charset="0"/>
                <a:ea typeface="ＭＳ Ｐゴシック" charset="-128"/>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Gill Sans MT" pitchFamily="34" charset="0"/>
                <a:ea typeface="ＭＳ Ｐゴシック" charset="-128"/>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Gill Sans MT" pitchFamily="34" charset="0"/>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buFont typeface="Arial" charset="0"/>
              <a:buNone/>
            </a:pPr>
            <a:r>
              <a:rPr lang="en-US" sz="1600" dirty="0"/>
              <a:t>NOTE:  Anyone can download the application package from Grants.gov. However, only “authorized organizational representatives” can submit applications in Grants.gov.</a:t>
            </a:r>
          </a:p>
        </p:txBody>
      </p:sp>
      <p:pic>
        <p:nvPicPr>
          <p:cNvPr id="8" name="Content Placeholder 7" descr="This is an image of the Grants.gov webpage where applicants can download  the Areas of Persistent Poverty Program  grant documents.">
            <a:extLst>
              <a:ext uri="{FF2B5EF4-FFF2-40B4-BE49-F238E27FC236}">
                <a16:creationId xmlns:a16="http://schemas.microsoft.com/office/drawing/2014/main" id="{40F0CE8F-877E-41DA-8946-C7D7E6A9F037}"/>
              </a:ext>
            </a:extLst>
          </p:cNvPr>
          <p:cNvPicPr>
            <a:picLocks noGrp="1" noChangeAspect="1"/>
          </p:cNvPicPr>
          <p:nvPr>
            <p:ph idx="1"/>
          </p:nvPr>
        </p:nvPicPr>
        <p:blipFill>
          <a:blip r:embed="rId3"/>
          <a:stretch>
            <a:fillRect/>
          </a:stretch>
        </p:blipFill>
        <p:spPr>
          <a:xfrm>
            <a:off x="468254" y="965478"/>
            <a:ext cx="6340592" cy="4525963"/>
          </a:xfrm>
        </p:spPr>
      </p:pic>
      <p:pic>
        <p:nvPicPr>
          <p:cNvPr id="10" name="Picture 9" descr="This is an image of the Grants.gov webpage where applicants can download  the Areas of Persistent Poverty Program  grant documents. This image depicts the package tab where applicants can click to access grant documents.">
            <a:extLst>
              <a:ext uri="{FF2B5EF4-FFF2-40B4-BE49-F238E27FC236}">
                <a16:creationId xmlns:a16="http://schemas.microsoft.com/office/drawing/2014/main" id="{30488B0A-39D4-4DF4-9072-3508AC53F4AD}"/>
              </a:ext>
            </a:extLst>
          </p:cNvPr>
          <p:cNvPicPr>
            <a:picLocks noChangeAspect="1"/>
          </p:cNvPicPr>
          <p:nvPr/>
        </p:nvPicPr>
        <p:blipFill>
          <a:blip r:embed="rId4"/>
          <a:stretch>
            <a:fillRect/>
          </a:stretch>
        </p:blipFill>
        <p:spPr>
          <a:xfrm>
            <a:off x="5759854" y="3114675"/>
            <a:ext cx="6297657" cy="1738369"/>
          </a:xfrm>
          <a:prstGeom prst="rect">
            <a:avLst/>
          </a:prstGeom>
          <a:ln>
            <a:noFill/>
          </a:ln>
          <a:effectLst>
            <a:outerShdw blurRad="292100" dist="139700" dir="2700000" algn="tl" rotWithShape="0">
              <a:srgbClr val="333333">
                <a:alpha val="65000"/>
              </a:srgbClr>
            </a:outerShdw>
          </a:effectLst>
        </p:spPr>
      </p:pic>
      <p:pic>
        <p:nvPicPr>
          <p:cNvPr id="13" name="Picture 12" descr="This is an image of the Grants.gov webpage where applicants can download  the Areas of Persistent Poverty Program grant documents. This image depicts the Related Documents tab where applicants can click to access individual grant documents.">
            <a:extLst>
              <a:ext uri="{FF2B5EF4-FFF2-40B4-BE49-F238E27FC236}">
                <a16:creationId xmlns:a16="http://schemas.microsoft.com/office/drawing/2014/main" id="{0ADEB3DD-B61F-4298-BB00-57E20362BF4C}"/>
              </a:ext>
            </a:extLst>
          </p:cNvPr>
          <p:cNvPicPr>
            <a:picLocks noChangeAspect="1"/>
          </p:cNvPicPr>
          <p:nvPr/>
        </p:nvPicPr>
        <p:blipFill>
          <a:blip r:embed="rId5"/>
          <a:stretch>
            <a:fillRect/>
          </a:stretch>
        </p:blipFill>
        <p:spPr>
          <a:xfrm>
            <a:off x="5759854" y="4828234"/>
            <a:ext cx="6297657" cy="14254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14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9D398-F61E-4A28-960B-2BD57C447D02}"/>
              </a:ext>
            </a:extLst>
          </p:cNvPr>
          <p:cNvSpPr>
            <a:spLocks noGrp="1"/>
          </p:cNvSpPr>
          <p:nvPr>
            <p:ph type="title"/>
          </p:nvPr>
        </p:nvSpPr>
        <p:spPr/>
        <p:txBody>
          <a:bodyPr/>
          <a:lstStyle/>
          <a:p>
            <a:r>
              <a:rPr lang="en-US" dirty="0"/>
              <a:t>Application Package</a:t>
            </a:r>
          </a:p>
        </p:txBody>
      </p:sp>
      <p:pic>
        <p:nvPicPr>
          <p:cNvPr id="5" name="Picture 4" descr="This image depicts a blank sample of the mandatory SF-424 Form.&#10;&#10;This form is for applicants to use when submitting their application package in grants.gov.">
            <a:extLst>
              <a:ext uri="{FF2B5EF4-FFF2-40B4-BE49-F238E27FC236}">
                <a16:creationId xmlns:a16="http://schemas.microsoft.com/office/drawing/2014/main" id="{908BCE8B-BC0A-4928-9F39-00621FBFC760}"/>
              </a:ext>
            </a:extLst>
          </p:cNvPr>
          <p:cNvPicPr>
            <a:picLocks noChangeAspect="1"/>
          </p:cNvPicPr>
          <p:nvPr/>
        </p:nvPicPr>
        <p:blipFill>
          <a:blip r:embed="rId3"/>
          <a:stretch>
            <a:fillRect/>
          </a:stretch>
        </p:blipFill>
        <p:spPr>
          <a:xfrm>
            <a:off x="8092336" y="724192"/>
            <a:ext cx="2966189" cy="2523833"/>
          </a:xfrm>
          <a:prstGeom prst="rect">
            <a:avLst/>
          </a:prstGeom>
        </p:spPr>
      </p:pic>
      <p:pic>
        <p:nvPicPr>
          <p:cNvPr id="6" name="Picture 4" descr="This image is a blank sample of the applications Attachments form.  This form is for applicants to use when submitting their application package in grants.gov.">
            <a:extLst>
              <a:ext uri="{FF2B5EF4-FFF2-40B4-BE49-F238E27FC236}">
                <a16:creationId xmlns:a16="http://schemas.microsoft.com/office/drawing/2014/main" id="{DA07454B-36B3-4E41-BA27-960C0D483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336" y="3638550"/>
            <a:ext cx="3375764" cy="2371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Content Placeholder 7" descr="This is an image of the Grants.gov webpage where applicants can download  the Areas of Persistent Poverty Program grant documents. This image depicts the Preview Opportunity Package Details section on the Grants.gov webpage along with the FTA agency Contact Information.">
            <a:extLst>
              <a:ext uri="{FF2B5EF4-FFF2-40B4-BE49-F238E27FC236}">
                <a16:creationId xmlns:a16="http://schemas.microsoft.com/office/drawing/2014/main" id="{2DF39842-BE1A-4533-A8A9-8581D0BFBC9F}"/>
              </a:ext>
            </a:extLst>
          </p:cNvPr>
          <p:cNvPicPr>
            <a:picLocks noGrp="1" noChangeAspect="1"/>
          </p:cNvPicPr>
          <p:nvPr>
            <p:ph idx="1"/>
          </p:nvPr>
        </p:nvPicPr>
        <p:blipFill>
          <a:blip r:embed="rId5"/>
          <a:stretch>
            <a:fillRect/>
          </a:stretch>
        </p:blipFill>
        <p:spPr>
          <a:xfrm>
            <a:off x="351898" y="1054100"/>
            <a:ext cx="7495534" cy="4756150"/>
          </a:xfrm>
        </p:spPr>
      </p:pic>
    </p:spTree>
    <p:extLst>
      <p:ext uri="{BB962C8B-B14F-4D97-AF65-F5344CB8AC3E}">
        <p14:creationId xmlns:p14="http://schemas.microsoft.com/office/powerpoint/2010/main" val="3199239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11785-3B28-4459-8EC9-58E33C1A86AF}"/>
              </a:ext>
            </a:extLst>
          </p:cNvPr>
          <p:cNvSpPr>
            <a:spLocks noGrp="1"/>
          </p:cNvSpPr>
          <p:nvPr>
            <p:ph type="title"/>
          </p:nvPr>
        </p:nvSpPr>
        <p:spPr>
          <a:xfrm>
            <a:off x="517052" y="139927"/>
            <a:ext cx="9601200" cy="914400"/>
          </a:xfrm>
        </p:spPr>
        <p:txBody>
          <a:bodyPr/>
          <a:lstStyle/>
          <a:p>
            <a:r>
              <a:rPr lang="en-US" dirty="0"/>
              <a:t>Application Package</a:t>
            </a:r>
          </a:p>
        </p:txBody>
      </p:sp>
      <p:sp>
        <p:nvSpPr>
          <p:cNvPr id="5" name="Rectangle 4">
            <a:extLst>
              <a:ext uri="{FF2B5EF4-FFF2-40B4-BE49-F238E27FC236}">
                <a16:creationId xmlns:a16="http://schemas.microsoft.com/office/drawing/2014/main" id="{929D67E8-B945-4BB3-AFBD-DC05A2C69B59}"/>
              </a:ext>
            </a:extLst>
          </p:cNvPr>
          <p:cNvSpPr/>
          <p:nvPr/>
        </p:nvSpPr>
        <p:spPr>
          <a:xfrm>
            <a:off x="6821997" y="829877"/>
            <a:ext cx="3733801" cy="2031325"/>
          </a:xfrm>
          <a:prstGeom prst="rect">
            <a:avLst/>
          </a:prstGeom>
          <a:solidFill>
            <a:schemeClr val="accent6">
              <a:lumMod val="20000"/>
              <a:lumOff val="80000"/>
            </a:schemeClr>
          </a:solidFill>
        </p:spPr>
        <p:txBody>
          <a:bodyPr wrap="square">
            <a:spAutoFit/>
          </a:bodyPr>
          <a:lstStyle/>
          <a:p>
            <a:r>
              <a:rPr lang="en-US" dirty="0">
                <a:latin typeface="+mn-lt"/>
              </a:rPr>
              <a:t>The “</a:t>
            </a:r>
            <a:r>
              <a:rPr lang="en-US" b="1" dirty="0">
                <a:latin typeface="+mn-lt"/>
              </a:rPr>
              <a:t>Attachment Form</a:t>
            </a:r>
            <a:r>
              <a:rPr lang="en-US" dirty="0">
                <a:latin typeface="+mn-lt"/>
              </a:rPr>
              <a:t>” shown below is included in the SF-424 Grant Application Package in Grants.gov. </a:t>
            </a:r>
          </a:p>
          <a:p>
            <a:endParaRPr lang="en-US" dirty="0">
              <a:latin typeface="+mn-lt"/>
            </a:endParaRPr>
          </a:p>
          <a:p>
            <a:r>
              <a:rPr lang="en-US" dirty="0">
                <a:latin typeface="+mn-lt"/>
              </a:rPr>
              <a:t>Please attach the </a:t>
            </a:r>
            <a:r>
              <a:rPr lang="en-US" b="1" dirty="0">
                <a:latin typeface="+mn-lt"/>
              </a:rPr>
              <a:t>FTA Supplemental Form</a:t>
            </a:r>
            <a:r>
              <a:rPr lang="en-US" dirty="0">
                <a:latin typeface="+mn-lt"/>
              </a:rPr>
              <a:t> to the </a:t>
            </a:r>
            <a:r>
              <a:rPr lang="en-US" b="1" dirty="0">
                <a:latin typeface="+mn-lt"/>
              </a:rPr>
              <a:t>Attachment Form </a:t>
            </a:r>
            <a:r>
              <a:rPr lang="en-US" dirty="0">
                <a:latin typeface="+mn-lt"/>
              </a:rPr>
              <a:t>shown below when submitting in Grants.gov.</a:t>
            </a:r>
          </a:p>
        </p:txBody>
      </p:sp>
      <p:pic>
        <p:nvPicPr>
          <p:cNvPr id="6" name="Picture 4" descr="This image is an image of the Attachment Form located in the Supplemental form. &#10;&#10;This form is for applicants to complete within the supplemental form.">
            <a:extLst>
              <a:ext uri="{FF2B5EF4-FFF2-40B4-BE49-F238E27FC236}">
                <a16:creationId xmlns:a16="http://schemas.microsoft.com/office/drawing/2014/main" id="{A3AE9B19-8C92-4FD9-8B14-B130C2BD4E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34"/>
          <a:stretch/>
        </p:blipFill>
        <p:spPr bwMode="auto">
          <a:xfrm>
            <a:off x="6883813" y="3070034"/>
            <a:ext cx="3614737" cy="232498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30EB8E29-8BF7-443D-8A6F-A4B1CA325812}"/>
              </a:ext>
            </a:extLst>
          </p:cNvPr>
          <p:cNvSpPr/>
          <p:nvPr/>
        </p:nvSpPr>
        <p:spPr>
          <a:xfrm>
            <a:off x="746763" y="5603848"/>
            <a:ext cx="10336873" cy="646331"/>
          </a:xfrm>
          <a:prstGeom prst="rect">
            <a:avLst/>
          </a:prstGeom>
          <a:solidFill>
            <a:schemeClr val="accent6">
              <a:lumMod val="20000"/>
              <a:lumOff val="80000"/>
            </a:schemeClr>
          </a:solidFill>
        </p:spPr>
        <p:txBody>
          <a:bodyPr wrap="square">
            <a:spAutoFit/>
          </a:bodyPr>
          <a:lstStyle/>
          <a:p>
            <a:r>
              <a:rPr lang="en-US" b="1" dirty="0">
                <a:solidFill>
                  <a:srgbClr val="FF0000"/>
                </a:solidFill>
                <a:latin typeface="+mn-lt"/>
              </a:rPr>
              <a:t>CAUTION: </a:t>
            </a:r>
            <a:r>
              <a:rPr lang="en-US" dirty="0">
                <a:latin typeface="+mn-lt"/>
              </a:rPr>
              <a:t>Do not use  “</a:t>
            </a:r>
            <a:r>
              <a:rPr lang="en-US" b="1" dirty="0">
                <a:latin typeface="+mn-lt"/>
              </a:rPr>
              <a:t>Supplemental Form</a:t>
            </a:r>
            <a:r>
              <a:rPr lang="en-US" dirty="0">
                <a:latin typeface="+mn-lt"/>
              </a:rPr>
              <a:t>” from prior years or create your own form. Please use the file provided on the FTA website.</a:t>
            </a:r>
          </a:p>
        </p:txBody>
      </p:sp>
      <p:pic>
        <p:nvPicPr>
          <p:cNvPr id="4" name="Picture 3" descr="This is an image of the FY2023 Areas of Persistent Poverty Program Supplemental form for applicants to complete as a part of their application submittal.">
            <a:extLst>
              <a:ext uri="{FF2B5EF4-FFF2-40B4-BE49-F238E27FC236}">
                <a16:creationId xmlns:a16="http://schemas.microsoft.com/office/drawing/2014/main" id="{CBBB255E-557C-4524-893D-FA1F10D465B4}"/>
              </a:ext>
            </a:extLst>
          </p:cNvPr>
          <p:cNvPicPr>
            <a:picLocks noChangeAspect="1"/>
          </p:cNvPicPr>
          <p:nvPr/>
        </p:nvPicPr>
        <p:blipFill>
          <a:blip r:embed="rId4"/>
          <a:stretch>
            <a:fillRect/>
          </a:stretch>
        </p:blipFill>
        <p:spPr>
          <a:xfrm>
            <a:off x="665248" y="965008"/>
            <a:ext cx="5908616" cy="4430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2041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A56C2-9409-4A01-86E8-D8D74AC556C3}"/>
              </a:ext>
            </a:extLst>
          </p:cNvPr>
          <p:cNvSpPr>
            <a:spLocks noGrp="1"/>
          </p:cNvSpPr>
          <p:nvPr>
            <p:ph type="title"/>
          </p:nvPr>
        </p:nvSpPr>
        <p:spPr>
          <a:xfrm>
            <a:off x="502244" y="136225"/>
            <a:ext cx="9601200" cy="914400"/>
          </a:xfrm>
        </p:spPr>
        <p:txBody>
          <a:bodyPr/>
          <a:lstStyle/>
          <a:p>
            <a:r>
              <a:rPr lang="en-US" dirty="0"/>
              <a:t>Applications on Grants.gov</a:t>
            </a:r>
          </a:p>
        </p:txBody>
      </p:sp>
      <p:pic>
        <p:nvPicPr>
          <p:cNvPr id="4" name="Content Placeholder 3" descr="This is an image of a Grants.gov webpage that highlights the ability to access grants.gov on the go with a mobile app.">
            <a:extLst>
              <a:ext uri="{FF2B5EF4-FFF2-40B4-BE49-F238E27FC236}">
                <a16:creationId xmlns:a16="http://schemas.microsoft.com/office/drawing/2014/main" id="{971FBC87-1408-415B-9E22-D27500EAFCB5}"/>
              </a:ext>
            </a:extLst>
          </p:cNvPr>
          <p:cNvPicPr>
            <a:picLocks noGrp="1" noChangeAspect="1"/>
          </p:cNvPicPr>
          <p:nvPr>
            <p:ph idx="1"/>
          </p:nvPr>
        </p:nvPicPr>
        <p:blipFill rotWithShape="1">
          <a:blip r:embed="rId3"/>
          <a:srcRect/>
          <a:stretch/>
        </p:blipFill>
        <p:spPr>
          <a:xfrm>
            <a:off x="985067" y="1081177"/>
            <a:ext cx="4041288" cy="2374900"/>
          </a:xfrm>
          <a:prstGeom prst="rect">
            <a:avLst/>
          </a:prstGeom>
        </p:spPr>
      </p:pic>
      <p:pic>
        <p:nvPicPr>
          <p:cNvPr id="5" name="Picture 4" descr="This is an image of a Grants.gov webpage and highlights the applicants tab where applicants can find additional resources for submitting an applications in grants.gov.">
            <a:extLst>
              <a:ext uri="{FF2B5EF4-FFF2-40B4-BE49-F238E27FC236}">
                <a16:creationId xmlns:a16="http://schemas.microsoft.com/office/drawing/2014/main" id="{D562C6EC-4516-48B4-90EF-4E8B9C60069E}"/>
              </a:ext>
            </a:extLst>
          </p:cNvPr>
          <p:cNvPicPr>
            <a:picLocks noChangeAspect="1"/>
          </p:cNvPicPr>
          <p:nvPr/>
        </p:nvPicPr>
        <p:blipFill rotWithShape="1">
          <a:blip r:embed="rId4"/>
          <a:srcRect l="19430" t="11341" r="20799" b="22499"/>
          <a:stretch/>
        </p:blipFill>
        <p:spPr>
          <a:xfrm>
            <a:off x="4496003" y="1376690"/>
            <a:ext cx="6259246" cy="4104620"/>
          </a:xfrm>
          <a:prstGeom prst="rect">
            <a:avLst/>
          </a:prstGeom>
        </p:spPr>
      </p:pic>
      <p:grpSp>
        <p:nvGrpSpPr>
          <p:cNvPr id="7" name="Group 6">
            <a:extLst>
              <a:ext uri="{FF2B5EF4-FFF2-40B4-BE49-F238E27FC236}">
                <a16:creationId xmlns:a16="http://schemas.microsoft.com/office/drawing/2014/main" id="{9D554169-17F4-4257-9251-C0F0FC9BC5EA}"/>
              </a:ext>
            </a:extLst>
          </p:cNvPr>
          <p:cNvGrpSpPr/>
          <p:nvPr/>
        </p:nvGrpSpPr>
        <p:grpSpPr>
          <a:xfrm>
            <a:off x="2757345" y="5636068"/>
            <a:ext cx="6010455" cy="623179"/>
            <a:chOff x="2017664" y="5505138"/>
            <a:chExt cx="5252333" cy="623179"/>
          </a:xfrm>
        </p:grpSpPr>
        <p:sp>
          <p:nvSpPr>
            <p:cNvPr id="8" name="Rectangle: Rounded Corners 7">
              <a:extLst>
                <a:ext uri="{FF2B5EF4-FFF2-40B4-BE49-F238E27FC236}">
                  <a16:creationId xmlns:a16="http://schemas.microsoft.com/office/drawing/2014/main" id="{C3B8AA2B-A97C-408B-BE10-6A94FFA9FB12}"/>
                </a:ext>
              </a:extLst>
            </p:cNvPr>
            <p:cNvSpPr/>
            <p:nvPr/>
          </p:nvSpPr>
          <p:spPr>
            <a:xfrm>
              <a:off x="2366824" y="5505138"/>
              <a:ext cx="4903173" cy="623179"/>
            </a:xfrm>
            <a:prstGeom prst="roundRect">
              <a:avLst/>
            </a:prstGeom>
            <a:solidFill>
              <a:schemeClr val="bg1"/>
            </a:solidFill>
            <a:ln>
              <a:solidFill>
                <a:srgbClr val="395B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dirty="0">
                  <a:hlinkClick r:id="rId5"/>
                </a:rPr>
                <a:t>https://www.grants.gov/web/grants/applicants.html</a:t>
              </a:r>
              <a:r>
                <a:rPr lang="en-US" dirty="0"/>
                <a:t> </a:t>
              </a:r>
            </a:p>
          </p:txBody>
        </p:sp>
        <p:sp>
          <p:nvSpPr>
            <p:cNvPr id="9" name="Oval 8">
              <a:extLst>
                <a:ext uri="{FF2B5EF4-FFF2-40B4-BE49-F238E27FC236}">
                  <a16:creationId xmlns:a16="http://schemas.microsoft.com/office/drawing/2014/main" id="{A8FAC77C-2619-4F8B-8373-FB0405E5A275}"/>
                </a:ext>
              </a:extLst>
            </p:cNvPr>
            <p:cNvSpPr/>
            <p:nvPr/>
          </p:nvSpPr>
          <p:spPr>
            <a:xfrm>
              <a:off x="2017664" y="5582272"/>
              <a:ext cx="449857" cy="448056"/>
            </a:xfrm>
            <a:prstGeom prst="ellipse">
              <a:avLst/>
            </a:prstGeom>
            <a:ln>
              <a:solidFill>
                <a:srgbClr val="395B74"/>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endParaRPr lang="en-US" dirty="0"/>
            </a:p>
          </p:txBody>
        </p:sp>
        <p:pic>
          <p:nvPicPr>
            <p:cNvPr id="10" name="Graphic 17" descr="Link with solid fill">
              <a:extLst>
                <a:ext uri="{FF2B5EF4-FFF2-40B4-BE49-F238E27FC236}">
                  <a16:creationId xmlns:a16="http://schemas.microsoft.com/office/drawing/2014/main" id="{F053756C-F4C6-4CEF-8462-4FCAC44D5A64}"/>
                </a:ext>
              </a:extLst>
            </p:cNvPr>
            <p:cNvPicPr>
              <a:picLocks noChangeAspect="1"/>
            </p:cNvPicPr>
            <p:nvPr/>
          </p:nvPicPr>
          <p:blipFill>
            <a:blip r:embed="rId6"/>
            <a:srcRect/>
            <a:stretch/>
          </p:blipFill>
          <p:spPr>
            <a:xfrm>
              <a:off x="2041227" y="5612824"/>
              <a:ext cx="386952" cy="386952"/>
            </a:xfrm>
            <a:prstGeom prst="rect">
              <a:avLst/>
            </a:prstGeom>
          </p:spPr>
        </p:pic>
      </p:grpSp>
    </p:spTree>
    <p:extLst>
      <p:ext uri="{BB962C8B-B14F-4D97-AF65-F5344CB8AC3E}">
        <p14:creationId xmlns:p14="http://schemas.microsoft.com/office/powerpoint/2010/main" val="2853187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31967-182D-4F76-83E5-4FA514708EED}"/>
              </a:ext>
            </a:extLst>
          </p:cNvPr>
          <p:cNvSpPr>
            <a:spLocks noGrp="1"/>
          </p:cNvSpPr>
          <p:nvPr>
            <p:ph type="title"/>
          </p:nvPr>
        </p:nvSpPr>
        <p:spPr>
          <a:xfrm>
            <a:off x="293917" y="216628"/>
            <a:ext cx="10566397" cy="827858"/>
          </a:xfrm>
        </p:spPr>
        <p:txBody>
          <a:bodyPr/>
          <a:lstStyle/>
          <a:p>
            <a:r>
              <a:rPr lang="en-US" dirty="0"/>
              <a:t>Eligibility Information</a:t>
            </a:r>
          </a:p>
        </p:txBody>
      </p:sp>
      <p:sp>
        <p:nvSpPr>
          <p:cNvPr id="3" name="Content Placeholder 2">
            <a:extLst>
              <a:ext uri="{FF2B5EF4-FFF2-40B4-BE49-F238E27FC236}">
                <a16:creationId xmlns:a16="http://schemas.microsoft.com/office/drawing/2014/main" id="{9B004523-D901-43D2-9641-09B4071CDA1D}"/>
              </a:ext>
            </a:extLst>
          </p:cNvPr>
          <p:cNvSpPr>
            <a:spLocks noGrp="1"/>
          </p:cNvSpPr>
          <p:nvPr>
            <p:ph idx="1"/>
          </p:nvPr>
        </p:nvSpPr>
        <p:spPr>
          <a:xfrm>
            <a:off x="321264" y="1681627"/>
            <a:ext cx="11250522" cy="4893705"/>
          </a:xfrm>
        </p:spPr>
        <p:txBody>
          <a:bodyPr/>
          <a:lstStyle/>
          <a:p>
            <a:pPr marL="342900" indent="-342900">
              <a:buFont typeface="Wingdings" panose="05000000000000000000" pitchFamily="2" charset="2"/>
              <a:buChar char="Ø"/>
            </a:pPr>
            <a:r>
              <a:rPr lang="en-US" b="1" dirty="0"/>
              <a:t>Eligible Applicants include: </a:t>
            </a:r>
          </a:p>
          <a:p>
            <a:pPr marL="900113" lvl="1" indent="-342900">
              <a:buFont typeface="Wingdings" panose="05000000000000000000" pitchFamily="2" charset="2"/>
              <a:buChar char="§"/>
            </a:pPr>
            <a:r>
              <a:rPr lang="en-US" dirty="0">
                <a:latin typeface="+mn-lt"/>
                <a:cs typeface="Arial" panose="020B0604020202020204" pitchFamily="34" charset="0"/>
              </a:rPr>
              <a:t>Eligible entities, Recipients or Subrecipients under </a:t>
            </a:r>
            <a:r>
              <a:rPr lang="en-US" i="1" dirty="0">
                <a:latin typeface="+mn-lt"/>
                <a:cs typeface="Arial" panose="020B0604020202020204" pitchFamily="34" charset="0"/>
              </a:rPr>
              <a:t>49 U.S.C. 5307, 49 U.S.C. 5310, or 49 U.S.C. 5311 </a:t>
            </a:r>
            <a:r>
              <a:rPr lang="en-US" dirty="0">
                <a:latin typeface="+mn-lt"/>
                <a:cs typeface="Arial" panose="020B0604020202020204" pitchFamily="34" charset="0"/>
              </a:rPr>
              <a:t>located in Areas of Persistent Poverty or Historically Disadvantaged Communities.</a:t>
            </a:r>
          </a:p>
          <a:p>
            <a:pPr marL="900113" lvl="1" indent="-342900">
              <a:buFont typeface="Wingdings" panose="05000000000000000000" pitchFamily="2" charset="2"/>
              <a:buChar char="§"/>
            </a:pPr>
            <a:r>
              <a:rPr lang="en-US" dirty="0"/>
              <a:t>Entities that are subrecipients or indirect recipients under these programs must apply through their ordinary pass-through entities or designated recipients. </a:t>
            </a:r>
          </a:p>
          <a:p>
            <a:pPr marL="900113" lvl="1" indent="-342900">
              <a:buFont typeface="Wingdings" panose="05000000000000000000" pitchFamily="2" charset="2"/>
              <a:buChar char="§"/>
            </a:pPr>
            <a:r>
              <a:rPr lang="en-US" dirty="0"/>
              <a:t>State departments of transportation may apply on behalf of eligible applicants within their states.</a:t>
            </a:r>
          </a:p>
          <a:p>
            <a:pPr marL="900113" lvl="1" indent="-342900">
              <a:buFont typeface="Wingdings" panose="05000000000000000000" pitchFamily="2" charset="2"/>
              <a:buChar char="§"/>
            </a:pPr>
            <a:r>
              <a:rPr lang="en-US" dirty="0"/>
              <a:t>Applicants are also encouraged to work with non-profit organizations.</a:t>
            </a:r>
          </a:p>
          <a:p>
            <a:endParaRPr lang="en-US" dirty="0"/>
          </a:p>
        </p:txBody>
      </p:sp>
    </p:spTree>
    <p:extLst>
      <p:ext uri="{BB962C8B-B14F-4D97-AF65-F5344CB8AC3E}">
        <p14:creationId xmlns:p14="http://schemas.microsoft.com/office/powerpoint/2010/main" val="3154850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A7090-3B47-4775-BE02-DABFD3F44C80}"/>
              </a:ext>
            </a:extLst>
          </p:cNvPr>
          <p:cNvSpPr>
            <a:spLocks noGrp="1"/>
          </p:cNvSpPr>
          <p:nvPr>
            <p:ph type="title"/>
          </p:nvPr>
        </p:nvSpPr>
        <p:spPr/>
        <p:txBody>
          <a:bodyPr/>
          <a:lstStyle/>
          <a:p>
            <a:r>
              <a:rPr lang="en-US" dirty="0"/>
              <a:t>Applicant – Organization Registration</a:t>
            </a:r>
          </a:p>
        </p:txBody>
      </p:sp>
      <p:pic>
        <p:nvPicPr>
          <p:cNvPr id="4" name="Content Placeholder 3" descr="This is an image of a Grants.gov webpage and highlights the applicants tab where applicants can find additional resources for submitting an applications in grants.gov.">
            <a:extLst>
              <a:ext uri="{FF2B5EF4-FFF2-40B4-BE49-F238E27FC236}">
                <a16:creationId xmlns:a16="http://schemas.microsoft.com/office/drawing/2014/main" id="{AA44BF0A-6B7E-45A7-8AAA-2BA405CB87FD}"/>
              </a:ext>
            </a:extLst>
          </p:cNvPr>
          <p:cNvPicPr>
            <a:picLocks noGrp="1" noChangeAspect="1"/>
          </p:cNvPicPr>
          <p:nvPr>
            <p:ph idx="1"/>
          </p:nvPr>
        </p:nvPicPr>
        <p:blipFill rotWithShape="1">
          <a:blip r:embed="rId3"/>
          <a:srcRect l="19540" t="10760" r="20574" b="22304"/>
          <a:stretch/>
        </p:blipFill>
        <p:spPr>
          <a:xfrm>
            <a:off x="609602" y="965479"/>
            <a:ext cx="6834935" cy="4525963"/>
          </a:xfrm>
          <a:prstGeom prst="rect">
            <a:avLst/>
          </a:prstGeom>
        </p:spPr>
      </p:pic>
      <p:pic>
        <p:nvPicPr>
          <p:cNvPr id="5" name="Picture 4" descr="This is an image that depicts a grants.gov webpage highlight Organization Registration.  The image shows where applicants can register for a DUNS Number, SAM and with Grants.gov">
            <a:extLst>
              <a:ext uri="{FF2B5EF4-FFF2-40B4-BE49-F238E27FC236}">
                <a16:creationId xmlns:a16="http://schemas.microsoft.com/office/drawing/2014/main" id="{929E5777-3750-42C8-8FED-1D8C50D8E095}"/>
              </a:ext>
            </a:extLst>
          </p:cNvPr>
          <p:cNvPicPr>
            <a:picLocks noChangeAspect="1"/>
          </p:cNvPicPr>
          <p:nvPr/>
        </p:nvPicPr>
        <p:blipFill>
          <a:blip r:embed="rId4"/>
          <a:stretch>
            <a:fillRect/>
          </a:stretch>
        </p:blipFill>
        <p:spPr>
          <a:xfrm>
            <a:off x="7444537" y="1748446"/>
            <a:ext cx="3418001" cy="33611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8D23B4BE-6890-4220-9E99-A9E24311E63E}"/>
              </a:ext>
            </a:extLst>
          </p:cNvPr>
          <p:cNvSpPr txBox="1"/>
          <p:nvPr/>
        </p:nvSpPr>
        <p:spPr>
          <a:xfrm>
            <a:off x="7662874" y="5278113"/>
            <a:ext cx="2981325" cy="923330"/>
          </a:xfrm>
          <a:prstGeom prst="rect">
            <a:avLst/>
          </a:prstGeom>
          <a:solidFill>
            <a:schemeClr val="accent6">
              <a:lumMod val="20000"/>
              <a:lumOff val="80000"/>
            </a:schemeClr>
          </a:solidFill>
        </p:spPr>
        <p:txBody>
          <a:bodyPr wrap="square" rtlCol="0">
            <a:spAutoFit/>
          </a:bodyPr>
          <a:lstStyle/>
          <a:p>
            <a:r>
              <a:rPr lang="en-US" dirty="0"/>
              <a:t>Organizations must register in Grants.gov in order to submit applications</a:t>
            </a:r>
          </a:p>
        </p:txBody>
      </p:sp>
    </p:spTree>
    <p:extLst>
      <p:ext uri="{BB962C8B-B14F-4D97-AF65-F5344CB8AC3E}">
        <p14:creationId xmlns:p14="http://schemas.microsoft.com/office/powerpoint/2010/main" val="3532430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E2CFA-236A-4AEC-AEA4-E97FCEA0CD60}"/>
              </a:ext>
            </a:extLst>
          </p:cNvPr>
          <p:cNvSpPr>
            <a:spLocks noGrp="1"/>
          </p:cNvSpPr>
          <p:nvPr>
            <p:ph type="title"/>
          </p:nvPr>
        </p:nvSpPr>
        <p:spPr/>
        <p:txBody>
          <a:bodyPr/>
          <a:lstStyle/>
          <a:p>
            <a:r>
              <a:rPr lang="en-US" dirty="0"/>
              <a:t>Workspace in Grants.gov</a:t>
            </a:r>
          </a:p>
        </p:txBody>
      </p:sp>
      <p:pic>
        <p:nvPicPr>
          <p:cNvPr id="4" name="Content Placeholder 3" descr="This is an image of a grants.gov webpage that is highlighting the Workspace Overview. &#10;&#10;Workspace is a feature in grants.gov where applicants can collaborate, share files, and perform varied tasks to develop the application.">
            <a:extLst>
              <a:ext uri="{FF2B5EF4-FFF2-40B4-BE49-F238E27FC236}">
                <a16:creationId xmlns:a16="http://schemas.microsoft.com/office/drawing/2014/main" id="{EAD260D6-28D3-46D5-A8F1-E8E9A29B173D}"/>
              </a:ext>
            </a:extLst>
          </p:cNvPr>
          <p:cNvPicPr>
            <a:picLocks noGrp="1" noChangeAspect="1"/>
          </p:cNvPicPr>
          <p:nvPr>
            <p:ph idx="1"/>
          </p:nvPr>
        </p:nvPicPr>
        <p:blipFill>
          <a:blip r:embed="rId3"/>
          <a:stretch>
            <a:fillRect/>
          </a:stretch>
        </p:blipFill>
        <p:spPr>
          <a:xfrm>
            <a:off x="609602" y="1054100"/>
            <a:ext cx="7260863" cy="4525963"/>
          </a:xfrm>
          <a:prstGeom prst="rect">
            <a:avLst/>
          </a:prstGeom>
        </p:spPr>
      </p:pic>
      <p:pic>
        <p:nvPicPr>
          <p:cNvPr id="5" name="Picture 4" descr="This is an image of the Workspace webpage on grants.gov to demonstrate how applicants collaborate to build an application together. ">
            <a:extLst>
              <a:ext uri="{FF2B5EF4-FFF2-40B4-BE49-F238E27FC236}">
                <a16:creationId xmlns:a16="http://schemas.microsoft.com/office/drawing/2014/main" id="{58B29C7D-0392-4E23-9E27-184BFA379079}"/>
              </a:ext>
            </a:extLst>
          </p:cNvPr>
          <p:cNvPicPr>
            <a:picLocks noChangeAspect="1"/>
          </p:cNvPicPr>
          <p:nvPr/>
        </p:nvPicPr>
        <p:blipFill>
          <a:blip r:embed="rId4"/>
          <a:stretch>
            <a:fillRect/>
          </a:stretch>
        </p:blipFill>
        <p:spPr>
          <a:xfrm>
            <a:off x="6845231" y="3188064"/>
            <a:ext cx="4737167" cy="28732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57952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56D5C-7690-4930-A5F6-2C3232D52A1D}"/>
              </a:ext>
            </a:extLst>
          </p:cNvPr>
          <p:cNvSpPr>
            <a:spLocks noGrp="1"/>
          </p:cNvSpPr>
          <p:nvPr>
            <p:ph type="title"/>
          </p:nvPr>
        </p:nvSpPr>
        <p:spPr>
          <a:xfrm>
            <a:off x="513350" y="136225"/>
            <a:ext cx="9601200" cy="914400"/>
          </a:xfrm>
        </p:spPr>
        <p:txBody>
          <a:bodyPr/>
          <a:lstStyle/>
          <a:p>
            <a:r>
              <a:rPr lang="en-US" dirty="0"/>
              <a:t>Web Addresses</a:t>
            </a:r>
          </a:p>
        </p:txBody>
      </p:sp>
      <p:sp>
        <p:nvSpPr>
          <p:cNvPr id="3" name="Content Placeholder 2">
            <a:extLst>
              <a:ext uri="{FF2B5EF4-FFF2-40B4-BE49-F238E27FC236}">
                <a16:creationId xmlns:a16="http://schemas.microsoft.com/office/drawing/2014/main" id="{68B60EE6-6D1E-40CC-8EFA-B4A871AEA922}"/>
              </a:ext>
            </a:extLst>
          </p:cNvPr>
          <p:cNvSpPr>
            <a:spLocks noGrp="1"/>
          </p:cNvSpPr>
          <p:nvPr>
            <p:ph idx="1"/>
          </p:nvPr>
        </p:nvSpPr>
        <p:spPr>
          <a:xfrm>
            <a:off x="609603" y="1053357"/>
            <a:ext cx="11030090" cy="3627974"/>
          </a:xfrm>
        </p:spPr>
        <p:txBody>
          <a:bodyPr/>
          <a:lstStyle/>
          <a:p>
            <a:r>
              <a:rPr lang="en-US" sz="2000" dirty="0"/>
              <a:t>FTA Funding Opportunities:</a:t>
            </a:r>
          </a:p>
          <a:p>
            <a:endParaRPr lang="en-US" sz="2000" dirty="0"/>
          </a:p>
          <a:p>
            <a:endParaRPr lang="en-US" sz="2000" dirty="0"/>
          </a:p>
          <a:p>
            <a:r>
              <a:rPr lang="en-US" sz="2000" dirty="0"/>
              <a:t>Grants.gov:</a:t>
            </a:r>
          </a:p>
          <a:p>
            <a:endParaRPr lang="en-US" sz="2000" dirty="0"/>
          </a:p>
          <a:p>
            <a:endParaRPr lang="en-US" sz="2000" dirty="0"/>
          </a:p>
          <a:p>
            <a:endParaRPr lang="en-US" sz="2000" dirty="0"/>
          </a:p>
        </p:txBody>
      </p:sp>
      <p:grpSp>
        <p:nvGrpSpPr>
          <p:cNvPr id="4" name="Group 3">
            <a:extLst>
              <a:ext uri="{FF2B5EF4-FFF2-40B4-BE49-F238E27FC236}">
                <a16:creationId xmlns:a16="http://schemas.microsoft.com/office/drawing/2014/main" id="{B831D71C-94D2-4459-9FCB-9A41BA3DC5A1}"/>
              </a:ext>
            </a:extLst>
          </p:cNvPr>
          <p:cNvGrpSpPr/>
          <p:nvPr/>
        </p:nvGrpSpPr>
        <p:grpSpPr>
          <a:xfrm>
            <a:off x="609603" y="1561418"/>
            <a:ext cx="6926719" cy="497286"/>
            <a:chOff x="609600" y="5619439"/>
            <a:chExt cx="6926719" cy="497286"/>
          </a:xfrm>
        </p:grpSpPr>
        <p:sp>
          <p:nvSpPr>
            <p:cNvPr id="5" name="Rectangle: Rounded Corners 4">
              <a:extLst>
                <a:ext uri="{FF2B5EF4-FFF2-40B4-BE49-F238E27FC236}">
                  <a16:creationId xmlns:a16="http://schemas.microsoft.com/office/drawing/2014/main" id="{1C349BCE-6C1A-4A1B-853B-9130D6EBA45B}"/>
                </a:ext>
              </a:extLst>
            </p:cNvPr>
            <p:cNvSpPr/>
            <p:nvPr/>
          </p:nvSpPr>
          <p:spPr>
            <a:xfrm>
              <a:off x="966648" y="5619439"/>
              <a:ext cx="6569671" cy="497286"/>
            </a:xfrm>
            <a:prstGeom prst="roundRect">
              <a:avLst/>
            </a:prstGeom>
            <a:solidFill>
              <a:schemeClr val="bg1"/>
            </a:solidFill>
            <a:ln>
              <a:solidFill>
                <a:srgbClr val="395B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lvl="1"/>
              <a:r>
                <a:rPr lang="en-US" sz="2000" dirty="0">
                  <a:hlinkClick r:id="rId3"/>
                </a:rPr>
                <a:t>https://www.transit.dot.gov/funding/grants/notices</a:t>
              </a:r>
              <a:r>
                <a:rPr lang="en-US" sz="2000" dirty="0"/>
                <a:t> </a:t>
              </a:r>
            </a:p>
          </p:txBody>
        </p:sp>
        <p:sp>
          <p:nvSpPr>
            <p:cNvPr id="6" name="Oval 5">
              <a:extLst>
                <a:ext uri="{FF2B5EF4-FFF2-40B4-BE49-F238E27FC236}">
                  <a16:creationId xmlns:a16="http://schemas.microsoft.com/office/drawing/2014/main" id="{594F6EE0-6C53-4C88-A2D5-E4FCDD1BC358}"/>
                </a:ext>
              </a:extLst>
            </p:cNvPr>
            <p:cNvSpPr/>
            <p:nvPr/>
          </p:nvSpPr>
          <p:spPr>
            <a:xfrm>
              <a:off x="609600" y="5634969"/>
              <a:ext cx="449857" cy="448056"/>
            </a:xfrm>
            <a:prstGeom prst="ellipse">
              <a:avLst/>
            </a:prstGeom>
            <a:ln>
              <a:solidFill>
                <a:srgbClr val="395B74"/>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endParaRPr lang="en-US" dirty="0"/>
            </a:p>
          </p:txBody>
        </p:sp>
        <p:pic>
          <p:nvPicPr>
            <p:cNvPr id="7" name="Graphic 17" descr="Link with solid fill">
              <a:extLst>
                <a:ext uri="{FF2B5EF4-FFF2-40B4-BE49-F238E27FC236}">
                  <a16:creationId xmlns:a16="http://schemas.microsoft.com/office/drawing/2014/main" id="{63FF92E0-3C1C-447B-9A06-DF999A1538AF}"/>
                </a:ext>
              </a:extLst>
            </p:cNvPr>
            <p:cNvPicPr>
              <a:picLocks noChangeAspect="1"/>
            </p:cNvPicPr>
            <p:nvPr/>
          </p:nvPicPr>
          <p:blipFill>
            <a:blip r:embed="rId4"/>
            <a:srcRect/>
            <a:stretch/>
          </p:blipFill>
          <p:spPr>
            <a:xfrm>
              <a:off x="641052" y="5661422"/>
              <a:ext cx="386952" cy="386952"/>
            </a:xfrm>
            <a:prstGeom prst="rect">
              <a:avLst/>
            </a:prstGeom>
          </p:spPr>
        </p:pic>
      </p:grpSp>
      <p:grpSp>
        <p:nvGrpSpPr>
          <p:cNvPr id="12" name="Group 11">
            <a:extLst>
              <a:ext uri="{FF2B5EF4-FFF2-40B4-BE49-F238E27FC236}">
                <a16:creationId xmlns:a16="http://schemas.microsoft.com/office/drawing/2014/main" id="{6CAE0BCC-44F1-4280-9450-C84EC458AD22}"/>
              </a:ext>
            </a:extLst>
          </p:cNvPr>
          <p:cNvGrpSpPr/>
          <p:nvPr/>
        </p:nvGrpSpPr>
        <p:grpSpPr>
          <a:xfrm>
            <a:off x="641055" y="2703443"/>
            <a:ext cx="6926719" cy="865061"/>
            <a:chOff x="1716160" y="5188225"/>
            <a:chExt cx="6926719" cy="865061"/>
          </a:xfrm>
        </p:grpSpPr>
        <p:sp>
          <p:nvSpPr>
            <p:cNvPr id="9" name="Rectangle: Rounded Corners 8">
              <a:extLst>
                <a:ext uri="{FF2B5EF4-FFF2-40B4-BE49-F238E27FC236}">
                  <a16:creationId xmlns:a16="http://schemas.microsoft.com/office/drawing/2014/main" id="{88E8F60D-DC3C-4A92-B745-CB1F692D490A}"/>
                </a:ext>
              </a:extLst>
            </p:cNvPr>
            <p:cNvSpPr/>
            <p:nvPr/>
          </p:nvSpPr>
          <p:spPr>
            <a:xfrm>
              <a:off x="2073208" y="5188225"/>
              <a:ext cx="6569671" cy="865061"/>
            </a:xfrm>
            <a:prstGeom prst="roundRect">
              <a:avLst/>
            </a:prstGeom>
            <a:solidFill>
              <a:schemeClr val="bg1"/>
            </a:solidFill>
            <a:ln>
              <a:solidFill>
                <a:srgbClr val="395B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lvl="1"/>
              <a:r>
                <a:rPr lang="en-US" sz="2000" dirty="0">
                  <a:hlinkClick r:id="rId5"/>
                </a:rPr>
                <a:t>http://www.grants.gov/</a:t>
              </a:r>
              <a:r>
                <a:rPr lang="en-US" sz="2000" dirty="0"/>
                <a:t> </a:t>
              </a:r>
            </a:p>
            <a:p>
              <a:pPr lvl="1"/>
              <a:r>
                <a:rPr lang="en-US" sz="2000" dirty="0">
                  <a:hlinkClick r:id="rId6"/>
                </a:rPr>
                <a:t>http://www.grants.gov/web/grants/applicants.html</a:t>
              </a:r>
              <a:r>
                <a:rPr lang="en-US" sz="2000" dirty="0"/>
                <a:t> </a:t>
              </a:r>
            </a:p>
          </p:txBody>
        </p:sp>
        <p:sp>
          <p:nvSpPr>
            <p:cNvPr id="10" name="Oval 9">
              <a:extLst>
                <a:ext uri="{FF2B5EF4-FFF2-40B4-BE49-F238E27FC236}">
                  <a16:creationId xmlns:a16="http://schemas.microsoft.com/office/drawing/2014/main" id="{5272F01A-E6B6-4F81-894A-EC4C03CCE59F}"/>
                </a:ext>
              </a:extLst>
            </p:cNvPr>
            <p:cNvSpPr/>
            <p:nvPr/>
          </p:nvSpPr>
          <p:spPr>
            <a:xfrm>
              <a:off x="1716160" y="5422446"/>
              <a:ext cx="449857" cy="448056"/>
            </a:xfrm>
            <a:prstGeom prst="ellipse">
              <a:avLst/>
            </a:prstGeom>
            <a:ln>
              <a:solidFill>
                <a:srgbClr val="395B74"/>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endParaRPr lang="en-US" dirty="0"/>
            </a:p>
          </p:txBody>
        </p:sp>
        <p:pic>
          <p:nvPicPr>
            <p:cNvPr id="11" name="Graphic 17" descr="Link with solid fill">
              <a:extLst>
                <a:ext uri="{FF2B5EF4-FFF2-40B4-BE49-F238E27FC236}">
                  <a16:creationId xmlns:a16="http://schemas.microsoft.com/office/drawing/2014/main" id="{8E3D6695-70D0-4F21-B65A-DC59EAB18697}"/>
                </a:ext>
              </a:extLst>
            </p:cNvPr>
            <p:cNvPicPr>
              <a:picLocks noChangeAspect="1"/>
            </p:cNvPicPr>
            <p:nvPr/>
          </p:nvPicPr>
          <p:blipFill>
            <a:blip r:embed="rId4"/>
            <a:srcRect/>
            <a:stretch/>
          </p:blipFill>
          <p:spPr>
            <a:xfrm>
              <a:off x="1747612" y="5458837"/>
              <a:ext cx="386952" cy="386952"/>
            </a:xfrm>
            <a:prstGeom prst="rect">
              <a:avLst/>
            </a:prstGeom>
          </p:spPr>
        </p:pic>
      </p:grpSp>
      <p:sp>
        <p:nvSpPr>
          <p:cNvPr id="13" name="Rectangle: Rounded Corners 12">
            <a:extLst>
              <a:ext uri="{FF2B5EF4-FFF2-40B4-BE49-F238E27FC236}">
                <a16:creationId xmlns:a16="http://schemas.microsoft.com/office/drawing/2014/main" id="{0B0A3DA5-A987-47B4-83AB-3A75C6E7397D}"/>
              </a:ext>
            </a:extLst>
          </p:cNvPr>
          <p:cNvSpPr/>
          <p:nvPr/>
        </p:nvSpPr>
        <p:spPr>
          <a:xfrm>
            <a:off x="3884543" y="4332337"/>
            <a:ext cx="4422913" cy="157694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GRANTS.GOV Applicant Support</a:t>
            </a:r>
            <a:br>
              <a:rPr lang="en-US" b="1" dirty="0">
                <a:solidFill>
                  <a:schemeClr val="tx1"/>
                </a:solidFill>
              </a:rPr>
            </a:br>
            <a:r>
              <a:rPr lang="en-US" b="1" dirty="0">
                <a:solidFill>
                  <a:schemeClr val="tx1"/>
                </a:solidFill>
              </a:rPr>
              <a:t>1-800-518-4726</a:t>
            </a:r>
            <a:br>
              <a:rPr lang="en-US" dirty="0"/>
            </a:br>
            <a:r>
              <a:rPr lang="en-US" dirty="0">
                <a:hlinkClick r:id="rId7" tooltip="Click to Email Support at Grants.gov"/>
              </a:rPr>
              <a:t>support@grants.gov</a:t>
            </a:r>
            <a:r>
              <a:rPr lang="en-US" dirty="0"/>
              <a:t> </a:t>
            </a:r>
          </a:p>
        </p:txBody>
      </p:sp>
    </p:spTree>
    <p:extLst>
      <p:ext uri="{BB962C8B-B14F-4D97-AF65-F5344CB8AC3E}">
        <p14:creationId xmlns:p14="http://schemas.microsoft.com/office/powerpoint/2010/main" val="3544890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AAD94F59-536C-4834-BF56-A2666F328CC3}"/>
              </a:ext>
            </a:extLst>
          </p:cNvPr>
          <p:cNvSpPr txBox="1">
            <a:spLocks/>
          </p:cNvSpPr>
          <p:nvPr/>
        </p:nvSpPr>
        <p:spPr>
          <a:xfrm>
            <a:off x="2665927" y="4290778"/>
            <a:ext cx="6741025" cy="1105114"/>
          </a:xfrm>
          <a:prstGeom prst="rect">
            <a:avLst/>
          </a:prstGeom>
        </p:spPr>
        <p:txBody>
          <a:bodyPr lIns="91440" tIns="45720" rIns="91440" bIns="45720" numCol="1" anchor="t" anchorCtr="0"/>
          <a:lstStyle>
            <a:lvl1pPr marL="0" indent="0" algn="l" rtl="0" eaLnBrk="1" fontAlgn="base" hangingPunct="1">
              <a:spcBef>
                <a:spcPts val="0"/>
              </a:spcBef>
              <a:spcAft>
                <a:spcPct val="0"/>
              </a:spcAft>
              <a:buFont typeface="Arial" charset="0"/>
              <a:buNone/>
              <a:defRPr sz="2000" b="0" i="0" kern="1200" baseline="0">
                <a:solidFill>
                  <a:schemeClr val="tx1"/>
                </a:solidFill>
                <a:latin typeface="Calibri" panose="020F0502020204030204" pitchFamily="34" charset="0"/>
                <a:ea typeface="Source Sans Pro" panose="020B0503030403020204" pitchFamily="34" charset="0"/>
                <a:cs typeface="+mn-cs"/>
              </a:defRPr>
            </a:lvl1pPr>
            <a:lvl2pPr marL="457200" indent="0" algn="ctr" rtl="0" eaLnBrk="1" fontAlgn="base" hangingPunct="1">
              <a:spcBef>
                <a:spcPct val="20000"/>
              </a:spcBef>
              <a:spcAft>
                <a:spcPct val="0"/>
              </a:spcAft>
              <a:buFont typeface="Arial" charset="0"/>
              <a:buNone/>
              <a:defRPr sz="2800" kern="1200">
                <a:solidFill>
                  <a:schemeClr val="tx1">
                    <a:tint val="75000"/>
                  </a:schemeClr>
                </a:solidFill>
                <a:latin typeface="Gill Sans MT" pitchFamily="34" charset="0"/>
                <a:ea typeface="ＭＳ Ｐゴシック" charset="-128"/>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Gill Sans MT" pitchFamily="34" charset="0"/>
                <a:ea typeface="ＭＳ Ｐゴシック" charset="-128"/>
                <a:cs typeface="+mn-cs"/>
              </a:defRPr>
            </a:lvl3pPr>
            <a:lvl4pPr marL="1371600" indent="0" algn="ctr" rtl="0" eaLnBrk="1" fontAlgn="base" hangingPunct="1">
              <a:spcBef>
                <a:spcPct val="20000"/>
              </a:spcBef>
              <a:spcAft>
                <a:spcPct val="0"/>
              </a:spcAft>
              <a:buFont typeface="Arial" charset="0"/>
              <a:buNone/>
              <a:defRPr sz="2000" kern="1200">
                <a:solidFill>
                  <a:schemeClr val="tx1">
                    <a:tint val="75000"/>
                  </a:schemeClr>
                </a:solidFill>
                <a:latin typeface="Gill Sans MT" pitchFamily="34" charset="0"/>
                <a:ea typeface="ＭＳ Ｐゴシック" charset="-128"/>
                <a:cs typeface="+mn-cs"/>
              </a:defRPr>
            </a:lvl4pPr>
            <a:lvl5pPr marL="1828800" indent="0" algn="ctr" rtl="0" eaLnBrk="1" fontAlgn="base" hangingPunct="1">
              <a:spcBef>
                <a:spcPct val="20000"/>
              </a:spcBef>
              <a:spcAft>
                <a:spcPct val="0"/>
              </a:spcAft>
              <a:buFont typeface="Arial" charset="0"/>
              <a:buNone/>
              <a:defRPr sz="2000" kern="1200">
                <a:solidFill>
                  <a:schemeClr val="tx1">
                    <a:tint val="75000"/>
                  </a:schemeClr>
                </a:solidFill>
                <a:latin typeface="Gill Sans MT" pitchFamily="34" charset="0"/>
                <a:ea typeface="ＭＳ Ｐゴシック"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endParaRPr lang="en-US" b="1" dirty="0">
              <a:solidFill>
                <a:schemeClr val="tx1">
                  <a:lumMod val="75000"/>
                  <a:lumOff val="25000"/>
                </a:schemeClr>
              </a:solidFill>
              <a:latin typeface="Calibri"/>
              <a:ea typeface="Source Sans Pro"/>
              <a:cs typeface="Calibri"/>
            </a:endParaRPr>
          </a:p>
        </p:txBody>
      </p:sp>
      <p:sp>
        <p:nvSpPr>
          <p:cNvPr id="6" name="Title 1">
            <a:extLst>
              <a:ext uri="{FF2B5EF4-FFF2-40B4-BE49-F238E27FC236}">
                <a16:creationId xmlns:a16="http://schemas.microsoft.com/office/drawing/2014/main" id="{6971C86C-9480-4D4B-B0F7-F9476F2E8AE0}"/>
              </a:ext>
            </a:extLst>
          </p:cNvPr>
          <p:cNvSpPr txBox="1">
            <a:spLocks/>
          </p:cNvSpPr>
          <p:nvPr/>
        </p:nvSpPr>
        <p:spPr>
          <a:xfrm>
            <a:off x="1352282" y="879676"/>
            <a:ext cx="8899300" cy="2026104"/>
          </a:xfrm>
          <a:prstGeom prst="rect">
            <a:avLst/>
          </a:prstGeom>
        </p:spPr>
        <p:txBody>
          <a:bodyPr wrap="square" anchor="b" anchorCtr="0">
            <a:noAutofit/>
          </a:bodyPr>
          <a:lstStyle>
            <a:lvl1pPr algn="l" rtl="0" eaLnBrk="1" fontAlgn="base" hangingPunct="1">
              <a:lnSpc>
                <a:spcPts val="3100"/>
              </a:lnSpc>
              <a:spcBef>
                <a:spcPct val="0"/>
              </a:spcBef>
              <a:spcAft>
                <a:spcPct val="0"/>
              </a:spcAft>
              <a:defRPr sz="3000" b="0" i="0" kern="1200" baseline="0">
                <a:solidFill>
                  <a:schemeClr val="bg1"/>
                </a:solidFill>
                <a:latin typeface="Calibri" panose="020F0502020204030204" pitchFamily="34" charset="0"/>
                <a:ea typeface="ＭＳ Ｐゴシック" charset="-128"/>
                <a:cs typeface="Raavi" pitchFamily="34" charset="0"/>
              </a:defRPr>
            </a:lvl1pPr>
            <a:lvl2pPr algn="ctr" rtl="0" eaLnBrk="1" fontAlgn="base" hangingPunct="1">
              <a:spcBef>
                <a:spcPct val="0"/>
              </a:spcBef>
              <a:spcAft>
                <a:spcPct val="0"/>
              </a:spcAft>
              <a:defRPr sz="4400">
                <a:solidFill>
                  <a:schemeClr val="tx1"/>
                </a:solidFill>
                <a:latin typeface="Calibri" charset="0"/>
                <a:ea typeface="ＭＳ Ｐゴシック" charset="-128"/>
              </a:defRPr>
            </a:lvl2pPr>
            <a:lvl3pPr algn="ctr" rtl="0" eaLnBrk="1" fontAlgn="base" hangingPunct="1">
              <a:spcBef>
                <a:spcPct val="0"/>
              </a:spcBef>
              <a:spcAft>
                <a:spcPct val="0"/>
              </a:spcAft>
              <a:defRPr sz="4400">
                <a:solidFill>
                  <a:schemeClr val="tx1"/>
                </a:solidFill>
                <a:latin typeface="Calibri" charset="0"/>
                <a:ea typeface="ＭＳ Ｐゴシック" charset="-128"/>
              </a:defRPr>
            </a:lvl3pPr>
            <a:lvl4pPr algn="ctr" rtl="0" eaLnBrk="1" fontAlgn="base" hangingPunct="1">
              <a:spcBef>
                <a:spcPct val="0"/>
              </a:spcBef>
              <a:spcAft>
                <a:spcPct val="0"/>
              </a:spcAft>
              <a:defRPr sz="4400">
                <a:solidFill>
                  <a:schemeClr val="tx1"/>
                </a:solidFill>
                <a:latin typeface="Calibri" charset="0"/>
                <a:ea typeface="ＭＳ Ｐゴシック" charset="-128"/>
              </a:defRPr>
            </a:lvl4pPr>
            <a:lvl5pPr algn="ctr" rtl="0" eaLnBrk="1" fontAlgn="base" hangingPunct="1">
              <a:spcBef>
                <a:spcPct val="0"/>
              </a:spcBef>
              <a:spcAft>
                <a:spcPct val="0"/>
              </a:spcAft>
              <a:defRPr sz="4400">
                <a:solidFill>
                  <a:schemeClr val="tx1"/>
                </a:solidFill>
                <a:latin typeface="Calibri" charset="0"/>
                <a:ea typeface="ＭＳ Ｐゴシック" charset="-128"/>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a:lstStyle>
          <a:p>
            <a:pPr algn="ctr">
              <a:lnSpc>
                <a:spcPct val="100000"/>
              </a:lnSpc>
              <a:spcAft>
                <a:spcPts val="600"/>
              </a:spcAft>
            </a:pPr>
            <a:r>
              <a:rPr lang="en-US" sz="4400" b="1" u="sng" dirty="0">
                <a:solidFill>
                  <a:srgbClr val="395B74"/>
                </a:solidFill>
              </a:rPr>
              <a:t>FTA Mapping Tool </a:t>
            </a:r>
          </a:p>
          <a:p>
            <a:pPr algn="ctr">
              <a:lnSpc>
                <a:spcPct val="100000"/>
              </a:lnSpc>
              <a:spcAft>
                <a:spcPts val="600"/>
              </a:spcAft>
            </a:pPr>
            <a:r>
              <a:rPr lang="en-US" sz="2800" b="1" i="1" dirty="0">
                <a:solidFill>
                  <a:srgbClr val="395B74"/>
                </a:solidFill>
              </a:rPr>
              <a:t>Areas of Persistent Poverty &amp; </a:t>
            </a:r>
          </a:p>
          <a:p>
            <a:pPr algn="ctr">
              <a:lnSpc>
                <a:spcPct val="100000"/>
              </a:lnSpc>
              <a:spcAft>
                <a:spcPts val="600"/>
              </a:spcAft>
            </a:pPr>
            <a:r>
              <a:rPr lang="en-US" sz="2800" b="1" i="1" dirty="0">
                <a:solidFill>
                  <a:srgbClr val="395B74"/>
                </a:solidFill>
              </a:rPr>
              <a:t>Historically Disadvantaged Communities</a:t>
            </a:r>
          </a:p>
        </p:txBody>
      </p:sp>
      <p:sp>
        <p:nvSpPr>
          <p:cNvPr id="7" name="TextBox 6">
            <a:extLst>
              <a:ext uri="{FF2B5EF4-FFF2-40B4-BE49-F238E27FC236}">
                <a16:creationId xmlns:a16="http://schemas.microsoft.com/office/drawing/2014/main" id="{FE1A7676-213B-4A6F-BDDC-0EC5F54DE8C9}"/>
              </a:ext>
            </a:extLst>
          </p:cNvPr>
          <p:cNvSpPr txBox="1"/>
          <p:nvPr/>
        </p:nvSpPr>
        <p:spPr>
          <a:xfrm>
            <a:off x="2791757" y="3090497"/>
            <a:ext cx="6020350" cy="523220"/>
          </a:xfrm>
          <a:prstGeom prst="rect">
            <a:avLst/>
          </a:prstGeom>
          <a:noFill/>
        </p:spPr>
        <p:txBody>
          <a:bodyPr wrap="square" lIns="91440" tIns="45720" rIns="91440" bIns="45720" rtlCol="0" anchor="t">
            <a:spAutoFit/>
          </a:bodyPr>
          <a:lstStyle/>
          <a:p>
            <a:pPr algn="ctr"/>
            <a:r>
              <a:rPr lang="en-US" sz="2800" dirty="0">
                <a:solidFill>
                  <a:schemeClr val="bg2">
                    <a:lumMod val="75000"/>
                  </a:schemeClr>
                </a:solidFill>
                <a:latin typeface="+mn-lt"/>
                <a:ea typeface="ＭＳ Ｐゴシック"/>
                <a:cs typeface="Calibri"/>
              </a:rPr>
              <a:t>February 2023</a:t>
            </a:r>
            <a:endParaRPr lang="en-US" sz="2800" dirty="0">
              <a:solidFill>
                <a:schemeClr val="bg2">
                  <a:lumMod val="75000"/>
                </a:schemeClr>
              </a:solidFill>
              <a:latin typeface="+mn-lt"/>
              <a:cs typeface="Calibri"/>
            </a:endParaRPr>
          </a:p>
        </p:txBody>
      </p:sp>
      <p:sp>
        <p:nvSpPr>
          <p:cNvPr id="8" name="Subtitle 2">
            <a:extLst>
              <a:ext uri="{FF2B5EF4-FFF2-40B4-BE49-F238E27FC236}">
                <a16:creationId xmlns:a16="http://schemas.microsoft.com/office/drawing/2014/main" id="{971235DE-A280-402D-A441-0BAD3C0ABBF6}"/>
              </a:ext>
            </a:extLst>
          </p:cNvPr>
          <p:cNvSpPr txBox="1">
            <a:spLocks/>
          </p:cNvSpPr>
          <p:nvPr/>
        </p:nvSpPr>
        <p:spPr>
          <a:xfrm>
            <a:off x="3221620" y="4506219"/>
            <a:ext cx="5748760" cy="369332"/>
          </a:xfrm>
          <a:prstGeom prst="rect">
            <a:avLst/>
          </a:prstGeom>
        </p:spPr>
        <p:txBody>
          <a:bodyPr numCol="1" anchor="t" anchorCtr="0"/>
          <a:lstStyle>
            <a:lvl1pPr marL="0" indent="0" algn="l" rtl="0" eaLnBrk="1" fontAlgn="base" hangingPunct="1">
              <a:spcBef>
                <a:spcPts val="0"/>
              </a:spcBef>
              <a:spcAft>
                <a:spcPct val="0"/>
              </a:spcAft>
              <a:buFont typeface="Arial" charset="0"/>
              <a:buNone/>
              <a:defRPr sz="2000" b="0" i="0" kern="1200" baseline="0">
                <a:solidFill>
                  <a:schemeClr val="tx1"/>
                </a:solidFill>
                <a:latin typeface="Calibri" panose="020F0502020204030204" pitchFamily="34" charset="0"/>
                <a:ea typeface="Source Sans Pro" panose="020B0503030403020204" pitchFamily="34" charset="0"/>
                <a:cs typeface="+mn-cs"/>
              </a:defRPr>
            </a:lvl1pPr>
            <a:lvl2pPr marL="457200" indent="0" algn="ctr" rtl="0" eaLnBrk="1" fontAlgn="base" hangingPunct="1">
              <a:spcBef>
                <a:spcPct val="20000"/>
              </a:spcBef>
              <a:spcAft>
                <a:spcPct val="0"/>
              </a:spcAft>
              <a:buFont typeface="Arial" charset="0"/>
              <a:buNone/>
              <a:defRPr sz="2800" kern="1200">
                <a:solidFill>
                  <a:schemeClr val="tx1">
                    <a:tint val="75000"/>
                  </a:schemeClr>
                </a:solidFill>
                <a:latin typeface="Gill Sans MT" pitchFamily="34" charset="0"/>
                <a:ea typeface="ＭＳ Ｐゴシック" charset="-128"/>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Gill Sans MT" pitchFamily="34" charset="0"/>
                <a:ea typeface="ＭＳ Ｐゴシック" charset="-128"/>
                <a:cs typeface="+mn-cs"/>
              </a:defRPr>
            </a:lvl3pPr>
            <a:lvl4pPr marL="1371600" indent="0" algn="ctr" rtl="0" eaLnBrk="1" fontAlgn="base" hangingPunct="1">
              <a:spcBef>
                <a:spcPct val="20000"/>
              </a:spcBef>
              <a:spcAft>
                <a:spcPct val="0"/>
              </a:spcAft>
              <a:buFont typeface="Arial" charset="0"/>
              <a:buNone/>
              <a:defRPr sz="2000" kern="1200">
                <a:solidFill>
                  <a:schemeClr val="tx1">
                    <a:tint val="75000"/>
                  </a:schemeClr>
                </a:solidFill>
                <a:latin typeface="Gill Sans MT" pitchFamily="34" charset="0"/>
                <a:ea typeface="ＭＳ Ｐゴシック" charset="-128"/>
                <a:cs typeface="+mn-cs"/>
              </a:defRPr>
            </a:lvl4pPr>
            <a:lvl5pPr marL="1828800" indent="0" algn="ctr" rtl="0" eaLnBrk="1" fontAlgn="base" hangingPunct="1">
              <a:spcBef>
                <a:spcPct val="20000"/>
              </a:spcBef>
              <a:spcAft>
                <a:spcPct val="0"/>
              </a:spcAft>
              <a:buFont typeface="Arial" charset="0"/>
              <a:buNone/>
              <a:defRPr sz="2000" kern="1200">
                <a:solidFill>
                  <a:schemeClr val="tx1">
                    <a:tint val="75000"/>
                  </a:schemeClr>
                </a:solidFill>
                <a:latin typeface="Gill Sans MT" pitchFamily="34" charset="0"/>
                <a:ea typeface="ＭＳ Ｐゴシック"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defTabSz="914400">
              <a:spcAft>
                <a:spcPts val="200"/>
              </a:spcAft>
              <a:defRPr/>
            </a:pPr>
            <a:endParaRPr lang="en-US" sz="1600" dirty="0">
              <a:solidFill>
                <a:schemeClr val="tx1">
                  <a:lumMod val="75000"/>
                  <a:lumOff val="25000"/>
                </a:schemeClr>
              </a:solidFill>
              <a:cs typeface="Calibri" panose="020F0502020204030204" pitchFamily="34" charset="0"/>
            </a:endParaRPr>
          </a:p>
        </p:txBody>
      </p:sp>
      <p:sp>
        <p:nvSpPr>
          <p:cNvPr id="9" name="Subtitle 2">
            <a:extLst>
              <a:ext uri="{FF2B5EF4-FFF2-40B4-BE49-F238E27FC236}">
                <a16:creationId xmlns:a16="http://schemas.microsoft.com/office/drawing/2014/main" id="{ED742034-610B-49BD-83C7-CD9DBD4F682C}"/>
              </a:ext>
            </a:extLst>
          </p:cNvPr>
          <p:cNvSpPr txBox="1">
            <a:spLocks/>
          </p:cNvSpPr>
          <p:nvPr/>
        </p:nvSpPr>
        <p:spPr>
          <a:xfrm rot="10800000" flipV="1">
            <a:off x="3221620" y="4506218"/>
            <a:ext cx="5748760" cy="889673"/>
          </a:xfrm>
          <a:prstGeom prst="rect">
            <a:avLst/>
          </a:prstGeom>
        </p:spPr>
        <p:txBody>
          <a:bodyPr lIns="91440" tIns="45720" rIns="91440" bIns="45720" numCol="1" anchor="t" anchorCtr="0"/>
          <a:lstStyle>
            <a:lvl1pPr marL="0" indent="0" algn="l" rtl="0" eaLnBrk="1" fontAlgn="base" hangingPunct="1">
              <a:spcBef>
                <a:spcPts val="0"/>
              </a:spcBef>
              <a:spcAft>
                <a:spcPct val="0"/>
              </a:spcAft>
              <a:buFont typeface="Arial" charset="0"/>
              <a:buNone/>
              <a:defRPr sz="2000" b="0" i="0" kern="1200" baseline="0">
                <a:solidFill>
                  <a:schemeClr val="tx1"/>
                </a:solidFill>
                <a:latin typeface="Calibri" panose="020F0502020204030204" pitchFamily="34" charset="0"/>
                <a:ea typeface="Source Sans Pro" panose="020B0503030403020204" pitchFamily="34" charset="0"/>
                <a:cs typeface="+mn-cs"/>
              </a:defRPr>
            </a:lvl1pPr>
            <a:lvl2pPr marL="457200" indent="0" algn="ctr" rtl="0" eaLnBrk="1" fontAlgn="base" hangingPunct="1">
              <a:spcBef>
                <a:spcPct val="20000"/>
              </a:spcBef>
              <a:spcAft>
                <a:spcPct val="0"/>
              </a:spcAft>
              <a:buFont typeface="Arial" charset="0"/>
              <a:buNone/>
              <a:defRPr sz="2800" kern="1200">
                <a:solidFill>
                  <a:schemeClr val="tx1">
                    <a:tint val="75000"/>
                  </a:schemeClr>
                </a:solidFill>
                <a:latin typeface="Gill Sans MT" pitchFamily="34" charset="0"/>
                <a:ea typeface="ＭＳ Ｐゴシック" charset="-128"/>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Gill Sans MT" pitchFamily="34" charset="0"/>
                <a:ea typeface="ＭＳ Ｐゴシック" charset="-128"/>
                <a:cs typeface="+mn-cs"/>
              </a:defRPr>
            </a:lvl3pPr>
            <a:lvl4pPr marL="1371600" indent="0" algn="ctr" rtl="0" eaLnBrk="1" fontAlgn="base" hangingPunct="1">
              <a:spcBef>
                <a:spcPct val="20000"/>
              </a:spcBef>
              <a:spcAft>
                <a:spcPct val="0"/>
              </a:spcAft>
              <a:buFont typeface="Arial" charset="0"/>
              <a:buNone/>
              <a:defRPr sz="2000" kern="1200">
                <a:solidFill>
                  <a:schemeClr val="tx1">
                    <a:tint val="75000"/>
                  </a:schemeClr>
                </a:solidFill>
                <a:latin typeface="Gill Sans MT" pitchFamily="34" charset="0"/>
                <a:ea typeface="ＭＳ Ｐゴシック" charset="-128"/>
                <a:cs typeface="+mn-cs"/>
              </a:defRPr>
            </a:lvl4pPr>
            <a:lvl5pPr marL="1828800" indent="0" algn="ctr" rtl="0" eaLnBrk="1" fontAlgn="base" hangingPunct="1">
              <a:spcBef>
                <a:spcPct val="20000"/>
              </a:spcBef>
              <a:spcAft>
                <a:spcPct val="0"/>
              </a:spcAft>
              <a:buFont typeface="Arial" charset="0"/>
              <a:buNone/>
              <a:defRPr sz="2000" kern="1200">
                <a:solidFill>
                  <a:schemeClr val="tx1">
                    <a:tint val="75000"/>
                  </a:schemeClr>
                </a:solidFill>
                <a:latin typeface="Gill Sans MT" pitchFamily="34" charset="0"/>
                <a:ea typeface="ＭＳ Ｐゴシック"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endParaRPr lang="en-US" dirty="0">
              <a:solidFill>
                <a:schemeClr val="tx1">
                  <a:lumMod val="75000"/>
                  <a:lumOff val="25000"/>
                </a:schemeClr>
              </a:solidFill>
              <a:cs typeface="Calibri" panose="020F0502020204030204" pitchFamily="34" charset="0"/>
            </a:endParaRPr>
          </a:p>
        </p:txBody>
      </p:sp>
      <p:sp>
        <p:nvSpPr>
          <p:cNvPr id="10" name="Subtitle 2">
            <a:extLst>
              <a:ext uri="{FF2B5EF4-FFF2-40B4-BE49-F238E27FC236}">
                <a16:creationId xmlns:a16="http://schemas.microsoft.com/office/drawing/2014/main" id="{15469457-6FB2-4E9F-B75C-97FE63B2FD47}"/>
              </a:ext>
            </a:extLst>
          </p:cNvPr>
          <p:cNvSpPr txBox="1">
            <a:spLocks/>
          </p:cNvSpPr>
          <p:nvPr/>
        </p:nvSpPr>
        <p:spPr>
          <a:xfrm>
            <a:off x="3162059" y="4153715"/>
            <a:ext cx="5748760" cy="1443672"/>
          </a:xfrm>
          <a:prstGeom prst="rect">
            <a:avLst/>
          </a:prstGeom>
        </p:spPr>
        <p:txBody>
          <a:bodyPr numCol="1" anchor="t" anchorCtr="0"/>
          <a:ls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b="1" dirty="0">
                <a:cs typeface="Calibri" panose="020F0502020204030204" pitchFamily="34" charset="0"/>
              </a:rPr>
              <a:t>Nazrul Islam</a:t>
            </a:r>
          </a:p>
          <a:p>
            <a:pPr algn="ctr"/>
            <a:r>
              <a:rPr lang="en-US" dirty="0">
                <a:cs typeface="Calibri" panose="020F0502020204030204" pitchFamily="34" charset="0"/>
              </a:rPr>
              <a:t>FTA, Office of Systems Planning and Analysis</a:t>
            </a:r>
          </a:p>
        </p:txBody>
      </p:sp>
    </p:spTree>
    <p:extLst>
      <p:ext uri="{BB962C8B-B14F-4D97-AF65-F5344CB8AC3E}">
        <p14:creationId xmlns:p14="http://schemas.microsoft.com/office/powerpoint/2010/main" val="3902148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B634B-A529-471C-8567-2AE37979EEBD}"/>
              </a:ext>
            </a:extLst>
          </p:cNvPr>
          <p:cNvSpPr>
            <a:spLocks noGrp="1"/>
          </p:cNvSpPr>
          <p:nvPr>
            <p:ph type="title"/>
          </p:nvPr>
        </p:nvSpPr>
        <p:spPr>
          <a:xfrm>
            <a:off x="838200" y="365126"/>
            <a:ext cx="10515600" cy="634782"/>
          </a:xfrm>
        </p:spPr>
        <p:txBody>
          <a:bodyPr>
            <a:normAutofit fontScale="90000"/>
          </a:bodyPr>
          <a:lstStyle/>
          <a:p>
            <a:pPr algn="ctr"/>
            <a:r>
              <a:rPr lang="en-US" sz="4000" b="1" dirty="0"/>
              <a:t>FTA Mapping Tool</a:t>
            </a:r>
          </a:p>
        </p:txBody>
      </p:sp>
      <p:pic>
        <p:nvPicPr>
          <p:cNvPr id="6" name="Content Placeholder 5" descr="This is an image of the new FTA Mapping Tool webpage. &#10;&#10;The FTA Mapping Tool is an additional resource for applicants to use to make this determination about their project areas. The FTA Mapping Tool is a one stop shop resource for eligibility as well as provides for an opportunity for applicants to take a screenshot of their project areas for their application">
            <a:extLst>
              <a:ext uri="{FF2B5EF4-FFF2-40B4-BE49-F238E27FC236}">
                <a16:creationId xmlns:a16="http://schemas.microsoft.com/office/drawing/2014/main" id="{4E24F8D2-8626-4D76-9216-B63C6A3539F4}"/>
              </a:ext>
            </a:extLst>
          </p:cNvPr>
          <p:cNvPicPr>
            <a:picLocks noGrp="1" noChangeAspect="1"/>
          </p:cNvPicPr>
          <p:nvPr>
            <p:ph idx="1"/>
          </p:nvPr>
        </p:nvPicPr>
        <p:blipFill>
          <a:blip r:embed="rId2"/>
          <a:stretch>
            <a:fillRect/>
          </a:stretch>
        </p:blipFill>
        <p:spPr>
          <a:xfrm>
            <a:off x="1036801" y="1300766"/>
            <a:ext cx="9889751" cy="4876197"/>
          </a:xfrm>
        </p:spPr>
      </p:pic>
      <p:sp>
        <p:nvSpPr>
          <p:cNvPr id="8" name="TextBox 7">
            <a:extLst>
              <a:ext uri="{FF2B5EF4-FFF2-40B4-BE49-F238E27FC236}">
                <a16:creationId xmlns:a16="http://schemas.microsoft.com/office/drawing/2014/main" id="{D4EBA8A6-8FB7-4EC6-803E-E3932CD48716}"/>
              </a:ext>
            </a:extLst>
          </p:cNvPr>
          <p:cNvSpPr txBox="1"/>
          <p:nvPr/>
        </p:nvSpPr>
        <p:spPr>
          <a:xfrm>
            <a:off x="1683376" y="929952"/>
            <a:ext cx="9109120" cy="584775"/>
          </a:xfrm>
          <a:prstGeom prst="rect">
            <a:avLst/>
          </a:prstGeom>
          <a:noFill/>
        </p:spPr>
        <p:txBody>
          <a:bodyPr wrap="square">
            <a:spAutoFit/>
          </a:bodyPr>
          <a:lstStyle/>
          <a:p>
            <a:r>
              <a:rPr lang="en-US" sz="1600" dirty="0">
                <a:hlinkClick r:id="rId3"/>
              </a:rPr>
              <a:t>https://usdot.maps.arcgis.com/apps/dashboards/75febe4d9e6345ddb2c3ab42a4aae85f</a:t>
            </a:r>
            <a:endParaRPr lang="en-US" sz="1600" dirty="0"/>
          </a:p>
          <a:p>
            <a:endParaRPr lang="en-US" sz="1600" dirty="0"/>
          </a:p>
        </p:txBody>
      </p:sp>
    </p:spTree>
    <p:extLst>
      <p:ext uri="{BB962C8B-B14F-4D97-AF65-F5344CB8AC3E}">
        <p14:creationId xmlns:p14="http://schemas.microsoft.com/office/powerpoint/2010/main" val="3461046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F590A7-5672-4B3E-ABDE-3817B78E2022}"/>
              </a:ext>
            </a:extLst>
          </p:cNvPr>
          <p:cNvSpPr>
            <a:spLocks noGrp="1"/>
          </p:cNvSpPr>
          <p:nvPr>
            <p:ph type="title"/>
          </p:nvPr>
        </p:nvSpPr>
        <p:spPr>
          <a:xfrm>
            <a:off x="838200" y="365126"/>
            <a:ext cx="10515600" cy="634782"/>
          </a:xfrm>
        </p:spPr>
        <p:txBody>
          <a:bodyPr>
            <a:normAutofit fontScale="90000"/>
          </a:bodyPr>
          <a:lstStyle/>
          <a:p>
            <a:pPr algn="ctr"/>
            <a:r>
              <a:rPr lang="en-US" sz="4000" b="1" dirty="0"/>
              <a:t>User Instructions</a:t>
            </a:r>
          </a:p>
        </p:txBody>
      </p:sp>
      <p:sp>
        <p:nvSpPr>
          <p:cNvPr id="6" name="TextBox 5">
            <a:extLst>
              <a:ext uri="{FF2B5EF4-FFF2-40B4-BE49-F238E27FC236}">
                <a16:creationId xmlns:a16="http://schemas.microsoft.com/office/drawing/2014/main" id="{92469C7E-7119-44AB-8F19-C47BE54D155C}"/>
              </a:ext>
            </a:extLst>
          </p:cNvPr>
          <p:cNvSpPr txBox="1"/>
          <p:nvPr/>
        </p:nvSpPr>
        <p:spPr>
          <a:xfrm>
            <a:off x="1107440" y="1727260"/>
            <a:ext cx="9895840" cy="3046988"/>
          </a:xfrm>
          <a:prstGeom prst="rect">
            <a:avLst/>
          </a:prstGeom>
          <a:noFill/>
        </p:spPr>
        <p:txBody>
          <a:bodyPr wrap="square">
            <a:spAutoFit/>
          </a:bodyPr>
          <a:lstStyle/>
          <a:p>
            <a:pPr marL="342900" indent="-342900">
              <a:buFont typeface="Wingdings" panose="05000000000000000000" pitchFamily="2" charset="2"/>
              <a:buChar char="§"/>
            </a:pPr>
            <a:r>
              <a:rPr lang="en-US" sz="2400" b="0" i="0" dirty="0">
                <a:solidFill>
                  <a:srgbClr val="151515"/>
                </a:solidFill>
                <a:effectLst/>
                <a:latin typeface="Avenir Next"/>
              </a:rPr>
              <a:t>On the list to the left, select your state use the +/- icons or mouse wheel to zoom into the map</a:t>
            </a:r>
          </a:p>
          <a:p>
            <a:pPr marL="342900" indent="-342900">
              <a:buFont typeface="Wingdings" panose="05000000000000000000" pitchFamily="2" charset="2"/>
              <a:buChar char="§"/>
            </a:pPr>
            <a:r>
              <a:rPr lang="en-US" sz="2400" b="0" i="0" dirty="0">
                <a:solidFill>
                  <a:srgbClr val="151515"/>
                </a:solidFill>
                <a:effectLst/>
                <a:latin typeface="Avenir Next"/>
              </a:rPr>
              <a:t>Click and drag the map area to pan</a:t>
            </a:r>
          </a:p>
          <a:p>
            <a:pPr marL="342900" indent="-342900">
              <a:buFont typeface="Wingdings" panose="05000000000000000000" pitchFamily="2" charset="2"/>
              <a:buChar char="§"/>
            </a:pPr>
            <a:r>
              <a:rPr lang="en-US" sz="2400" b="0" i="0" dirty="0">
                <a:solidFill>
                  <a:srgbClr val="151515"/>
                </a:solidFill>
                <a:effectLst/>
                <a:latin typeface="Avenir Next"/>
              </a:rPr>
              <a:t>Use the select tool at the top left of the map to select an area of interest</a:t>
            </a:r>
          </a:p>
          <a:p>
            <a:pPr marL="342900" indent="-342900">
              <a:buFont typeface="Wingdings" panose="05000000000000000000" pitchFamily="2" charset="2"/>
              <a:buChar char="§"/>
            </a:pPr>
            <a:r>
              <a:rPr lang="en-US" sz="2400" b="0" i="0" dirty="0">
                <a:solidFill>
                  <a:srgbClr val="151515"/>
                </a:solidFill>
                <a:effectLst/>
                <a:latin typeface="Avenir Next"/>
              </a:rPr>
              <a:t>The number of AoPP, HDC and total Census Tracts within the selected area are shown in boxes below</a:t>
            </a:r>
          </a:p>
          <a:p>
            <a:pPr marL="342900" indent="-342900">
              <a:buFont typeface="Wingdings" panose="05000000000000000000" pitchFamily="2" charset="2"/>
              <a:buChar char="§"/>
            </a:pPr>
            <a:r>
              <a:rPr lang="en-US" sz="2400" b="0" i="0" dirty="0">
                <a:solidFill>
                  <a:srgbClr val="151515"/>
                </a:solidFill>
                <a:effectLst/>
                <a:latin typeface="Avenir Next"/>
              </a:rPr>
              <a:t>The list of selected AoPP and HDC Tracts are shown on the list to the right</a:t>
            </a:r>
          </a:p>
          <a:p>
            <a:pPr marL="342900" indent="-342900">
              <a:buFont typeface="Wingdings" panose="05000000000000000000" pitchFamily="2" charset="2"/>
              <a:buChar char="§"/>
            </a:pPr>
            <a:r>
              <a:rPr lang="en-US" sz="2400" b="0" i="0" dirty="0">
                <a:solidFill>
                  <a:srgbClr val="151515"/>
                </a:solidFill>
                <a:effectLst/>
                <a:latin typeface="Avenir Next"/>
              </a:rPr>
              <a:t>Zoom-in further or click on the map to read the Census Tract number</a:t>
            </a:r>
            <a:endParaRPr lang="en-US" sz="2400" dirty="0"/>
          </a:p>
        </p:txBody>
      </p:sp>
    </p:spTree>
    <p:extLst>
      <p:ext uri="{BB962C8B-B14F-4D97-AF65-F5344CB8AC3E}">
        <p14:creationId xmlns:p14="http://schemas.microsoft.com/office/powerpoint/2010/main" val="1145628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his is an image of the FTA Mapping tool that highlights what the map will output with certain selected layers turned on.">
            <a:extLst>
              <a:ext uri="{FF2B5EF4-FFF2-40B4-BE49-F238E27FC236}">
                <a16:creationId xmlns:a16="http://schemas.microsoft.com/office/drawing/2014/main" id="{A2AD0E95-2A91-46D1-A54E-77815CE54070}"/>
              </a:ext>
            </a:extLst>
          </p:cNvPr>
          <p:cNvPicPr>
            <a:picLocks noGrp="1" noChangeAspect="1"/>
          </p:cNvPicPr>
          <p:nvPr>
            <p:ph idx="1"/>
          </p:nvPr>
        </p:nvPicPr>
        <p:blipFill>
          <a:blip r:embed="rId3"/>
          <a:stretch>
            <a:fillRect/>
          </a:stretch>
        </p:blipFill>
        <p:spPr>
          <a:xfrm>
            <a:off x="838200" y="1502460"/>
            <a:ext cx="5155088"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28ABE1E7-FE79-4D83-BB4C-8E0064603388}"/>
              </a:ext>
            </a:extLst>
          </p:cNvPr>
          <p:cNvSpPr txBox="1">
            <a:spLocks/>
          </p:cNvSpPr>
          <p:nvPr/>
        </p:nvSpPr>
        <p:spPr>
          <a:xfrm>
            <a:off x="838200" y="365126"/>
            <a:ext cx="10515600" cy="63478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000" b="1" dirty="0">
                <a:solidFill>
                  <a:srgbClr val="395B74"/>
                </a:solidFill>
              </a:rPr>
              <a:t>Legends &amp; Layers</a:t>
            </a:r>
          </a:p>
        </p:txBody>
      </p:sp>
      <p:pic>
        <p:nvPicPr>
          <p:cNvPr id="9" name="Picture 8" descr="This is an image of the FTA Mapping Tool legend and color code that highlights tribal lands, AoPP Census Tracts and HDC Census Tracts">
            <a:extLst>
              <a:ext uri="{FF2B5EF4-FFF2-40B4-BE49-F238E27FC236}">
                <a16:creationId xmlns:a16="http://schemas.microsoft.com/office/drawing/2014/main" id="{C74BFBA4-F198-4C2C-B15F-98DE6F3283A9}"/>
              </a:ext>
            </a:extLst>
          </p:cNvPr>
          <p:cNvPicPr>
            <a:picLocks noChangeAspect="1"/>
          </p:cNvPicPr>
          <p:nvPr/>
        </p:nvPicPr>
        <p:blipFill>
          <a:blip r:embed="rId4"/>
          <a:stretch>
            <a:fillRect/>
          </a:stretch>
        </p:blipFill>
        <p:spPr>
          <a:xfrm>
            <a:off x="5993288" y="1502460"/>
            <a:ext cx="2828925" cy="3162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This is an image of the FTA Mapping Tool layers available for applicants to turn on or off in order to determine their project areas eligibility.  ">
            <a:extLst>
              <a:ext uri="{FF2B5EF4-FFF2-40B4-BE49-F238E27FC236}">
                <a16:creationId xmlns:a16="http://schemas.microsoft.com/office/drawing/2014/main" id="{7FD85BF4-1C04-4F28-9A31-CFD42C2FEAD2}"/>
              </a:ext>
            </a:extLst>
          </p:cNvPr>
          <p:cNvPicPr>
            <a:picLocks noChangeAspect="1"/>
          </p:cNvPicPr>
          <p:nvPr/>
        </p:nvPicPr>
        <p:blipFill>
          <a:blip r:embed="rId5"/>
          <a:stretch>
            <a:fillRect/>
          </a:stretch>
        </p:blipFill>
        <p:spPr>
          <a:xfrm>
            <a:off x="8822213" y="1502460"/>
            <a:ext cx="2938506" cy="3162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7780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his is an image of the FTA Mapping tool that highlights what the map will output with certain selected layers turned on.">
            <a:extLst>
              <a:ext uri="{FF2B5EF4-FFF2-40B4-BE49-F238E27FC236}">
                <a16:creationId xmlns:a16="http://schemas.microsoft.com/office/drawing/2014/main" id="{DD650EBB-86CE-4513-885B-550D12BECD89}"/>
              </a:ext>
            </a:extLst>
          </p:cNvPr>
          <p:cNvPicPr>
            <a:picLocks noGrp="1" noChangeAspect="1"/>
          </p:cNvPicPr>
          <p:nvPr>
            <p:ph idx="1"/>
          </p:nvPr>
        </p:nvPicPr>
        <p:blipFill>
          <a:blip r:embed="rId3"/>
          <a:stretch>
            <a:fillRect/>
          </a:stretch>
        </p:blipFill>
        <p:spPr>
          <a:xfrm>
            <a:off x="659019" y="1028631"/>
            <a:ext cx="10515600" cy="5148332"/>
          </a:xfrm>
        </p:spPr>
      </p:pic>
      <p:sp>
        <p:nvSpPr>
          <p:cNvPr id="5" name="Title 1">
            <a:extLst>
              <a:ext uri="{FF2B5EF4-FFF2-40B4-BE49-F238E27FC236}">
                <a16:creationId xmlns:a16="http://schemas.microsoft.com/office/drawing/2014/main" id="{209C8F7E-144F-405E-8EDA-C0FFFC27D178}"/>
              </a:ext>
            </a:extLst>
          </p:cNvPr>
          <p:cNvSpPr txBox="1">
            <a:spLocks/>
          </p:cNvSpPr>
          <p:nvPr/>
        </p:nvSpPr>
        <p:spPr>
          <a:xfrm>
            <a:off x="838200" y="365126"/>
            <a:ext cx="10515600" cy="63478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000" b="1" dirty="0">
                <a:solidFill>
                  <a:srgbClr val="395B74"/>
                </a:solidFill>
              </a:rPr>
              <a:t>Selected AoPP &amp; HDC Census Tracts</a:t>
            </a:r>
          </a:p>
        </p:txBody>
      </p:sp>
    </p:spTree>
    <p:extLst>
      <p:ext uri="{BB962C8B-B14F-4D97-AF65-F5344CB8AC3E}">
        <p14:creationId xmlns:p14="http://schemas.microsoft.com/office/powerpoint/2010/main" val="1995517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5C00D6-4E29-4D72-A705-99AE74EFEE6C}"/>
              </a:ext>
            </a:extLst>
          </p:cNvPr>
          <p:cNvSpPr>
            <a:spLocks noGrp="1"/>
          </p:cNvSpPr>
          <p:nvPr>
            <p:ph idx="1"/>
          </p:nvPr>
        </p:nvSpPr>
        <p:spPr>
          <a:xfrm>
            <a:off x="609603" y="1053356"/>
            <a:ext cx="11419640" cy="4525963"/>
          </a:xfrm>
        </p:spPr>
        <p:txBody>
          <a:bodyPr/>
          <a:lstStyle/>
          <a:p>
            <a:r>
              <a:rPr lang="en-US" dirty="0">
                <a:hlinkClick r:id="rId2"/>
              </a:rPr>
              <a:t>https://usdot.maps.arcgis.com/apps/dashboards/75febe4d9e6345ddb2c3ab42a4aae85f</a:t>
            </a:r>
            <a:endParaRPr lang="en-US" dirty="0"/>
          </a:p>
          <a:p>
            <a:endParaRPr lang="en-US" dirty="0"/>
          </a:p>
        </p:txBody>
      </p:sp>
      <p:sp>
        <p:nvSpPr>
          <p:cNvPr id="5" name="Title 1">
            <a:extLst>
              <a:ext uri="{FF2B5EF4-FFF2-40B4-BE49-F238E27FC236}">
                <a16:creationId xmlns:a16="http://schemas.microsoft.com/office/drawing/2014/main" id="{14E10320-6FD0-461C-B463-9CED1776E172}"/>
              </a:ext>
            </a:extLst>
          </p:cNvPr>
          <p:cNvSpPr txBox="1">
            <a:spLocks/>
          </p:cNvSpPr>
          <p:nvPr/>
        </p:nvSpPr>
        <p:spPr>
          <a:xfrm>
            <a:off x="838200" y="365126"/>
            <a:ext cx="10515600" cy="63478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000" b="1" dirty="0">
                <a:solidFill>
                  <a:srgbClr val="395B74"/>
                </a:solidFill>
              </a:rPr>
              <a:t>Live Demo</a:t>
            </a:r>
          </a:p>
        </p:txBody>
      </p:sp>
    </p:spTree>
    <p:extLst>
      <p:ext uri="{BB962C8B-B14F-4D97-AF65-F5344CB8AC3E}">
        <p14:creationId xmlns:p14="http://schemas.microsoft.com/office/powerpoint/2010/main" val="3260193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252" r="3253" b="22885"/>
          <a:stretch/>
        </p:blipFill>
        <p:spPr>
          <a:xfrm>
            <a:off x="111212" y="295275"/>
            <a:ext cx="11961340" cy="5956389"/>
          </a:xfrm>
          <a:prstGeom prst="rect">
            <a:avLst/>
          </a:prstGeom>
          <a:effectLst>
            <a:glow>
              <a:schemeClr val="accent1"/>
            </a:glow>
            <a:outerShdw blurRad="50800" dist="50800" dir="11040000" sx="1000" sy="1000" algn="ctr" rotWithShape="0">
              <a:srgbClr val="000000"/>
            </a:outerShdw>
            <a:softEdge rad="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6447" y="4822040"/>
            <a:ext cx="1553128" cy="1553128"/>
          </a:xfrm>
          <a:prstGeom prst="rect">
            <a:avLst/>
          </a:prstGeom>
        </p:spPr>
      </p:pic>
      <p:pic>
        <p:nvPicPr>
          <p:cNvPr id="5" name="Picture 4" descr="This is an image of the EPA EJ Screen Mapping tool on the introduction slide of the EJ Screen mapping tool section of the webinar.">
            <a:extLst>
              <a:ext uri="{FF2B5EF4-FFF2-40B4-BE49-F238E27FC236}">
                <a16:creationId xmlns:a16="http://schemas.microsoft.com/office/drawing/2014/main" id="{24A5B00A-8EB1-4A11-BEE4-E20A2EF308F4}"/>
              </a:ext>
            </a:extLst>
          </p:cNvPr>
          <p:cNvPicPr>
            <a:picLocks noChangeAspect="1"/>
          </p:cNvPicPr>
          <p:nvPr/>
        </p:nvPicPr>
        <p:blipFill>
          <a:blip r:embed="rId5"/>
          <a:stretch>
            <a:fillRect/>
          </a:stretch>
        </p:blipFill>
        <p:spPr>
          <a:xfrm>
            <a:off x="2038865" y="657633"/>
            <a:ext cx="7784757" cy="3914367"/>
          </a:xfrm>
          <a:prstGeom prst="rect">
            <a:avLst/>
          </a:prstGeom>
        </p:spPr>
      </p:pic>
      <p:sp>
        <p:nvSpPr>
          <p:cNvPr id="3" name="Title 1"/>
          <p:cNvSpPr txBox="1">
            <a:spLocks/>
          </p:cNvSpPr>
          <p:nvPr/>
        </p:nvSpPr>
        <p:spPr>
          <a:xfrm>
            <a:off x="0" y="3976852"/>
            <a:ext cx="11687175" cy="2223515"/>
          </a:xfrm>
          <a:prstGeom prst="rect">
            <a:avLst/>
          </a:prstGeom>
          <a:solidFill>
            <a:schemeClr val="bg1">
              <a:alpha val="69000"/>
            </a:schemeClr>
          </a:solidFill>
          <a:effectLst/>
        </p:spPr>
        <p:txBody>
          <a:bodyPr lIns="365760" tIns="365760">
            <a:noAutofit/>
          </a:bodyPr>
          <a:lstStyle>
            <a:lvl1pPr algn="l" defTabSz="914446"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effectLst>
                  <a:outerShdw blurRad="800100" dir="5400000" sx="103000" sy="103000" algn="ctr" rotWithShape="0">
                    <a:srgbClr val="F2F2F5">
                      <a:alpha val="84000"/>
                    </a:srgbClr>
                  </a:outerShdw>
                </a:effectLst>
                <a:latin typeface="Arial" panose="020B0604020202020204" pitchFamily="34" charset="0"/>
                <a:cs typeface="Arial" panose="020B0604020202020204" pitchFamily="34" charset="0"/>
              </a:rPr>
              <a:t>EJScreen </a:t>
            </a:r>
            <a:br>
              <a:rPr lang="en-US" b="1" dirty="0">
                <a:solidFill>
                  <a:schemeClr val="accent1"/>
                </a:solidFill>
                <a:effectLst>
                  <a:outerShdw blurRad="800100" dir="5400000" sx="103000" sy="103000" algn="ctr" rotWithShape="0">
                    <a:srgbClr val="F2F2F5">
                      <a:alpha val="84000"/>
                    </a:srgbClr>
                  </a:outerShdw>
                </a:effectLst>
                <a:latin typeface="Arial" panose="020B0604020202020204" pitchFamily="34" charset="0"/>
                <a:cs typeface="Arial" panose="020B0604020202020204" pitchFamily="34" charset="0"/>
              </a:rPr>
            </a:br>
            <a:r>
              <a:rPr lang="en-US" b="1" dirty="0">
                <a:solidFill>
                  <a:schemeClr val="accent1"/>
                </a:solidFill>
                <a:effectLst>
                  <a:outerShdw blurRad="800100" dir="5400000" sx="103000" sy="103000" algn="ctr" rotWithShape="0">
                    <a:srgbClr val="F2F2F5">
                      <a:alpha val="84000"/>
                    </a:srgbClr>
                  </a:outerShdw>
                </a:effectLst>
                <a:latin typeface="Arial" panose="020B0604020202020204" pitchFamily="34" charset="0"/>
                <a:cs typeface="Arial" panose="020B0604020202020204" pitchFamily="34" charset="0"/>
              </a:rPr>
              <a:t>EPA’s Environmental </a:t>
            </a:r>
            <a:br>
              <a:rPr lang="en-US" b="1" dirty="0">
                <a:solidFill>
                  <a:schemeClr val="accent1"/>
                </a:solidFill>
                <a:effectLst>
                  <a:outerShdw blurRad="800100" dir="5400000" sx="103000" sy="103000" algn="ctr" rotWithShape="0">
                    <a:srgbClr val="F2F2F5">
                      <a:alpha val="84000"/>
                    </a:srgbClr>
                  </a:outerShdw>
                </a:effectLst>
                <a:latin typeface="Arial" panose="020B0604020202020204" pitchFamily="34" charset="0"/>
                <a:cs typeface="Arial" panose="020B0604020202020204" pitchFamily="34" charset="0"/>
              </a:rPr>
            </a:br>
            <a:r>
              <a:rPr lang="en-US" b="1" dirty="0">
                <a:solidFill>
                  <a:schemeClr val="accent1"/>
                </a:solidFill>
                <a:effectLst>
                  <a:outerShdw blurRad="800100" dir="5400000" sx="103000" sy="103000" algn="ctr" rotWithShape="0">
                    <a:srgbClr val="F2F2F5">
                      <a:alpha val="84000"/>
                    </a:srgbClr>
                  </a:outerShdw>
                </a:effectLst>
                <a:latin typeface="Arial" panose="020B0604020202020204" pitchFamily="34" charset="0"/>
                <a:cs typeface="Arial" panose="020B0604020202020204" pitchFamily="34" charset="0"/>
              </a:rPr>
              <a:t>Justice Screening Tool</a:t>
            </a:r>
            <a:br>
              <a:rPr lang="en-US" b="1" spc="-150" dirty="0">
                <a:solidFill>
                  <a:srgbClr val="447CBF"/>
                </a:solidFill>
                <a:effectLst>
                  <a:outerShdw blurRad="800100" dir="5400000" sx="103000" sy="103000" algn="ctr" rotWithShape="0">
                    <a:srgbClr val="F2F2F5">
                      <a:alpha val="84000"/>
                    </a:srgbClr>
                  </a:outerShdw>
                </a:effectLst>
                <a:latin typeface="Arial" panose="020B0604020202020204" pitchFamily="34" charset="0"/>
                <a:cs typeface="Arial" panose="020B0604020202020204" pitchFamily="34" charset="0"/>
              </a:rPr>
            </a:br>
            <a:endParaRPr lang="en-US" b="1" spc="-150" dirty="0">
              <a:solidFill>
                <a:srgbClr val="447CBF"/>
              </a:solidFill>
              <a:effectLst>
                <a:outerShdw blurRad="800100" dir="5400000" sx="103000" sy="103000" algn="ctr" rotWithShape="0">
                  <a:srgbClr val="F2F2F5">
                    <a:alpha val="84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578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31967-182D-4F76-83E5-4FA514708EED}"/>
              </a:ext>
            </a:extLst>
          </p:cNvPr>
          <p:cNvSpPr>
            <a:spLocks noGrp="1"/>
          </p:cNvSpPr>
          <p:nvPr>
            <p:ph type="title"/>
          </p:nvPr>
        </p:nvSpPr>
        <p:spPr>
          <a:xfrm>
            <a:off x="251400" y="119200"/>
            <a:ext cx="10595426" cy="922609"/>
          </a:xfrm>
        </p:spPr>
        <p:txBody>
          <a:bodyPr/>
          <a:lstStyle/>
          <a:p>
            <a:r>
              <a:rPr lang="en-US" dirty="0"/>
              <a:t>Eligibility Cont’d</a:t>
            </a:r>
            <a:endParaRPr lang="en-US" sz="4000" dirty="0"/>
          </a:p>
        </p:txBody>
      </p:sp>
      <p:sp>
        <p:nvSpPr>
          <p:cNvPr id="3" name="Content Placeholder 2">
            <a:extLst>
              <a:ext uri="{FF2B5EF4-FFF2-40B4-BE49-F238E27FC236}">
                <a16:creationId xmlns:a16="http://schemas.microsoft.com/office/drawing/2014/main" id="{9B004523-D901-43D2-9641-09B4071CDA1D}"/>
              </a:ext>
            </a:extLst>
          </p:cNvPr>
          <p:cNvSpPr>
            <a:spLocks noGrp="1"/>
          </p:cNvSpPr>
          <p:nvPr>
            <p:ph idx="1"/>
          </p:nvPr>
        </p:nvSpPr>
        <p:spPr>
          <a:xfrm>
            <a:off x="251401" y="902345"/>
            <a:ext cx="7484904" cy="5053309"/>
          </a:xfrm>
        </p:spPr>
        <p:txBody>
          <a:bodyPr/>
          <a:lstStyle/>
          <a:p>
            <a:pPr marL="342900" indent="-342900">
              <a:buFont typeface="Wingdings" panose="05000000000000000000" pitchFamily="2" charset="2"/>
              <a:buChar char="Ø"/>
            </a:pPr>
            <a:r>
              <a:rPr lang="en-US" b="1" u="sng" dirty="0"/>
              <a:t>Eligible project areas are defined as follows:</a:t>
            </a:r>
          </a:p>
          <a:p>
            <a:pPr marL="342900" indent="-342900">
              <a:buFont typeface="Wingdings" panose="05000000000000000000" pitchFamily="2" charset="2"/>
              <a:buChar char="Ø"/>
            </a:pPr>
            <a:endParaRPr lang="en-US" sz="800" b="1" u="sng" dirty="0"/>
          </a:p>
          <a:p>
            <a:pPr marL="521970" lvl="3" indent="-342900">
              <a:spcAft>
                <a:spcPts val="600"/>
              </a:spcAft>
              <a:buFont typeface="Wingdings" panose="05000000000000000000" pitchFamily="2" charset="2"/>
              <a:buChar char="§"/>
            </a:pPr>
            <a:r>
              <a:rPr lang="en-US" sz="2000" u="sng" dirty="0">
                <a:latin typeface="+mn-lt"/>
                <a:cs typeface="Arial" panose="020B0604020202020204" pitchFamily="34" charset="0"/>
              </a:rPr>
              <a:t>“Area of Persistent Poverty”</a:t>
            </a:r>
            <a:r>
              <a:rPr lang="en-US" sz="2000" dirty="0">
                <a:latin typeface="+mn-lt"/>
                <a:cs typeface="Arial" panose="020B0604020202020204" pitchFamily="34" charset="0"/>
              </a:rPr>
              <a:t> is defined by 49 U.S.C. 6702(a)(1) as;</a:t>
            </a:r>
          </a:p>
          <a:p>
            <a:pPr marL="979170" lvl="4" indent="-342900">
              <a:spcAft>
                <a:spcPts val="600"/>
              </a:spcAft>
              <a:buFont typeface="Courier New" panose="02070309020205020404" pitchFamily="49" charset="0"/>
              <a:buChar char="o"/>
            </a:pPr>
            <a:r>
              <a:rPr lang="en-US" sz="2000" dirty="0">
                <a:latin typeface="+mn-lt"/>
                <a:cs typeface="Arial" panose="020B0604020202020204" pitchFamily="34" charset="0"/>
              </a:rPr>
              <a:t>(1) any county (or equivalent jurisdiction) in which, during the 30-year period ending on November 15, 2021, 20 percent or more of the population continually lived in poverty, as measured by the 1990 decennial census, the 2000 decennial census, and the most recent annual small area income and poverty estimate of the Bureau of the Census; </a:t>
            </a:r>
          </a:p>
          <a:p>
            <a:pPr marL="979170" lvl="4" indent="-342900">
              <a:spcAft>
                <a:spcPts val="600"/>
              </a:spcAft>
              <a:buFont typeface="Courier New" panose="02070309020205020404" pitchFamily="49" charset="0"/>
              <a:buChar char="o"/>
            </a:pPr>
            <a:r>
              <a:rPr lang="en-US" sz="2000" dirty="0">
                <a:latin typeface="+mn-lt"/>
                <a:cs typeface="Arial" panose="020B0604020202020204" pitchFamily="34" charset="0"/>
              </a:rPr>
              <a:t>(2) any census tract with a poverty rate of not less than 20 percent, as measured by the 5-year data series available from the American Community Survey of the Bureau of the Census  for the period of 2014 through 2018; and </a:t>
            </a:r>
          </a:p>
          <a:p>
            <a:pPr marL="979170" lvl="4" indent="-342900">
              <a:spcAft>
                <a:spcPts val="600"/>
              </a:spcAft>
              <a:buFont typeface="Courier New" panose="02070309020205020404" pitchFamily="49" charset="0"/>
              <a:buChar char="o"/>
            </a:pPr>
            <a:r>
              <a:rPr lang="en-US" sz="2000" dirty="0">
                <a:latin typeface="+mn-lt"/>
                <a:cs typeface="Arial" panose="020B0604020202020204" pitchFamily="34" charset="0"/>
              </a:rPr>
              <a:t>(3) any territory or possession of the United States. </a:t>
            </a:r>
          </a:p>
          <a:p>
            <a:endParaRPr lang="en-US" dirty="0"/>
          </a:p>
        </p:txBody>
      </p:sp>
      <p:sp>
        <p:nvSpPr>
          <p:cNvPr id="5" name="TextBox 4">
            <a:extLst>
              <a:ext uri="{FF2B5EF4-FFF2-40B4-BE49-F238E27FC236}">
                <a16:creationId xmlns:a16="http://schemas.microsoft.com/office/drawing/2014/main" id="{2036E52F-6157-48D6-A132-B0EC7BFA8C60}"/>
              </a:ext>
            </a:extLst>
          </p:cNvPr>
          <p:cNvSpPr txBox="1"/>
          <p:nvPr/>
        </p:nvSpPr>
        <p:spPr>
          <a:xfrm>
            <a:off x="7736305" y="1503947"/>
            <a:ext cx="4204294" cy="2908489"/>
          </a:xfrm>
          <a:prstGeom prst="rect">
            <a:avLst/>
          </a:prstGeom>
          <a:noFill/>
        </p:spPr>
        <p:txBody>
          <a:bodyPr wrap="square" rtlCol="0">
            <a:spAutoFit/>
          </a:bodyPr>
          <a:lstStyle/>
          <a:p>
            <a:pPr marL="521970" lvl="3" indent="-342900">
              <a:spcAft>
                <a:spcPts val="600"/>
              </a:spcAft>
              <a:buFont typeface="Wingdings" panose="05000000000000000000" pitchFamily="2" charset="2"/>
              <a:buChar char="§"/>
            </a:pPr>
            <a:r>
              <a:rPr lang="en-US" sz="2000" u="sng" dirty="0">
                <a:latin typeface="+mn-lt"/>
                <a:cs typeface="Arial" panose="020B0604020202020204" pitchFamily="34" charset="0"/>
              </a:rPr>
              <a:t>“Historically Disadvantaged Communities”</a:t>
            </a:r>
            <a:r>
              <a:rPr lang="en-US" sz="2000" dirty="0">
                <a:latin typeface="+mn-lt"/>
                <a:cs typeface="Arial" panose="020B0604020202020204" pitchFamily="34" charset="0"/>
              </a:rPr>
              <a:t> is defined by 49 U.S.C. 6702(a)(1) as; </a:t>
            </a:r>
          </a:p>
          <a:p>
            <a:pPr marL="979170" lvl="4" indent="-342900">
              <a:buFont typeface="Courier New" panose="02070309020205020404" pitchFamily="49" charset="0"/>
              <a:buChar char="o"/>
            </a:pPr>
            <a:r>
              <a:rPr lang="en-US" sz="2000" dirty="0">
                <a:latin typeface="+mn-lt"/>
                <a:cs typeface="Arial" panose="020B0604020202020204" pitchFamily="34" charset="0"/>
              </a:rPr>
              <a:t>(a) certain qualifying census tracts, (b) any Tribal land, or (c) any territory or possession of the United States. </a:t>
            </a:r>
          </a:p>
          <a:p>
            <a:endParaRPr lang="en-US" dirty="0"/>
          </a:p>
        </p:txBody>
      </p:sp>
      <p:sp>
        <p:nvSpPr>
          <p:cNvPr id="7" name="TextBox 6">
            <a:extLst>
              <a:ext uri="{FF2B5EF4-FFF2-40B4-BE49-F238E27FC236}">
                <a16:creationId xmlns:a16="http://schemas.microsoft.com/office/drawing/2014/main" id="{EF64447C-BEE5-4AC0-BC17-0545255D92BF}"/>
              </a:ext>
            </a:extLst>
          </p:cNvPr>
          <p:cNvSpPr txBox="1"/>
          <p:nvPr/>
        </p:nvSpPr>
        <p:spPr>
          <a:xfrm>
            <a:off x="1790700" y="5776421"/>
            <a:ext cx="9282362" cy="646331"/>
          </a:xfrm>
          <a:prstGeom prst="rect">
            <a:avLst/>
          </a:prstGeom>
          <a:noFill/>
        </p:spPr>
        <p:txBody>
          <a:bodyPr wrap="square">
            <a:spAutoFit/>
          </a:bodyPr>
          <a:lstStyle/>
          <a:p>
            <a:pPr marL="636270" lvl="4" indent="0" algn="r">
              <a:buNone/>
            </a:pPr>
            <a:r>
              <a:rPr lang="en-US"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https://usdot.maps.arcgis.com/apps/dashboards/75febe4d9e6345ddb2c3ab42a4aae85f</a:t>
            </a:r>
            <a:endParaRPr lang="en-US" sz="2000" dirty="0">
              <a:ea typeface="Calibri" panose="020F0502020204030204" pitchFamily="34" charset="0"/>
            </a:endParaRPr>
          </a:p>
          <a:p>
            <a:pPr marL="979170" lvl="4" indent="-342900">
              <a:spcAft>
                <a:spcPts val="600"/>
              </a:spcAft>
              <a:buFont typeface="Courier New" panose="02070309020205020404" pitchFamily="49" charset="0"/>
              <a:buChar char="o"/>
            </a:pPr>
            <a:endParaRPr lang="en-US" sz="1800" dirty="0">
              <a:latin typeface="+mn-lt"/>
              <a:cs typeface="Arial" panose="020B0604020202020204" pitchFamily="34" charset="0"/>
            </a:endParaRPr>
          </a:p>
        </p:txBody>
      </p:sp>
    </p:spTree>
    <p:extLst>
      <p:ext uri="{BB962C8B-B14F-4D97-AF65-F5344CB8AC3E}">
        <p14:creationId xmlns:p14="http://schemas.microsoft.com/office/powerpoint/2010/main" val="1376247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949148" y="6223828"/>
            <a:ext cx="471777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endParaRPr lang="en-US" dirty="0">
              <a:solidFill>
                <a:prstClr val="white"/>
              </a:solidFill>
              <a:latin typeface="Calibri" panose="020F0502020204030204"/>
            </a:endParaRPr>
          </a:p>
        </p:txBody>
      </p:sp>
      <p:sp>
        <p:nvSpPr>
          <p:cNvPr id="6" name="Title 1"/>
          <p:cNvSpPr txBox="1">
            <a:spLocks/>
          </p:cNvSpPr>
          <p:nvPr/>
        </p:nvSpPr>
        <p:spPr>
          <a:xfrm>
            <a:off x="1724026" y="282374"/>
            <a:ext cx="82160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b="1" dirty="0">
                <a:solidFill>
                  <a:schemeClr val="accent1"/>
                </a:solidFill>
              </a:rPr>
              <a:t>What is EJScreen?</a:t>
            </a:r>
          </a:p>
        </p:txBody>
      </p:sp>
      <p:sp>
        <p:nvSpPr>
          <p:cNvPr id="8" name="Content Placeholder 6"/>
          <p:cNvSpPr>
            <a:spLocks noGrp="1"/>
          </p:cNvSpPr>
          <p:nvPr>
            <p:ph idx="1"/>
          </p:nvPr>
        </p:nvSpPr>
        <p:spPr>
          <a:xfrm>
            <a:off x="419100" y="1686980"/>
            <a:ext cx="6448425" cy="4136994"/>
          </a:xfrm>
        </p:spPr>
        <p:txBody>
          <a:bodyPr>
            <a:normAutofit lnSpcReduction="10000"/>
          </a:bodyPr>
          <a:lstStyle/>
          <a:p>
            <a:pPr>
              <a:lnSpc>
                <a:spcPct val="120000"/>
              </a:lnSpc>
            </a:pPr>
            <a:r>
              <a:rPr lang="en-US" sz="2800" dirty="0">
                <a:solidFill>
                  <a:schemeClr val="tx1"/>
                </a:solidFill>
              </a:rPr>
              <a:t>EPA’s web-based GIS tool for nationally consistent EJ screening and mapping</a:t>
            </a:r>
          </a:p>
          <a:p>
            <a:pPr>
              <a:lnSpc>
                <a:spcPct val="120000"/>
              </a:lnSpc>
            </a:pPr>
            <a:r>
              <a:rPr lang="en-US" sz="2800" dirty="0">
                <a:solidFill>
                  <a:schemeClr val="tx1"/>
                </a:solidFill>
              </a:rPr>
              <a:t>Combines environmental and socioeconomic data to highlight areas where vulnerable populations may be disproportionately impacted by pollution</a:t>
            </a:r>
          </a:p>
          <a:p>
            <a:pPr>
              <a:lnSpc>
                <a:spcPct val="120000"/>
              </a:lnSpc>
            </a:pPr>
            <a:r>
              <a:rPr lang="en-US" sz="2800" dirty="0">
                <a:solidFill>
                  <a:schemeClr val="tx1"/>
                </a:solidFill>
              </a:rPr>
              <a:t>Starting point for agency considerations of environmental justice</a:t>
            </a:r>
          </a:p>
        </p:txBody>
      </p:sp>
      <p:pic>
        <p:nvPicPr>
          <p:cNvPr id="9" name="Picture 8">
            <a:extLst>
              <a:ext uri="{FF2B5EF4-FFF2-40B4-BE49-F238E27FC236}">
                <a16:creationId xmlns:a16="http://schemas.microsoft.com/office/drawing/2014/main" id="{F0E34F80-5E6D-4B59-B3EF-70D44C610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7323" y="1686980"/>
            <a:ext cx="4321411" cy="4022704"/>
          </a:xfrm>
          <a:prstGeom prst="rect">
            <a:avLst/>
          </a:prstGeom>
        </p:spPr>
      </p:pic>
      <p:pic>
        <p:nvPicPr>
          <p:cNvPr id="2" name="Picture 1" descr="This is an image of the EPA EJ Screen Mapping tool on the What is EJ Screen slide as well as the sample output of what the mapping program can produce.">
            <a:extLst>
              <a:ext uri="{FF2B5EF4-FFF2-40B4-BE49-F238E27FC236}">
                <a16:creationId xmlns:a16="http://schemas.microsoft.com/office/drawing/2014/main" id="{F9AC7426-CAB7-4397-B6F7-03EF528C7D95}"/>
              </a:ext>
            </a:extLst>
          </p:cNvPr>
          <p:cNvPicPr>
            <a:picLocks noChangeAspect="1"/>
          </p:cNvPicPr>
          <p:nvPr/>
        </p:nvPicPr>
        <p:blipFill>
          <a:blip r:embed="rId4"/>
          <a:stretch>
            <a:fillRect/>
          </a:stretch>
        </p:blipFill>
        <p:spPr>
          <a:xfrm>
            <a:off x="7229539" y="1875692"/>
            <a:ext cx="4036977" cy="2555631"/>
          </a:xfrm>
          <a:prstGeom prst="rect">
            <a:avLst/>
          </a:prstGeom>
        </p:spPr>
      </p:pic>
    </p:spTree>
    <p:extLst>
      <p:ext uri="{BB962C8B-B14F-4D97-AF65-F5344CB8AC3E}">
        <p14:creationId xmlns:p14="http://schemas.microsoft.com/office/powerpoint/2010/main" val="1323454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9875520" cy="866775"/>
          </a:xfrm>
        </p:spPr>
        <p:txBody>
          <a:bodyPr>
            <a:normAutofit/>
          </a:bodyPr>
          <a:lstStyle/>
          <a:p>
            <a:pPr algn="ctr"/>
            <a:r>
              <a:rPr lang="en-US" b="1" dirty="0"/>
              <a:t>Primary EJScreen Datasets</a:t>
            </a:r>
          </a:p>
        </p:txBody>
      </p:sp>
      <p:sp>
        <p:nvSpPr>
          <p:cNvPr id="7" name="Content Placeholder 2"/>
          <p:cNvSpPr txBox="1">
            <a:spLocks/>
          </p:cNvSpPr>
          <p:nvPr/>
        </p:nvSpPr>
        <p:spPr>
          <a:xfrm>
            <a:off x="425726" y="1460649"/>
            <a:ext cx="5670273" cy="4670519"/>
          </a:xfrm>
          <a:prstGeom prst="rect">
            <a:avLst/>
          </a:prstGeom>
        </p:spPr>
        <p:txBody>
          <a:bodyPr>
            <a:normAutofit/>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b="1" dirty="0">
                <a:solidFill>
                  <a:prstClr val="black"/>
                </a:solidFill>
              </a:rPr>
              <a:t>EJ Indexes </a:t>
            </a:r>
            <a:r>
              <a:rPr lang="en-US" dirty="0">
                <a:solidFill>
                  <a:prstClr val="black"/>
                </a:solidFill>
              </a:rPr>
              <a:t>(12)</a:t>
            </a:r>
          </a:p>
          <a:p>
            <a:pPr>
              <a:lnSpc>
                <a:spcPct val="150000"/>
              </a:lnSpc>
              <a:spcBef>
                <a:spcPts val="0"/>
              </a:spcBef>
            </a:pPr>
            <a:r>
              <a:rPr lang="en-US" b="1" dirty="0">
                <a:solidFill>
                  <a:prstClr val="black"/>
                </a:solidFill>
              </a:rPr>
              <a:t>Supplemental Indexes </a:t>
            </a:r>
            <a:r>
              <a:rPr lang="en-US" dirty="0">
                <a:solidFill>
                  <a:prstClr val="black"/>
                </a:solidFill>
              </a:rPr>
              <a:t>(12)</a:t>
            </a:r>
          </a:p>
          <a:p>
            <a:pPr>
              <a:lnSpc>
                <a:spcPct val="150000"/>
              </a:lnSpc>
              <a:spcBef>
                <a:spcPts val="0"/>
              </a:spcBef>
            </a:pPr>
            <a:r>
              <a:rPr lang="en-US" b="1" dirty="0">
                <a:solidFill>
                  <a:prstClr val="black"/>
                </a:solidFill>
              </a:rPr>
              <a:t>Environmental</a:t>
            </a:r>
            <a:r>
              <a:rPr lang="en-US" dirty="0">
                <a:solidFill>
                  <a:prstClr val="black"/>
                </a:solidFill>
              </a:rPr>
              <a:t> (12 indicators)</a:t>
            </a:r>
          </a:p>
          <a:p>
            <a:pPr>
              <a:lnSpc>
                <a:spcPct val="150000"/>
              </a:lnSpc>
              <a:spcBef>
                <a:spcPts val="0"/>
              </a:spcBef>
            </a:pPr>
            <a:r>
              <a:rPr lang="en-US" b="1" dirty="0">
                <a:solidFill>
                  <a:prstClr val="black"/>
                </a:solidFill>
              </a:rPr>
              <a:t>Socioeconomic</a:t>
            </a:r>
            <a:r>
              <a:rPr lang="en-US" dirty="0">
                <a:solidFill>
                  <a:prstClr val="black"/>
                </a:solidFill>
              </a:rPr>
              <a:t> (7 indicators)</a:t>
            </a:r>
          </a:p>
          <a:p>
            <a:pPr>
              <a:lnSpc>
                <a:spcPct val="150000"/>
              </a:lnSpc>
              <a:spcBef>
                <a:spcPts val="0"/>
              </a:spcBef>
            </a:pPr>
            <a:r>
              <a:rPr lang="en-US" b="1" dirty="0">
                <a:solidFill>
                  <a:prstClr val="black"/>
                </a:solidFill>
              </a:rPr>
              <a:t>Health</a:t>
            </a:r>
            <a:r>
              <a:rPr lang="en-US" dirty="0">
                <a:solidFill>
                  <a:prstClr val="black"/>
                </a:solidFill>
              </a:rPr>
              <a:t> (3 indicators)</a:t>
            </a:r>
          </a:p>
          <a:p>
            <a:pPr>
              <a:lnSpc>
                <a:spcPct val="150000"/>
              </a:lnSpc>
              <a:spcBef>
                <a:spcPts val="0"/>
              </a:spcBef>
            </a:pPr>
            <a:r>
              <a:rPr lang="en-US" b="1" dirty="0">
                <a:solidFill>
                  <a:prstClr val="black"/>
                </a:solidFill>
              </a:rPr>
              <a:t>Climate </a:t>
            </a:r>
            <a:r>
              <a:rPr lang="en-US" dirty="0">
                <a:solidFill>
                  <a:prstClr val="black"/>
                </a:solidFill>
              </a:rPr>
              <a:t>(6 indicators)</a:t>
            </a:r>
          </a:p>
          <a:p>
            <a:pPr>
              <a:lnSpc>
                <a:spcPct val="150000"/>
              </a:lnSpc>
              <a:spcBef>
                <a:spcPts val="0"/>
              </a:spcBef>
            </a:pPr>
            <a:r>
              <a:rPr lang="en-US" b="1" dirty="0">
                <a:solidFill>
                  <a:prstClr val="black"/>
                </a:solidFill>
              </a:rPr>
              <a:t>Critical Service Gaps </a:t>
            </a:r>
            <a:r>
              <a:rPr lang="en-US" dirty="0">
                <a:solidFill>
                  <a:prstClr val="black"/>
                </a:solidFill>
              </a:rPr>
              <a:t>(3 indicators)</a:t>
            </a:r>
          </a:p>
          <a:p>
            <a:pPr>
              <a:lnSpc>
                <a:spcPct val="150000"/>
              </a:lnSpc>
              <a:spcBef>
                <a:spcPts val="0"/>
              </a:spcBef>
            </a:pPr>
            <a:endParaRPr lang="en-US" dirty="0">
              <a:solidFill>
                <a:prstClr val="black"/>
              </a:solidFill>
            </a:endParaRPr>
          </a:p>
        </p:txBody>
      </p:sp>
      <p:pic>
        <p:nvPicPr>
          <p:cNvPr id="5" name="Picture 4" descr="This is an image of an EJ Screen sample report that highlights the primary data sets with examples of demographic data and environmental data.">
            <a:extLst>
              <a:ext uri="{FF2B5EF4-FFF2-40B4-BE49-F238E27FC236}">
                <a16:creationId xmlns:a16="http://schemas.microsoft.com/office/drawing/2014/main" id="{6E710F0B-CEAF-4AC1-ABFB-1A98762A6751}"/>
              </a:ext>
            </a:extLst>
          </p:cNvPr>
          <p:cNvPicPr>
            <a:picLocks noChangeAspect="1"/>
          </p:cNvPicPr>
          <p:nvPr/>
        </p:nvPicPr>
        <p:blipFill rotWithShape="1">
          <a:blip r:embed="rId3"/>
          <a:srcRect l="12262" t="15030" r="12857" b="14787"/>
          <a:stretch/>
        </p:blipFill>
        <p:spPr>
          <a:xfrm>
            <a:off x="6365633" y="1706834"/>
            <a:ext cx="5112217" cy="3833229"/>
          </a:xfrm>
          <a:prstGeom prst="rect">
            <a:avLst/>
          </a:prstGeom>
        </p:spPr>
      </p:pic>
    </p:spTree>
    <p:extLst>
      <p:ext uri="{BB962C8B-B14F-4D97-AF65-F5344CB8AC3E}">
        <p14:creationId xmlns:p14="http://schemas.microsoft.com/office/powerpoint/2010/main" val="3314778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0CD22-0C71-494D-96B7-795F01D4FC95}"/>
              </a:ext>
            </a:extLst>
          </p:cNvPr>
          <p:cNvSpPr>
            <a:spLocks noGrp="1"/>
          </p:cNvSpPr>
          <p:nvPr>
            <p:ph type="title"/>
          </p:nvPr>
        </p:nvSpPr>
        <p:spPr>
          <a:xfrm>
            <a:off x="1146972" y="301257"/>
            <a:ext cx="9875520" cy="822694"/>
          </a:xfrm>
        </p:spPr>
        <p:txBody>
          <a:bodyPr/>
          <a:lstStyle/>
          <a:p>
            <a:pPr algn="ctr"/>
            <a:r>
              <a:rPr lang="en-US" b="1" dirty="0"/>
              <a:t>EJScreen Key Features</a:t>
            </a:r>
            <a:endParaRPr lang="en-US" dirty="0"/>
          </a:p>
        </p:txBody>
      </p:sp>
      <p:sp>
        <p:nvSpPr>
          <p:cNvPr id="5" name="Content Placeholder 2">
            <a:extLst>
              <a:ext uri="{FF2B5EF4-FFF2-40B4-BE49-F238E27FC236}">
                <a16:creationId xmlns:a16="http://schemas.microsoft.com/office/drawing/2014/main" id="{5B7FDFBC-9119-43C1-91D5-16E2AC0A6577}"/>
              </a:ext>
            </a:extLst>
          </p:cNvPr>
          <p:cNvSpPr>
            <a:spLocks noGrp="1"/>
          </p:cNvSpPr>
          <p:nvPr>
            <p:ph sz="half" idx="1"/>
          </p:nvPr>
        </p:nvSpPr>
        <p:spPr>
          <a:xfrm>
            <a:off x="340242" y="1721644"/>
            <a:ext cx="5574465" cy="4511040"/>
          </a:xfrm>
        </p:spPr>
        <p:txBody>
          <a:bodyPr>
            <a:noAutofit/>
          </a:bodyPr>
          <a:lstStyle/>
          <a:p>
            <a:pPr>
              <a:lnSpc>
                <a:spcPct val="100000"/>
              </a:lnSpc>
            </a:pPr>
            <a:r>
              <a:rPr lang="en-US" sz="2400" dirty="0">
                <a:solidFill>
                  <a:schemeClr val="tx1"/>
                </a:solidFill>
              </a:rPr>
              <a:t>Annually updated environmental data</a:t>
            </a:r>
          </a:p>
          <a:p>
            <a:pPr>
              <a:lnSpc>
                <a:spcPct val="100000"/>
              </a:lnSpc>
            </a:pPr>
            <a:r>
              <a:rPr lang="en-US" sz="2400" dirty="0">
                <a:solidFill>
                  <a:schemeClr val="tx1"/>
                </a:solidFill>
              </a:rPr>
              <a:t>Annually updated demographics – from most recent U.S. Census Bureau American Community Survey (ACS)</a:t>
            </a:r>
          </a:p>
          <a:p>
            <a:pPr>
              <a:lnSpc>
                <a:spcPct val="100000"/>
              </a:lnSpc>
            </a:pPr>
            <a:r>
              <a:rPr lang="en-US" sz="2400" dirty="0">
                <a:solidFill>
                  <a:schemeClr val="tx1"/>
                </a:solidFill>
              </a:rPr>
              <a:t>Highest resolution data available</a:t>
            </a:r>
          </a:p>
          <a:p>
            <a:pPr>
              <a:lnSpc>
                <a:spcPct val="100000"/>
              </a:lnSpc>
            </a:pPr>
            <a:r>
              <a:rPr lang="en-US" sz="2400" dirty="0">
                <a:solidFill>
                  <a:schemeClr val="tx1"/>
                </a:solidFill>
              </a:rPr>
              <a:t>Ability to download data</a:t>
            </a:r>
          </a:p>
          <a:p>
            <a:pPr>
              <a:lnSpc>
                <a:spcPct val="100000"/>
              </a:lnSpc>
            </a:pPr>
            <a:r>
              <a:rPr lang="en-US" sz="2400" dirty="0">
                <a:solidFill>
                  <a:schemeClr val="tx1"/>
                </a:solidFill>
              </a:rPr>
              <a:t>Accessibility / ease of use</a:t>
            </a:r>
          </a:p>
        </p:txBody>
      </p:sp>
      <p:pic>
        <p:nvPicPr>
          <p:cNvPr id="8" name="Picture 7" descr="This is an image of the EPA EJ Screen Mapping tool outputs.  The image also depicts the key features of EJ Screen as a side panel on the mapping tool.">
            <a:extLst>
              <a:ext uri="{FF2B5EF4-FFF2-40B4-BE49-F238E27FC236}">
                <a16:creationId xmlns:a16="http://schemas.microsoft.com/office/drawing/2014/main" id="{9CCBBF7A-2689-4929-AB85-C0EAE616786D}"/>
              </a:ext>
            </a:extLst>
          </p:cNvPr>
          <p:cNvPicPr>
            <a:picLocks noChangeAspect="1"/>
          </p:cNvPicPr>
          <p:nvPr/>
        </p:nvPicPr>
        <p:blipFill>
          <a:blip r:embed="rId3"/>
          <a:stretch>
            <a:fillRect/>
          </a:stretch>
        </p:blipFill>
        <p:spPr>
          <a:xfrm>
            <a:off x="5870353" y="1474251"/>
            <a:ext cx="5981405" cy="4408133"/>
          </a:xfrm>
          <a:prstGeom prst="rect">
            <a:avLst/>
          </a:prstGeom>
        </p:spPr>
      </p:pic>
    </p:spTree>
    <p:extLst>
      <p:ext uri="{BB962C8B-B14F-4D97-AF65-F5344CB8AC3E}">
        <p14:creationId xmlns:p14="http://schemas.microsoft.com/office/powerpoint/2010/main" val="849252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930" y="173047"/>
            <a:ext cx="9875520" cy="1356360"/>
          </a:xfrm>
        </p:spPr>
        <p:txBody>
          <a:bodyPr/>
          <a:lstStyle/>
          <a:p>
            <a:pPr algn="ctr"/>
            <a:r>
              <a:rPr lang="en-US" b="1" dirty="0"/>
              <a:t>New EJSCREEN 2.1 Features</a:t>
            </a:r>
            <a:br>
              <a:rPr lang="en-US" b="1" dirty="0"/>
            </a:br>
            <a:r>
              <a:rPr lang="en-US" sz="2400" b="1" dirty="0">
                <a:solidFill>
                  <a:schemeClr val="tx1"/>
                </a:solidFill>
              </a:rPr>
              <a:t>Released 10/11/22</a:t>
            </a:r>
          </a:p>
        </p:txBody>
      </p:sp>
      <p:sp>
        <p:nvSpPr>
          <p:cNvPr id="7" name="Content Placeholder 2"/>
          <p:cNvSpPr txBox="1">
            <a:spLocks/>
          </p:cNvSpPr>
          <p:nvPr/>
        </p:nvSpPr>
        <p:spPr>
          <a:xfrm>
            <a:off x="770987" y="1162860"/>
            <a:ext cx="11174738" cy="4986901"/>
          </a:xfrm>
          <a:prstGeom prst="rect">
            <a:avLst/>
          </a:prstGeom>
        </p:spPr>
        <p:txBody>
          <a:bodyPr>
            <a:normAutofit/>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34" marR="0" lvl="1" indent="-228611" algn="l" defTabSz="914446"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228611" marR="0" lvl="0" indent="-228611" algn="l" defTabSz="914446"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228611" marR="0" lvl="0" indent="-228611" algn="l" defTabSz="914446"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grpSp>
        <p:nvGrpSpPr>
          <p:cNvPr id="29" name="Group 28">
            <a:extLst>
              <a:ext uri="{FF2B5EF4-FFF2-40B4-BE49-F238E27FC236}">
                <a16:creationId xmlns:a16="http://schemas.microsoft.com/office/drawing/2014/main" id="{732377AD-229F-44B3-AAF7-F19E1A41997E}"/>
              </a:ext>
            </a:extLst>
          </p:cNvPr>
          <p:cNvGrpSpPr/>
          <p:nvPr/>
        </p:nvGrpSpPr>
        <p:grpSpPr>
          <a:xfrm>
            <a:off x="956930" y="1736608"/>
            <a:ext cx="10310508" cy="4494055"/>
            <a:chOff x="956930" y="1736608"/>
            <a:chExt cx="10310508" cy="4494055"/>
          </a:xfrm>
        </p:grpSpPr>
        <p:sp>
          <p:nvSpPr>
            <p:cNvPr id="28" name="Rectangle: Rounded Corners 27">
              <a:extLst>
                <a:ext uri="{FF2B5EF4-FFF2-40B4-BE49-F238E27FC236}">
                  <a16:creationId xmlns:a16="http://schemas.microsoft.com/office/drawing/2014/main" id="{E824FE34-043A-45F7-A0C1-BCC4EC77DCEA}"/>
                </a:ext>
              </a:extLst>
            </p:cNvPr>
            <p:cNvSpPr/>
            <p:nvPr/>
          </p:nvSpPr>
          <p:spPr>
            <a:xfrm>
              <a:off x="956931" y="3625741"/>
              <a:ext cx="10290190" cy="745795"/>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grpSp>
          <p:nvGrpSpPr>
            <p:cNvPr id="11" name="Group 10">
              <a:extLst>
                <a:ext uri="{FF2B5EF4-FFF2-40B4-BE49-F238E27FC236}">
                  <a16:creationId xmlns:a16="http://schemas.microsoft.com/office/drawing/2014/main" id="{D5AC38CF-FF7E-4844-9533-447573D475D1}"/>
                </a:ext>
              </a:extLst>
            </p:cNvPr>
            <p:cNvGrpSpPr/>
            <p:nvPr/>
          </p:nvGrpSpPr>
          <p:grpSpPr>
            <a:xfrm>
              <a:off x="956930" y="1736608"/>
              <a:ext cx="10310508" cy="4494055"/>
              <a:chOff x="956930" y="1736608"/>
              <a:chExt cx="10310508" cy="4494055"/>
            </a:xfrm>
          </p:grpSpPr>
          <p:sp>
            <p:nvSpPr>
              <p:cNvPr id="21" name="Rectangle: Rounded Corners 20">
                <a:extLst>
                  <a:ext uri="{FF2B5EF4-FFF2-40B4-BE49-F238E27FC236}">
                    <a16:creationId xmlns:a16="http://schemas.microsoft.com/office/drawing/2014/main" id="{FFE478AA-3329-4388-98A3-E2AFFAC5ADEA}"/>
                  </a:ext>
                </a:extLst>
              </p:cNvPr>
              <p:cNvSpPr/>
              <p:nvPr/>
            </p:nvSpPr>
            <p:spPr>
              <a:xfrm>
                <a:off x="956930" y="4533341"/>
                <a:ext cx="10290190" cy="745795"/>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24" name="Rectangle: Rounded Corners 23">
                <a:extLst>
                  <a:ext uri="{FF2B5EF4-FFF2-40B4-BE49-F238E27FC236}">
                    <a16:creationId xmlns:a16="http://schemas.microsoft.com/office/drawing/2014/main" id="{45D536A5-F8EB-4FBB-802B-7C8168438B05}"/>
                  </a:ext>
                </a:extLst>
              </p:cNvPr>
              <p:cNvSpPr/>
              <p:nvPr/>
            </p:nvSpPr>
            <p:spPr>
              <a:xfrm>
                <a:off x="956930" y="5465585"/>
                <a:ext cx="10290190" cy="745795"/>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Rectangle: Rounded Corners 11">
                <a:extLst>
                  <a:ext uri="{FF2B5EF4-FFF2-40B4-BE49-F238E27FC236}">
                    <a16:creationId xmlns:a16="http://schemas.microsoft.com/office/drawing/2014/main" id="{27629943-B301-407D-9C79-384EF76A94BF}"/>
                  </a:ext>
                </a:extLst>
              </p:cNvPr>
              <p:cNvSpPr/>
              <p:nvPr/>
            </p:nvSpPr>
            <p:spPr>
              <a:xfrm>
                <a:off x="956930" y="1736609"/>
                <a:ext cx="10290190" cy="745795"/>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3" name="Rectangle 12" descr="Marker">
                <a:extLst>
                  <a:ext uri="{FF2B5EF4-FFF2-40B4-BE49-F238E27FC236}">
                    <a16:creationId xmlns:a16="http://schemas.microsoft.com/office/drawing/2014/main" id="{497719BE-B877-4A46-943E-D0B0022C3AAC}"/>
                  </a:ext>
                </a:extLst>
              </p:cNvPr>
              <p:cNvSpPr/>
              <p:nvPr/>
            </p:nvSpPr>
            <p:spPr>
              <a:xfrm>
                <a:off x="1182533" y="1904412"/>
                <a:ext cx="410187" cy="41018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564D0E86-E804-4DD2-A164-FFD42661229F}"/>
                  </a:ext>
                </a:extLst>
              </p:cNvPr>
              <p:cNvSpPr/>
              <p:nvPr/>
            </p:nvSpPr>
            <p:spPr>
              <a:xfrm>
                <a:off x="1818323" y="1736608"/>
                <a:ext cx="9428796" cy="745795"/>
              </a:xfrm>
              <a:custGeom>
                <a:avLst/>
                <a:gdLst>
                  <a:gd name="connsiteX0" fmla="*/ 0 w 9428796"/>
                  <a:gd name="connsiteY0" fmla="*/ 0 h 745795"/>
                  <a:gd name="connsiteX1" fmla="*/ 9428796 w 9428796"/>
                  <a:gd name="connsiteY1" fmla="*/ 0 h 745795"/>
                  <a:gd name="connsiteX2" fmla="*/ 9428796 w 9428796"/>
                  <a:gd name="connsiteY2" fmla="*/ 745795 h 745795"/>
                  <a:gd name="connsiteX3" fmla="*/ 0 w 9428796"/>
                  <a:gd name="connsiteY3" fmla="*/ 745795 h 745795"/>
                  <a:gd name="connsiteX4" fmla="*/ 0 w 9428796"/>
                  <a:gd name="connsiteY4" fmla="*/ 0 h 7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796" h="745795">
                    <a:moveTo>
                      <a:pt x="0" y="0"/>
                    </a:moveTo>
                    <a:lnTo>
                      <a:pt x="9428796" y="0"/>
                    </a:lnTo>
                    <a:lnTo>
                      <a:pt x="9428796" y="745795"/>
                    </a:lnTo>
                    <a:lnTo>
                      <a:pt x="0" y="7457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930" tIns="78930" rIns="78930" bIns="78930" numCol="1" spcCol="1270" anchor="ctr" anchorCtr="0">
                <a:noAutofit/>
              </a:bodyPr>
              <a:lstStyle/>
              <a:p>
                <a:pPr marL="0" marR="0" lvl="0" indent="0" algn="l" defTabSz="1066800" rtl="0" eaLnBrk="1" fontAlgn="auto" latinLnBrk="0" hangingPunct="1">
                  <a:lnSpc>
                    <a:spcPct val="10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Corbel" panose="020B0503020204020204"/>
                    <a:ea typeface="+mn-ea"/>
                    <a:cs typeface="+mn-cs"/>
                  </a:rPr>
                  <a:t>New Territory Data</a:t>
                </a:r>
              </a:p>
            </p:txBody>
          </p:sp>
          <p:sp>
            <p:nvSpPr>
              <p:cNvPr id="15" name="Rectangle: Rounded Corners 14">
                <a:extLst>
                  <a:ext uri="{FF2B5EF4-FFF2-40B4-BE49-F238E27FC236}">
                    <a16:creationId xmlns:a16="http://schemas.microsoft.com/office/drawing/2014/main" id="{4A6F6FF5-FFDF-4191-AE19-6F4914F78C50}"/>
                  </a:ext>
                </a:extLst>
              </p:cNvPr>
              <p:cNvSpPr/>
              <p:nvPr/>
            </p:nvSpPr>
            <p:spPr>
              <a:xfrm>
                <a:off x="956930" y="2687900"/>
                <a:ext cx="10290190" cy="745795"/>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6" name="Rectangle 15" descr="Blockchain with solid fill">
                <a:extLst>
                  <a:ext uri="{FF2B5EF4-FFF2-40B4-BE49-F238E27FC236}">
                    <a16:creationId xmlns:a16="http://schemas.microsoft.com/office/drawing/2014/main" id="{2633ECE3-F249-4CF1-B379-9C0AE7F8813C}"/>
                  </a:ext>
                </a:extLst>
              </p:cNvPr>
              <p:cNvSpPr/>
              <p:nvPr/>
            </p:nvSpPr>
            <p:spPr>
              <a:xfrm>
                <a:off x="1249332" y="2857485"/>
                <a:ext cx="410187" cy="410187"/>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id="{F6159E53-7774-4F52-9791-9A8C26647AAF}"/>
                  </a:ext>
                </a:extLst>
              </p:cNvPr>
              <p:cNvSpPr/>
              <p:nvPr/>
            </p:nvSpPr>
            <p:spPr>
              <a:xfrm>
                <a:off x="1838642" y="4557175"/>
                <a:ext cx="9428796" cy="745795"/>
              </a:xfrm>
              <a:custGeom>
                <a:avLst/>
                <a:gdLst>
                  <a:gd name="connsiteX0" fmla="*/ 0 w 9428796"/>
                  <a:gd name="connsiteY0" fmla="*/ 0 h 745795"/>
                  <a:gd name="connsiteX1" fmla="*/ 9428796 w 9428796"/>
                  <a:gd name="connsiteY1" fmla="*/ 0 h 745795"/>
                  <a:gd name="connsiteX2" fmla="*/ 9428796 w 9428796"/>
                  <a:gd name="connsiteY2" fmla="*/ 745795 h 745795"/>
                  <a:gd name="connsiteX3" fmla="*/ 0 w 9428796"/>
                  <a:gd name="connsiteY3" fmla="*/ 745795 h 745795"/>
                  <a:gd name="connsiteX4" fmla="*/ 0 w 9428796"/>
                  <a:gd name="connsiteY4" fmla="*/ 0 h 7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796" h="745795">
                    <a:moveTo>
                      <a:pt x="0" y="0"/>
                    </a:moveTo>
                    <a:lnTo>
                      <a:pt x="9428796" y="0"/>
                    </a:lnTo>
                    <a:lnTo>
                      <a:pt x="9428796" y="745795"/>
                    </a:lnTo>
                    <a:lnTo>
                      <a:pt x="0" y="7457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930" tIns="78930" rIns="78930" bIns="78930" numCol="1" spcCol="1270" anchor="ctr" anchorCtr="0">
                <a:noAutofit/>
              </a:bodyPr>
              <a:lstStyle/>
              <a:p>
                <a:pPr marL="0" marR="0" lvl="0" indent="0" algn="l" defTabSz="1066800" rtl="0" eaLnBrk="1" fontAlgn="auto" latinLnBrk="0" hangingPunct="1">
                  <a:lnSpc>
                    <a:spcPct val="10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Corbel" panose="020B0503020204020204"/>
                    <a:ea typeface="+mn-ea"/>
                    <a:cs typeface="+mn-cs"/>
                  </a:rPr>
                  <a:t>Threshold Maps </a:t>
                </a:r>
              </a:p>
            </p:txBody>
          </p:sp>
          <p:sp>
            <p:nvSpPr>
              <p:cNvPr id="18" name="Rectangle: Rounded Corners 17">
                <a:extLst>
                  <a:ext uri="{FF2B5EF4-FFF2-40B4-BE49-F238E27FC236}">
                    <a16:creationId xmlns:a16="http://schemas.microsoft.com/office/drawing/2014/main" id="{D975C0FE-F51B-4DD0-809B-735C09C11135}"/>
                  </a:ext>
                </a:extLst>
              </p:cNvPr>
              <p:cNvSpPr/>
              <p:nvPr/>
            </p:nvSpPr>
            <p:spPr>
              <a:xfrm>
                <a:off x="956930" y="5469086"/>
                <a:ext cx="10290190" cy="745795"/>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9" name="Rectangle 18">
                <a:extLst>
                  <a:ext uri="{FF2B5EF4-FFF2-40B4-BE49-F238E27FC236}">
                    <a16:creationId xmlns:a16="http://schemas.microsoft.com/office/drawing/2014/main" id="{161A3381-D9D5-407D-B0F3-5105740F0A28}"/>
                  </a:ext>
                </a:extLst>
              </p:cNvPr>
              <p:cNvSpPr/>
              <p:nvPr/>
            </p:nvSpPr>
            <p:spPr>
              <a:xfrm>
                <a:off x="9493181" y="1882196"/>
                <a:ext cx="410187" cy="182061"/>
              </a:xfrm>
              <a:prstGeom prst="rect">
                <a:avLst/>
              </a:prstGeom>
              <a:solidFill>
                <a:schemeClr val="bg1">
                  <a:lumMod val="95000"/>
                </a:schemeClr>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20" name="Freeform: Shape 19">
                <a:extLst>
                  <a:ext uri="{FF2B5EF4-FFF2-40B4-BE49-F238E27FC236}">
                    <a16:creationId xmlns:a16="http://schemas.microsoft.com/office/drawing/2014/main" id="{C206487F-77C9-4604-AC2D-AD0BBBA5B147}"/>
                  </a:ext>
                </a:extLst>
              </p:cNvPr>
              <p:cNvSpPr/>
              <p:nvPr/>
            </p:nvSpPr>
            <p:spPr>
              <a:xfrm>
                <a:off x="1838642" y="2710915"/>
                <a:ext cx="8620465" cy="745795"/>
              </a:xfrm>
              <a:custGeom>
                <a:avLst/>
                <a:gdLst>
                  <a:gd name="connsiteX0" fmla="*/ 0 w 8620465"/>
                  <a:gd name="connsiteY0" fmla="*/ 0 h 745795"/>
                  <a:gd name="connsiteX1" fmla="*/ 8620465 w 8620465"/>
                  <a:gd name="connsiteY1" fmla="*/ 0 h 745795"/>
                  <a:gd name="connsiteX2" fmla="*/ 8620465 w 8620465"/>
                  <a:gd name="connsiteY2" fmla="*/ 745795 h 745795"/>
                  <a:gd name="connsiteX3" fmla="*/ 0 w 8620465"/>
                  <a:gd name="connsiteY3" fmla="*/ 745795 h 745795"/>
                  <a:gd name="connsiteX4" fmla="*/ 0 w 8620465"/>
                  <a:gd name="connsiteY4" fmla="*/ 0 h 7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0465" h="745795">
                    <a:moveTo>
                      <a:pt x="0" y="0"/>
                    </a:moveTo>
                    <a:lnTo>
                      <a:pt x="8620465" y="0"/>
                    </a:lnTo>
                    <a:lnTo>
                      <a:pt x="8620465" y="745795"/>
                    </a:lnTo>
                    <a:lnTo>
                      <a:pt x="0" y="7457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930" tIns="78930" rIns="78930" bIns="78930" numCol="1" spcCol="1270" anchor="ctr" anchorCtr="0">
                <a:noAutofit/>
              </a:bodyPr>
              <a:lstStyle/>
              <a:p>
                <a:pPr marL="0" marR="0" lvl="0" indent="0" algn="l" defTabSz="1066800" rtl="0" eaLnBrk="1" fontAlgn="auto" latinLnBrk="0" hangingPunct="1">
                  <a:lnSpc>
                    <a:spcPct val="10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Corbel" panose="020B0503020204020204"/>
                    <a:ea typeface="+mn-ea"/>
                    <a:cs typeface="+mn-cs"/>
                  </a:rPr>
                  <a:t>Supplemental Indexes</a:t>
                </a:r>
              </a:p>
            </p:txBody>
          </p:sp>
          <p:sp>
            <p:nvSpPr>
              <p:cNvPr id="22" name="Rectangle 21" descr="Database">
                <a:extLst>
                  <a:ext uri="{FF2B5EF4-FFF2-40B4-BE49-F238E27FC236}">
                    <a16:creationId xmlns:a16="http://schemas.microsoft.com/office/drawing/2014/main" id="{268395CF-0588-46E8-9479-CE1A723B08FB}"/>
                  </a:ext>
                </a:extLst>
              </p:cNvPr>
              <p:cNvSpPr/>
              <p:nvPr/>
            </p:nvSpPr>
            <p:spPr>
              <a:xfrm>
                <a:off x="1168255" y="5636551"/>
                <a:ext cx="410187" cy="41018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23" name="Freeform: Shape 22">
                <a:extLst>
                  <a:ext uri="{FF2B5EF4-FFF2-40B4-BE49-F238E27FC236}">
                    <a16:creationId xmlns:a16="http://schemas.microsoft.com/office/drawing/2014/main" id="{767EE3CF-4BCA-4FCF-8BE6-1AED1FFB4709}"/>
                  </a:ext>
                </a:extLst>
              </p:cNvPr>
              <p:cNvSpPr/>
              <p:nvPr/>
            </p:nvSpPr>
            <p:spPr>
              <a:xfrm>
                <a:off x="1838642" y="5484868"/>
                <a:ext cx="9428796" cy="745795"/>
              </a:xfrm>
              <a:custGeom>
                <a:avLst/>
                <a:gdLst>
                  <a:gd name="connsiteX0" fmla="*/ 0 w 9428796"/>
                  <a:gd name="connsiteY0" fmla="*/ 0 h 745795"/>
                  <a:gd name="connsiteX1" fmla="*/ 9428796 w 9428796"/>
                  <a:gd name="connsiteY1" fmla="*/ 0 h 745795"/>
                  <a:gd name="connsiteX2" fmla="*/ 9428796 w 9428796"/>
                  <a:gd name="connsiteY2" fmla="*/ 745795 h 745795"/>
                  <a:gd name="connsiteX3" fmla="*/ 0 w 9428796"/>
                  <a:gd name="connsiteY3" fmla="*/ 745795 h 745795"/>
                  <a:gd name="connsiteX4" fmla="*/ 0 w 9428796"/>
                  <a:gd name="connsiteY4" fmla="*/ 0 h 7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796" h="745795">
                    <a:moveTo>
                      <a:pt x="0" y="0"/>
                    </a:moveTo>
                    <a:lnTo>
                      <a:pt x="9428796" y="0"/>
                    </a:lnTo>
                    <a:lnTo>
                      <a:pt x="9428796" y="745795"/>
                    </a:lnTo>
                    <a:lnTo>
                      <a:pt x="0" y="7457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930" tIns="78930" rIns="78930" bIns="78930" numCol="1" spcCol="1270" anchor="ctr" anchorCtr="0">
                <a:noAutofit/>
              </a:bodyPr>
              <a:lstStyle/>
              <a:p>
                <a:pPr marL="0" marR="0" lvl="0" indent="0" algn="l" defTabSz="1066800" rtl="0" eaLnBrk="1" fontAlgn="auto" latinLnBrk="0" hangingPunct="1">
                  <a:lnSpc>
                    <a:spcPct val="10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Corbel" panose="020B0503020204020204"/>
                    <a:ea typeface="+mn-ea"/>
                    <a:cs typeface="+mn-cs"/>
                  </a:rPr>
                  <a:t>Updated Demographic and Environmental Data</a:t>
                </a:r>
              </a:p>
            </p:txBody>
          </p:sp>
          <p:sp>
            <p:nvSpPr>
              <p:cNvPr id="25" name="Rectangle 24" descr="Calculator with solid fill">
                <a:extLst>
                  <a:ext uri="{FF2B5EF4-FFF2-40B4-BE49-F238E27FC236}">
                    <a16:creationId xmlns:a16="http://schemas.microsoft.com/office/drawing/2014/main" id="{49C3C11F-26DD-4887-B489-44A013FCCD83}"/>
                  </a:ext>
                </a:extLst>
              </p:cNvPr>
              <p:cNvSpPr/>
              <p:nvPr/>
            </p:nvSpPr>
            <p:spPr>
              <a:xfrm>
                <a:off x="1213816" y="3787993"/>
                <a:ext cx="410187" cy="410187"/>
              </a:xfrm>
              <a:prstGeom prst="rect">
                <a:avLst/>
              </a:prstGeom>
              <a:blipFill>
                <a:blip r:embed="rId9">
                  <a:duotone>
                    <a:prstClr val="black"/>
                    <a:schemeClr val="accent1">
                      <a:tint val="45000"/>
                      <a:satMod val="400000"/>
                    </a:schemeClr>
                  </a:duotone>
                  <a:extLs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6" name="Freeform: Shape 25">
                <a:extLst>
                  <a:ext uri="{FF2B5EF4-FFF2-40B4-BE49-F238E27FC236}">
                    <a16:creationId xmlns:a16="http://schemas.microsoft.com/office/drawing/2014/main" id="{A0382A0E-1453-4F9B-A044-5A01D9FCED7B}"/>
                  </a:ext>
                </a:extLst>
              </p:cNvPr>
              <p:cNvSpPr/>
              <p:nvPr/>
            </p:nvSpPr>
            <p:spPr>
              <a:xfrm>
                <a:off x="1818323" y="3607767"/>
                <a:ext cx="9428796" cy="745795"/>
              </a:xfrm>
              <a:custGeom>
                <a:avLst/>
                <a:gdLst>
                  <a:gd name="connsiteX0" fmla="*/ 0 w 9428796"/>
                  <a:gd name="connsiteY0" fmla="*/ 0 h 745795"/>
                  <a:gd name="connsiteX1" fmla="*/ 9428796 w 9428796"/>
                  <a:gd name="connsiteY1" fmla="*/ 0 h 745795"/>
                  <a:gd name="connsiteX2" fmla="*/ 9428796 w 9428796"/>
                  <a:gd name="connsiteY2" fmla="*/ 745795 h 745795"/>
                  <a:gd name="connsiteX3" fmla="*/ 0 w 9428796"/>
                  <a:gd name="connsiteY3" fmla="*/ 745795 h 745795"/>
                  <a:gd name="connsiteX4" fmla="*/ 0 w 9428796"/>
                  <a:gd name="connsiteY4" fmla="*/ 0 h 74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8796" h="745795">
                    <a:moveTo>
                      <a:pt x="0" y="0"/>
                    </a:moveTo>
                    <a:lnTo>
                      <a:pt x="9428796" y="0"/>
                    </a:lnTo>
                    <a:lnTo>
                      <a:pt x="9428796" y="745795"/>
                    </a:lnTo>
                    <a:lnTo>
                      <a:pt x="0" y="7457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930" tIns="78930" rIns="78930" bIns="78930" numCol="1" spcCol="1270" anchor="ctr" anchorCtr="0">
                <a:noAutofit/>
              </a:bodyPr>
              <a:lstStyle/>
              <a:p>
                <a:pPr marL="0" marR="0" lvl="0" indent="0" algn="l" defTabSz="1066800" rtl="0" eaLnBrk="1" fontAlgn="auto" latinLnBrk="0" hangingPunct="1">
                  <a:lnSpc>
                    <a:spcPct val="10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Corbel" panose="020B0503020204020204"/>
                    <a:ea typeface="+mn-ea"/>
                    <a:cs typeface="+mn-cs"/>
                  </a:rPr>
                  <a:t>Revised Calculations</a:t>
                </a:r>
              </a:p>
            </p:txBody>
          </p:sp>
        </p:grpSp>
        <p:sp>
          <p:nvSpPr>
            <p:cNvPr id="27" name="Rectangle 26" descr="Upward trend with solid fill">
              <a:extLst>
                <a:ext uri="{FF2B5EF4-FFF2-40B4-BE49-F238E27FC236}">
                  <a16:creationId xmlns:a16="http://schemas.microsoft.com/office/drawing/2014/main" id="{8EB7BCF7-D8C6-431F-A910-08B2CE2D9503}"/>
                </a:ext>
              </a:extLst>
            </p:cNvPr>
            <p:cNvSpPr/>
            <p:nvPr/>
          </p:nvSpPr>
          <p:spPr>
            <a:xfrm>
              <a:off x="1201329" y="4713467"/>
              <a:ext cx="410187" cy="410187"/>
            </a:xfrm>
            <a:prstGeom prst="rect">
              <a:avLst/>
            </a:prstGeom>
            <a:blipFill>
              <a:blip r:embed="rId11">
                <a:extLst>
                  <a:ext uri="{96DAC541-7B7A-43D3-8B79-37D633B846F1}">
                    <asvg:svgBlip xmlns:asvg="http://schemas.microsoft.com/office/drawing/2016/SVG/main" r:embed="rId12"/>
                  </a:ext>
                </a:extLst>
              </a:blip>
              <a:srcRect/>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grpSp>
    </p:spTree>
    <p:extLst>
      <p:ext uri="{BB962C8B-B14F-4D97-AF65-F5344CB8AC3E}">
        <p14:creationId xmlns:p14="http://schemas.microsoft.com/office/powerpoint/2010/main" val="3592826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4564"/>
            <a:ext cx="4870910" cy="6882563"/>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rgbClr val="00B0F0"/>
              </a:solidFill>
            </a:endParaRPr>
          </a:p>
        </p:txBody>
      </p:sp>
      <p:sp>
        <p:nvSpPr>
          <p:cNvPr id="44" name="Title 7"/>
          <p:cNvSpPr txBox="1">
            <a:spLocks/>
          </p:cNvSpPr>
          <p:nvPr/>
        </p:nvSpPr>
        <p:spPr>
          <a:xfrm>
            <a:off x="771574" y="204903"/>
            <a:ext cx="3632200" cy="50783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sz="3000" dirty="0">
                <a:solidFill>
                  <a:srgbClr val="F2F2F5"/>
                </a:solidFill>
              </a:rPr>
              <a:t>UNITS OF ANALYSIS</a:t>
            </a:r>
          </a:p>
        </p:txBody>
      </p:sp>
      <p:grpSp>
        <p:nvGrpSpPr>
          <p:cNvPr id="25" name="Group 24"/>
          <p:cNvGrpSpPr/>
          <p:nvPr/>
        </p:nvGrpSpPr>
        <p:grpSpPr>
          <a:xfrm>
            <a:off x="1042068" y="1105445"/>
            <a:ext cx="3644901" cy="590129"/>
            <a:chOff x="1626475" y="3081427"/>
            <a:chExt cx="5467352" cy="885193"/>
          </a:xfrm>
        </p:grpSpPr>
        <p:sp>
          <p:nvSpPr>
            <p:cNvPr id="17" name="Oval 16"/>
            <p:cNvSpPr/>
            <p:nvPr/>
          </p:nvSpPr>
          <p:spPr>
            <a:xfrm>
              <a:off x="1626475" y="3174687"/>
              <a:ext cx="457200" cy="45720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333" b="1">
                <a:solidFill>
                  <a:srgbClr val="F2F2F5"/>
                </a:solidFill>
              </a:endParaRPr>
            </a:p>
          </p:txBody>
        </p:sp>
        <p:sp>
          <p:nvSpPr>
            <p:cNvPr id="48" name="TextBox 47"/>
            <p:cNvSpPr txBox="1"/>
            <p:nvPr/>
          </p:nvSpPr>
          <p:spPr>
            <a:xfrm>
              <a:off x="2438400" y="3081427"/>
              <a:ext cx="4655427" cy="692499"/>
            </a:xfrm>
            <a:prstGeom prst="rect">
              <a:avLst/>
            </a:prstGeom>
            <a:noFill/>
          </p:spPr>
          <p:txBody>
            <a:bodyPr wrap="square" rtlCol="0">
              <a:spAutoFit/>
            </a:bodyPr>
            <a:lstStyle/>
            <a:p>
              <a:r>
                <a:rPr lang="en-US" sz="2400" dirty="0">
                  <a:solidFill>
                    <a:srgbClr val="F2F2F5"/>
                  </a:solidFill>
                  <a:latin typeface="Roboto Condensed"/>
                </a:rPr>
                <a:t>United States</a:t>
              </a:r>
              <a:endParaRPr lang="uk-UA" sz="2400">
                <a:solidFill>
                  <a:srgbClr val="F2F2F5"/>
                </a:solidFill>
                <a:latin typeface="Roboto Condensed"/>
              </a:endParaRPr>
            </a:p>
          </p:txBody>
        </p:sp>
        <p:sp>
          <p:nvSpPr>
            <p:cNvPr id="49" name="TextBox 48"/>
            <p:cNvSpPr txBox="1"/>
            <p:nvPr/>
          </p:nvSpPr>
          <p:spPr>
            <a:xfrm>
              <a:off x="2438400" y="3520439"/>
              <a:ext cx="4655427" cy="446181"/>
            </a:xfrm>
            <a:prstGeom prst="rect">
              <a:avLst/>
            </a:prstGeom>
            <a:noFill/>
          </p:spPr>
          <p:txBody>
            <a:bodyPr wrap="square" rtlCol="0">
              <a:spAutoFit/>
            </a:bodyPr>
            <a:lstStyle/>
            <a:p>
              <a:endParaRPr lang="en-US" sz="1333" dirty="0">
                <a:solidFill>
                  <a:srgbClr val="F2F2F5"/>
                </a:solidFill>
              </a:endParaRPr>
            </a:p>
          </p:txBody>
        </p:sp>
      </p:grpSp>
      <p:grpSp>
        <p:nvGrpSpPr>
          <p:cNvPr id="52" name="Group 51"/>
          <p:cNvGrpSpPr/>
          <p:nvPr/>
        </p:nvGrpSpPr>
        <p:grpSpPr>
          <a:xfrm>
            <a:off x="1042068" y="1941475"/>
            <a:ext cx="3644901" cy="871008"/>
            <a:chOff x="1626475" y="2883941"/>
            <a:chExt cx="5467352" cy="1306512"/>
          </a:xfrm>
        </p:grpSpPr>
        <p:sp>
          <p:nvSpPr>
            <p:cNvPr id="53" name="Oval 52"/>
            <p:cNvSpPr/>
            <p:nvPr/>
          </p:nvSpPr>
          <p:spPr>
            <a:xfrm>
              <a:off x="1626475" y="3174687"/>
              <a:ext cx="457200" cy="45720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333" b="1">
                <a:solidFill>
                  <a:srgbClr val="F2F2F5"/>
                </a:solidFill>
              </a:endParaRPr>
            </a:p>
          </p:txBody>
        </p:sp>
        <p:sp>
          <p:nvSpPr>
            <p:cNvPr id="54" name="TextBox 53"/>
            <p:cNvSpPr txBox="1"/>
            <p:nvPr/>
          </p:nvSpPr>
          <p:spPr>
            <a:xfrm>
              <a:off x="2438400" y="2883941"/>
              <a:ext cx="4655427" cy="1306512"/>
            </a:xfrm>
            <a:prstGeom prst="rect">
              <a:avLst/>
            </a:prstGeom>
            <a:noFill/>
          </p:spPr>
          <p:txBody>
            <a:bodyPr wrap="square" rtlCol="0">
              <a:spAutoFit/>
            </a:bodyPr>
            <a:lstStyle/>
            <a:p>
              <a:r>
                <a:rPr lang="en-US" sz="2400" dirty="0">
                  <a:solidFill>
                    <a:srgbClr val="F2F2F5"/>
                  </a:solidFill>
                  <a:latin typeface="Roboto Condensed"/>
                </a:rPr>
                <a:t>State</a:t>
              </a:r>
            </a:p>
            <a:p>
              <a:r>
                <a:rPr lang="en-US" sz="1330" dirty="0">
                  <a:solidFill>
                    <a:srgbClr val="F2F2F5"/>
                  </a:solidFill>
                  <a:latin typeface="Roboto Condensed"/>
                </a:rPr>
                <a:t>primary governmental divisions of the United States.</a:t>
              </a:r>
              <a:endParaRPr lang="uk-UA" sz="1330">
                <a:solidFill>
                  <a:srgbClr val="F2F2F5"/>
                </a:solidFill>
                <a:latin typeface="Roboto Condensed"/>
              </a:endParaRPr>
            </a:p>
          </p:txBody>
        </p:sp>
      </p:grpSp>
      <p:grpSp>
        <p:nvGrpSpPr>
          <p:cNvPr id="61" name="Group 60"/>
          <p:cNvGrpSpPr/>
          <p:nvPr/>
        </p:nvGrpSpPr>
        <p:grpSpPr>
          <a:xfrm>
            <a:off x="1042068" y="2909163"/>
            <a:ext cx="3644901" cy="721786"/>
            <a:chOff x="1626475" y="2883941"/>
            <a:chExt cx="5467352" cy="1082679"/>
          </a:xfrm>
        </p:grpSpPr>
        <p:sp>
          <p:nvSpPr>
            <p:cNvPr id="62" name="Oval 61"/>
            <p:cNvSpPr/>
            <p:nvPr/>
          </p:nvSpPr>
          <p:spPr>
            <a:xfrm>
              <a:off x="1626475" y="3174687"/>
              <a:ext cx="457200" cy="45720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333" b="1">
                <a:solidFill>
                  <a:srgbClr val="F2F2F5"/>
                </a:solidFill>
              </a:endParaRPr>
            </a:p>
          </p:txBody>
        </p:sp>
        <p:sp>
          <p:nvSpPr>
            <p:cNvPr id="63" name="TextBox 62"/>
            <p:cNvSpPr txBox="1"/>
            <p:nvPr/>
          </p:nvSpPr>
          <p:spPr>
            <a:xfrm>
              <a:off x="2438400" y="2883941"/>
              <a:ext cx="4655427" cy="692498"/>
            </a:xfrm>
            <a:prstGeom prst="rect">
              <a:avLst/>
            </a:prstGeom>
            <a:noFill/>
          </p:spPr>
          <p:txBody>
            <a:bodyPr wrap="square" rtlCol="0">
              <a:spAutoFit/>
            </a:bodyPr>
            <a:lstStyle/>
            <a:p>
              <a:r>
                <a:rPr lang="en-US" sz="2400" dirty="0">
                  <a:solidFill>
                    <a:srgbClr val="F2F2F5"/>
                  </a:solidFill>
                  <a:latin typeface="Roboto Condensed"/>
                </a:rPr>
                <a:t>County</a:t>
              </a:r>
              <a:endParaRPr lang="uk-UA" sz="2400">
                <a:solidFill>
                  <a:srgbClr val="F2F2F5"/>
                </a:solidFill>
                <a:latin typeface="Roboto Condensed"/>
              </a:endParaRPr>
            </a:p>
          </p:txBody>
        </p:sp>
        <p:sp>
          <p:nvSpPr>
            <p:cNvPr id="64" name="TextBox 63"/>
            <p:cNvSpPr txBox="1"/>
            <p:nvPr/>
          </p:nvSpPr>
          <p:spPr>
            <a:xfrm>
              <a:off x="2438400" y="3520439"/>
              <a:ext cx="4655427" cy="446181"/>
            </a:xfrm>
            <a:prstGeom prst="rect">
              <a:avLst/>
            </a:prstGeom>
            <a:noFill/>
          </p:spPr>
          <p:txBody>
            <a:bodyPr wrap="square" rtlCol="0">
              <a:spAutoFit/>
            </a:bodyPr>
            <a:lstStyle/>
            <a:p>
              <a:r>
                <a:rPr lang="en-US" sz="1333" dirty="0">
                  <a:solidFill>
                    <a:srgbClr val="F2F2F5"/>
                  </a:solidFill>
                </a:rPr>
                <a:t>Largest divisions within states.</a:t>
              </a:r>
            </a:p>
          </p:txBody>
        </p:sp>
      </p:grpSp>
      <p:grpSp>
        <p:nvGrpSpPr>
          <p:cNvPr id="65" name="Group 64"/>
          <p:cNvGrpSpPr/>
          <p:nvPr/>
        </p:nvGrpSpPr>
        <p:grpSpPr>
          <a:xfrm>
            <a:off x="1042068" y="3876849"/>
            <a:ext cx="3726575" cy="916776"/>
            <a:chOff x="1626475" y="2883941"/>
            <a:chExt cx="5589863" cy="1375165"/>
          </a:xfrm>
        </p:grpSpPr>
        <p:sp>
          <p:nvSpPr>
            <p:cNvPr id="66" name="Oval 65"/>
            <p:cNvSpPr/>
            <p:nvPr/>
          </p:nvSpPr>
          <p:spPr>
            <a:xfrm>
              <a:off x="1626475" y="3174687"/>
              <a:ext cx="457200" cy="45720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333" b="1">
                <a:solidFill>
                  <a:srgbClr val="F2F2F5"/>
                </a:solidFill>
              </a:endParaRPr>
            </a:p>
          </p:txBody>
        </p:sp>
        <p:sp>
          <p:nvSpPr>
            <p:cNvPr id="67" name="TextBox 66"/>
            <p:cNvSpPr txBox="1"/>
            <p:nvPr/>
          </p:nvSpPr>
          <p:spPr>
            <a:xfrm>
              <a:off x="2438400" y="2883941"/>
              <a:ext cx="4655427" cy="692498"/>
            </a:xfrm>
            <a:prstGeom prst="rect">
              <a:avLst/>
            </a:prstGeom>
            <a:noFill/>
          </p:spPr>
          <p:txBody>
            <a:bodyPr wrap="square" rtlCol="0">
              <a:spAutoFit/>
            </a:bodyPr>
            <a:lstStyle/>
            <a:p>
              <a:r>
                <a:rPr lang="en-US" sz="2400" dirty="0">
                  <a:solidFill>
                    <a:srgbClr val="F2F2F5"/>
                  </a:solidFill>
                  <a:latin typeface="Roboto Condensed"/>
                </a:rPr>
                <a:t>Census Tract</a:t>
              </a:r>
              <a:endParaRPr lang="uk-UA" sz="2400">
                <a:solidFill>
                  <a:srgbClr val="F2F2F5"/>
                </a:solidFill>
                <a:latin typeface="Roboto Condensed"/>
              </a:endParaRPr>
            </a:p>
          </p:txBody>
        </p:sp>
        <p:sp>
          <p:nvSpPr>
            <p:cNvPr id="68" name="TextBox 67"/>
            <p:cNvSpPr txBox="1"/>
            <p:nvPr/>
          </p:nvSpPr>
          <p:spPr>
            <a:xfrm>
              <a:off x="2438398" y="3520441"/>
              <a:ext cx="4777940" cy="738665"/>
            </a:xfrm>
            <a:prstGeom prst="rect">
              <a:avLst/>
            </a:prstGeom>
            <a:noFill/>
          </p:spPr>
          <p:txBody>
            <a:bodyPr wrap="square" rtlCol="0">
              <a:spAutoFit/>
            </a:bodyPr>
            <a:lstStyle/>
            <a:p>
              <a:r>
                <a:rPr lang="en-US" sz="1300" dirty="0">
                  <a:solidFill>
                    <a:srgbClr val="F2F2F5"/>
                  </a:solidFill>
                </a:rPr>
                <a:t>Collection of Census block groups, mostly between 1,200 and 8,000 people.</a:t>
              </a:r>
            </a:p>
          </p:txBody>
        </p:sp>
      </p:grpSp>
      <p:cxnSp>
        <p:nvCxnSpPr>
          <p:cNvPr id="28" name="Straight Connector 27"/>
          <p:cNvCxnSpPr>
            <a:stCxn id="17" idx="4"/>
          </p:cNvCxnSpPr>
          <p:nvPr/>
        </p:nvCxnSpPr>
        <p:spPr>
          <a:xfrm>
            <a:off x="1194468" y="1472416"/>
            <a:ext cx="0" cy="662888"/>
          </a:xfrm>
          <a:prstGeom prst="line">
            <a:avLst/>
          </a:prstGeom>
          <a:ln w="25400" cap="sq">
            <a:solidFill>
              <a:schemeClr val="accent2"/>
            </a:solidFill>
            <a:prstDash val="sysDash"/>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53" idx="4"/>
          </p:cNvCxnSpPr>
          <p:nvPr/>
        </p:nvCxnSpPr>
        <p:spPr>
          <a:xfrm>
            <a:off x="1194468" y="2440104"/>
            <a:ext cx="0" cy="684501"/>
          </a:xfrm>
          <a:prstGeom prst="line">
            <a:avLst/>
          </a:prstGeom>
          <a:ln w="25400" cap="sq">
            <a:solidFill>
              <a:schemeClr val="accent2"/>
            </a:solidFill>
            <a:prstDash val="sysDash"/>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62" idx="4"/>
          </p:cNvCxnSpPr>
          <p:nvPr/>
        </p:nvCxnSpPr>
        <p:spPr>
          <a:xfrm>
            <a:off x="1194468" y="3407792"/>
            <a:ext cx="0" cy="662888"/>
          </a:xfrm>
          <a:prstGeom prst="line">
            <a:avLst/>
          </a:prstGeom>
          <a:ln w="25400" cap="sq">
            <a:solidFill>
              <a:schemeClr val="accent2"/>
            </a:solidFill>
            <a:prstDash val="sysDash"/>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1042068" y="4854131"/>
            <a:ext cx="3644901" cy="926906"/>
            <a:chOff x="1626475" y="2883941"/>
            <a:chExt cx="5467352" cy="1390360"/>
          </a:xfrm>
        </p:grpSpPr>
        <p:sp>
          <p:nvSpPr>
            <p:cNvPr id="29" name="Oval 28"/>
            <p:cNvSpPr/>
            <p:nvPr/>
          </p:nvSpPr>
          <p:spPr>
            <a:xfrm>
              <a:off x="1626475" y="3174687"/>
              <a:ext cx="457200" cy="45720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333" b="1">
                <a:solidFill>
                  <a:srgbClr val="F2F2F5"/>
                </a:solidFill>
              </a:endParaRPr>
            </a:p>
          </p:txBody>
        </p:sp>
        <p:sp>
          <p:nvSpPr>
            <p:cNvPr id="30" name="TextBox 29"/>
            <p:cNvSpPr txBox="1"/>
            <p:nvPr/>
          </p:nvSpPr>
          <p:spPr>
            <a:xfrm>
              <a:off x="2438400" y="2883941"/>
              <a:ext cx="4655427" cy="692498"/>
            </a:xfrm>
            <a:prstGeom prst="rect">
              <a:avLst/>
            </a:prstGeom>
            <a:noFill/>
          </p:spPr>
          <p:txBody>
            <a:bodyPr wrap="square" rtlCol="0">
              <a:spAutoFit/>
            </a:bodyPr>
            <a:lstStyle/>
            <a:p>
              <a:r>
                <a:rPr lang="en-US" sz="2400" dirty="0">
                  <a:solidFill>
                    <a:srgbClr val="F2F2F5"/>
                  </a:solidFill>
                  <a:latin typeface="Roboto Condensed"/>
                </a:rPr>
                <a:t>Block Group</a:t>
              </a:r>
              <a:endParaRPr lang="uk-UA" sz="2400">
                <a:solidFill>
                  <a:srgbClr val="F2F2F5"/>
                </a:solidFill>
                <a:latin typeface="Roboto Condensed"/>
              </a:endParaRPr>
            </a:p>
          </p:txBody>
        </p:sp>
        <p:sp>
          <p:nvSpPr>
            <p:cNvPr id="31" name="TextBox 30"/>
            <p:cNvSpPr txBox="1"/>
            <p:nvPr/>
          </p:nvSpPr>
          <p:spPr>
            <a:xfrm>
              <a:off x="2438400" y="3520441"/>
              <a:ext cx="4655427" cy="753860"/>
            </a:xfrm>
            <a:prstGeom prst="rect">
              <a:avLst/>
            </a:prstGeom>
            <a:noFill/>
          </p:spPr>
          <p:txBody>
            <a:bodyPr wrap="square" rtlCol="0">
              <a:spAutoFit/>
            </a:bodyPr>
            <a:lstStyle/>
            <a:p>
              <a:r>
                <a:rPr lang="en-US" sz="1300" dirty="0">
                  <a:solidFill>
                    <a:srgbClr val="F2F2F5"/>
                  </a:solidFill>
                </a:rPr>
                <a:t>Collection of residential blocks, mostly, between 600 and 3,000 people.</a:t>
              </a:r>
            </a:p>
          </p:txBody>
        </p:sp>
      </p:grpSp>
      <p:cxnSp>
        <p:nvCxnSpPr>
          <p:cNvPr id="32" name="Straight Connector 31"/>
          <p:cNvCxnSpPr/>
          <p:nvPr/>
        </p:nvCxnSpPr>
        <p:spPr>
          <a:xfrm>
            <a:off x="1193799" y="4392422"/>
            <a:ext cx="0" cy="662888"/>
          </a:xfrm>
          <a:prstGeom prst="line">
            <a:avLst/>
          </a:prstGeom>
          <a:ln w="25400" cap="sq">
            <a:solidFill>
              <a:schemeClr val="accent2"/>
            </a:solidFill>
            <a:prstDash val="sysDash"/>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1042068" y="5845273"/>
            <a:ext cx="3644901" cy="926904"/>
            <a:chOff x="1626475" y="2883941"/>
            <a:chExt cx="5467352" cy="1390355"/>
          </a:xfrm>
        </p:grpSpPr>
        <p:sp>
          <p:nvSpPr>
            <p:cNvPr id="34" name="Oval 33"/>
            <p:cNvSpPr/>
            <p:nvPr/>
          </p:nvSpPr>
          <p:spPr>
            <a:xfrm>
              <a:off x="1626475" y="3174687"/>
              <a:ext cx="457200" cy="45720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333" b="1">
                <a:solidFill>
                  <a:srgbClr val="F2F2F5"/>
                </a:solidFill>
              </a:endParaRPr>
            </a:p>
          </p:txBody>
        </p:sp>
        <p:sp>
          <p:nvSpPr>
            <p:cNvPr id="35" name="TextBox 34"/>
            <p:cNvSpPr txBox="1"/>
            <p:nvPr/>
          </p:nvSpPr>
          <p:spPr>
            <a:xfrm>
              <a:off x="2438400" y="2883941"/>
              <a:ext cx="4655427" cy="692498"/>
            </a:xfrm>
            <a:prstGeom prst="rect">
              <a:avLst/>
            </a:prstGeom>
            <a:noFill/>
          </p:spPr>
          <p:txBody>
            <a:bodyPr wrap="square" rtlCol="0">
              <a:spAutoFit/>
            </a:bodyPr>
            <a:lstStyle/>
            <a:p>
              <a:r>
                <a:rPr lang="en-US" sz="2400" dirty="0">
                  <a:solidFill>
                    <a:srgbClr val="F2F2F5"/>
                  </a:solidFill>
                  <a:latin typeface="Roboto Condensed"/>
                </a:rPr>
                <a:t>Block</a:t>
              </a:r>
              <a:endParaRPr lang="uk-UA" sz="2400">
                <a:solidFill>
                  <a:srgbClr val="F2F2F5"/>
                </a:solidFill>
                <a:latin typeface="Roboto Condensed"/>
              </a:endParaRPr>
            </a:p>
          </p:txBody>
        </p:sp>
        <p:sp>
          <p:nvSpPr>
            <p:cNvPr id="36" name="TextBox 35"/>
            <p:cNvSpPr txBox="1"/>
            <p:nvPr/>
          </p:nvSpPr>
          <p:spPr>
            <a:xfrm>
              <a:off x="2438400" y="3520437"/>
              <a:ext cx="4655427" cy="753859"/>
            </a:xfrm>
            <a:prstGeom prst="rect">
              <a:avLst/>
            </a:prstGeom>
            <a:noFill/>
          </p:spPr>
          <p:txBody>
            <a:bodyPr wrap="square" rtlCol="0">
              <a:spAutoFit/>
            </a:bodyPr>
            <a:lstStyle/>
            <a:p>
              <a:r>
                <a:rPr lang="en-US" sz="1333" dirty="0">
                  <a:solidFill>
                    <a:srgbClr val="F2F2F5"/>
                  </a:solidFill>
                </a:rPr>
                <a:t>Residential block, bounded on all sides by streets.</a:t>
              </a:r>
            </a:p>
          </p:txBody>
        </p:sp>
      </p:grpSp>
      <p:sp>
        <p:nvSpPr>
          <p:cNvPr id="4" name="Rectangle 3"/>
          <p:cNvSpPr/>
          <p:nvPr/>
        </p:nvSpPr>
        <p:spPr>
          <a:xfrm>
            <a:off x="771575" y="5854643"/>
            <a:ext cx="3982983" cy="873580"/>
          </a:xfrm>
          <a:prstGeom prst="rect">
            <a:avLst/>
          </a:prstGeom>
          <a:solidFill>
            <a:schemeClr val="accent1">
              <a:lumMod val="20000"/>
              <a:lumOff val="80000"/>
              <a:alpha val="28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5"/>
              </a:solidFill>
            </a:endParaRPr>
          </a:p>
        </p:txBody>
      </p:sp>
      <p:cxnSp>
        <p:nvCxnSpPr>
          <p:cNvPr id="37" name="Straight Connector 36"/>
          <p:cNvCxnSpPr/>
          <p:nvPr/>
        </p:nvCxnSpPr>
        <p:spPr>
          <a:xfrm>
            <a:off x="1193799" y="5383561"/>
            <a:ext cx="0" cy="662888"/>
          </a:xfrm>
          <a:prstGeom prst="line">
            <a:avLst/>
          </a:prstGeom>
          <a:ln w="25400" cap="sq">
            <a:solidFill>
              <a:schemeClr val="accent2"/>
            </a:solidFill>
            <a:prstDash val="sysDash"/>
            <a:bevel/>
            <a:headEnd type="none"/>
            <a:tailEnd type="non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0319" y="-22454"/>
            <a:ext cx="7361559"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113" y="-6412"/>
            <a:ext cx="7374452"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6826" y="0"/>
            <a:ext cx="7394713" cy="6858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6826" y="-29616"/>
            <a:ext cx="7388320" cy="6858000"/>
          </a:xfrm>
          <a:prstGeom prst="rect">
            <a:avLst/>
          </a:prstGeom>
        </p:spPr>
      </p:pic>
      <p:sp>
        <p:nvSpPr>
          <p:cNvPr id="38" name="Rectangle 37"/>
          <p:cNvSpPr/>
          <p:nvPr/>
        </p:nvSpPr>
        <p:spPr>
          <a:xfrm>
            <a:off x="764398" y="4900286"/>
            <a:ext cx="3982983" cy="873580"/>
          </a:xfrm>
          <a:prstGeom prst="rect">
            <a:avLst/>
          </a:prstGeom>
          <a:solidFill>
            <a:schemeClr val="accent1">
              <a:lumMod val="20000"/>
              <a:lumOff val="80000"/>
              <a:alpha val="28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5"/>
              </a:solidFill>
            </a:endParaRPr>
          </a:p>
        </p:txBody>
      </p:sp>
      <p:sp>
        <p:nvSpPr>
          <p:cNvPr id="39" name="Rectangle 38"/>
          <p:cNvSpPr/>
          <p:nvPr/>
        </p:nvSpPr>
        <p:spPr>
          <a:xfrm>
            <a:off x="771574" y="3899774"/>
            <a:ext cx="3982983" cy="873580"/>
          </a:xfrm>
          <a:prstGeom prst="rect">
            <a:avLst/>
          </a:prstGeom>
          <a:solidFill>
            <a:schemeClr val="accent1">
              <a:lumMod val="20000"/>
              <a:lumOff val="80000"/>
              <a:alpha val="28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5"/>
              </a:solidFill>
            </a:endParaRPr>
          </a:p>
        </p:txBody>
      </p:sp>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459" r="103"/>
          <a:stretch/>
        </p:blipFill>
        <p:spPr>
          <a:xfrm>
            <a:off x="4849650" y="42375"/>
            <a:ext cx="8309760" cy="6786009"/>
          </a:xfrm>
          <a:prstGeom prst="rect">
            <a:avLst/>
          </a:prstGeom>
        </p:spPr>
      </p:pic>
      <p:sp>
        <p:nvSpPr>
          <p:cNvPr id="40" name="Rectangle 39"/>
          <p:cNvSpPr/>
          <p:nvPr/>
        </p:nvSpPr>
        <p:spPr>
          <a:xfrm>
            <a:off x="762760" y="2935609"/>
            <a:ext cx="3982983" cy="873580"/>
          </a:xfrm>
          <a:prstGeom prst="rect">
            <a:avLst/>
          </a:prstGeom>
          <a:solidFill>
            <a:schemeClr val="accent1">
              <a:lumMod val="20000"/>
              <a:lumOff val="80000"/>
              <a:alpha val="28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5"/>
              </a:solidFill>
            </a:endParaRPr>
          </a:p>
        </p:txBody>
      </p:sp>
      <p:sp>
        <p:nvSpPr>
          <p:cNvPr id="9" name="Freeform 8"/>
          <p:cNvSpPr/>
          <p:nvPr/>
        </p:nvSpPr>
        <p:spPr>
          <a:xfrm>
            <a:off x="5406189" y="2470484"/>
            <a:ext cx="5502484" cy="4283242"/>
          </a:xfrm>
          <a:custGeom>
            <a:avLst/>
            <a:gdLst>
              <a:gd name="connsiteX0" fmla="*/ 0 w 5502484"/>
              <a:gd name="connsiteY0" fmla="*/ 0 h 4283242"/>
              <a:gd name="connsiteX1" fmla="*/ 0 w 5502484"/>
              <a:gd name="connsiteY1" fmla="*/ 0 h 4283242"/>
              <a:gd name="connsiteX2" fmla="*/ 16043 w 5502484"/>
              <a:gd name="connsiteY2" fmla="*/ 1155032 h 4283242"/>
              <a:gd name="connsiteX3" fmla="*/ 80211 w 5502484"/>
              <a:gd name="connsiteY3" fmla="*/ 1171074 h 4283242"/>
              <a:gd name="connsiteX4" fmla="*/ 96253 w 5502484"/>
              <a:gd name="connsiteY4" fmla="*/ 1251284 h 4283242"/>
              <a:gd name="connsiteX5" fmla="*/ 96253 w 5502484"/>
              <a:gd name="connsiteY5" fmla="*/ 2855495 h 4283242"/>
              <a:gd name="connsiteX6" fmla="*/ 176464 w 5502484"/>
              <a:gd name="connsiteY6" fmla="*/ 2871537 h 4283242"/>
              <a:gd name="connsiteX7" fmla="*/ 224590 w 5502484"/>
              <a:gd name="connsiteY7" fmla="*/ 3064042 h 4283242"/>
              <a:gd name="connsiteX8" fmla="*/ 240632 w 5502484"/>
              <a:gd name="connsiteY8" fmla="*/ 3112169 h 4283242"/>
              <a:gd name="connsiteX9" fmla="*/ 336885 w 5502484"/>
              <a:gd name="connsiteY9" fmla="*/ 3160295 h 4283242"/>
              <a:gd name="connsiteX10" fmla="*/ 352927 w 5502484"/>
              <a:gd name="connsiteY10" fmla="*/ 3288632 h 4283242"/>
              <a:gd name="connsiteX11" fmla="*/ 433137 w 5502484"/>
              <a:gd name="connsiteY11" fmla="*/ 3272590 h 4283242"/>
              <a:gd name="connsiteX12" fmla="*/ 529390 w 5502484"/>
              <a:gd name="connsiteY12" fmla="*/ 3240505 h 4283242"/>
              <a:gd name="connsiteX13" fmla="*/ 625643 w 5502484"/>
              <a:gd name="connsiteY13" fmla="*/ 3192379 h 4283242"/>
              <a:gd name="connsiteX14" fmla="*/ 641685 w 5502484"/>
              <a:gd name="connsiteY14" fmla="*/ 3240505 h 4283242"/>
              <a:gd name="connsiteX15" fmla="*/ 593558 w 5502484"/>
              <a:gd name="connsiteY15" fmla="*/ 3320716 h 4283242"/>
              <a:gd name="connsiteX16" fmla="*/ 545432 w 5502484"/>
              <a:gd name="connsiteY16" fmla="*/ 3336758 h 4283242"/>
              <a:gd name="connsiteX17" fmla="*/ 529390 w 5502484"/>
              <a:gd name="connsiteY17" fmla="*/ 3416969 h 4283242"/>
              <a:gd name="connsiteX18" fmla="*/ 481264 w 5502484"/>
              <a:gd name="connsiteY18" fmla="*/ 3449053 h 4283242"/>
              <a:gd name="connsiteX19" fmla="*/ 465222 w 5502484"/>
              <a:gd name="connsiteY19" fmla="*/ 3497179 h 4283242"/>
              <a:gd name="connsiteX20" fmla="*/ 497306 w 5502484"/>
              <a:gd name="connsiteY20" fmla="*/ 3545305 h 4283242"/>
              <a:gd name="connsiteX21" fmla="*/ 529390 w 5502484"/>
              <a:gd name="connsiteY21" fmla="*/ 3577390 h 4283242"/>
              <a:gd name="connsiteX22" fmla="*/ 561474 w 5502484"/>
              <a:gd name="connsiteY22" fmla="*/ 3689684 h 4283242"/>
              <a:gd name="connsiteX23" fmla="*/ 609600 w 5502484"/>
              <a:gd name="connsiteY23" fmla="*/ 3705727 h 4283242"/>
              <a:gd name="connsiteX24" fmla="*/ 689811 w 5502484"/>
              <a:gd name="connsiteY24" fmla="*/ 3721769 h 4283242"/>
              <a:gd name="connsiteX25" fmla="*/ 882316 w 5502484"/>
              <a:gd name="connsiteY25" fmla="*/ 3850105 h 4283242"/>
              <a:gd name="connsiteX26" fmla="*/ 914400 w 5502484"/>
              <a:gd name="connsiteY26" fmla="*/ 3882190 h 4283242"/>
              <a:gd name="connsiteX27" fmla="*/ 962527 w 5502484"/>
              <a:gd name="connsiteY27" fmla="*/ 3898232 h 4283242"/>
              <a:gd name="connsiteX28" fmla="*/ 1010653 w 5502484"/>
              <a:gd name="connsiteY28" fmla="*/ 4170948 h 4283242"/>
              <a:gd name="connsiteX29" fmla="*/ 1026695 w 5502484"/>
              <a:gd name="connsiteY29" fmla="*/ 4219074 h 4283242"/>
              <a:gd name="connsiteX30" fmla="*/ 1347537 w 5502484"/>
              <a:gd name="connsiteY30" fmla="*/ 4235116 h 4283242"/>
              <a:gd name="connsiteX31" fmla="*/ 1443790 w 5502484"/>
              <a:gd name="connsiteY31" fmla="*/ 4251158 h 4283242"/>
              <a:gd name="connsiteX32" fmla="*/ 1572127 w 5502484"/>
              <a:gd name="connsiteY32" fmla="*/ 4283242 h 4283242"/>
              <a:gd name="connsiteX33" fmla="*/ 1860885 w 5502484"/>
              <a:gd name="connsiteY33" fmla="*/ 4267200 h 4283242"/>
              <a:gd name="connsiteX34" fmla="*/ 2630906 w 5502484"/>
              <a:gd name="connsiteY34" fmla="*/ 4251158 h 4283242"/>
              <a:gd name="connsiteX35" fmla="*/ 2646948 w 5502484"/>
              <a:gd name="connsiteY35" fmla="*/ 4058653 h 4283242"/>
              <a:gd name="connsiteX36" fmla="*/ 2695074 w 5502484"/>
              <a:gd name="connsiteY36" fmla="*/ 4090737 h 4283242"/>
              <a:gd name="connsiteX37" fmla="*/ 3208422 w 5502484"/>
              <a:gd name="connsiteY37" fmla="*/ 4042611 h 4283242"/>
              <a:gd name="connsiteX38" fmla="*/ 3224464 w 5502484"/>
              <a:gd name="connsiteY38" fmla="*/ 3994484 h 4283242"/>
              <a:gd name="connsiteX39" fmla="*/ 3513222 w 5502484"/>
              <a:gd name="connsiteY39" fmla="*/ 3930316 h 4283242"/>
              <a:gd name="connsiteX40" fmla="*/ 3657600 w 5502484"/>
              <a:gd name="connsiteY40" fmla="*/ 3914274 h 4283242"/>
              <a:gd name="connsiteX41" fmla="*/ 3721769 w 5502484"/>
              <a:gd name="connsiteY41" fmla="*/ 3898232 h 4283242"/>
              <a:gd name="connsiteX42" fmla="*/ 3753853 w 5502484"/>
              <a:gd name="connsiteY42" fmla="*/ 3801979 h 4283242"/>
              <a:gd name="connsiteX43" fmla="*/ 3769895 w 5502484"/>
              <a:gd name="connsiteY43" fmla="*/ 2213811 h 4283242"/>
              <a:gd name="connsiteX44" fmla="*/ 3834064 w 5502484"/>
              <a:gd name="connsiteY44" fmla="*/ 2197769 h 4283242"/>
              <a:gd name="connsiteX45" fmla="*/ 3850106 w 5502484"/>
              <a:gd name="connsiteY45" fmla="*/ 1828800 h 4283242"/>
              <a:gd name="connsiteX46" fmla="*/ 3866148 w 5502484"/>
              <a:gd name="connsiteY46" fmla="*/ 1507958 h 4283242"/>
              <a:gd name="connsiteX47" fmla="*/ 4283243 w 5502484"/>
              <a:gd name="connsiteY47" fmla="*/ 1475874 h 4283242"/>
              <a:gd name="connsiteX48" fmla="*/ 4620127 w 5502484"/>
              <a:gd name="connsiteY48" fmla="*/ 1443790 h 4283242"/>
              <a:gd name="connsiteX49" fmla="*/ 4636169 w 5502484"/>
              <a:gd name="connsiteY49" fmla="*/ 1395663 h 4283242"/>
              <a:gd name="connsiteX50" fmla="*/ 4668253 w 5502484"/>
              <a:gd name="connsiteY50" fmla="*/ 1315453 h 4283242"/>
              <a:gd name="connsiteX51" fmla="*/ 4732422 w 5502484"/>
              <a:gd name="connsiteY51" fmla="*/ 1299411 h 4283242"/>
              <a:gd name="connsiteX52" fmla="*/ 4796590 w 5502484"/>
              <a:gd name="connsiteY52" fmla="*/ 1171074 h 4283242"/>
              <a:gd name="connsiteX53" fmla="*/ 4924927 w 5502484"/>
              <a:gd name="connsiteY53" fmla="*/ 850232 h 4283242"/>
              <a:gd name="connsiteX54" fmla="*/ 5021179 w 5502484"/>
              <a:gd name="connsiteY54" fmla="*/ 882316 h 4283242"/>
              <a:gd name="connsiteX55" fmla="*/ 5053264 w 5502484"/>
              <a:gd name="connsiteY55" fmla="*/ 914400 h 4283242"/>
              <a:gd name="connsiteX56" fmla="*/ 5486400 w 5502484"/>
              <a:gd name="connsiteY56" fmla="*/ 914400 h 4283242"/>
              <a:gd name="connsiteX57" fmla="*/ 5502443 w 5502484"/>
              <a:gd name="connsiteY57" fmla="*/ 577516 h 4283242"/>
              <a:gd name="connsiteX58" fmla="*/ 5454316 w 5502484"/>
              <a:gd name="connsiteY58" fmla="*/ 561474 h 428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502484" h="4283242">
                <a:moveTo>
                  <a:pt x="0" y="0"/>
                </a:moveTo>
                <a:lnTo>
                  <a:pt x="0" y="0"/>
                </a:lnTo>
                <a:cubicBezTo>
                  <a:pt x="5348" y="385011"/>
                  <a:pt x="-10269" y="770884"/>
                  <a:pt x="16043" y="1155032"/>
                </a:cubicBezTo>
                <a:cubicBezTo>
                  <a:pt x="17550" y="1177028"/>
                  <a:pt x="66096" y="1154137"/>
                  <a:pt x="80211" y="1171074"/>
                </a:cubicBezTo>
                <a:cubicBezTo>
                  <a:pt x="97666" y="1192020"/>
                  <a:pt x="90906" y="1224547"/>
                  <a:pt x="96253" y="1251284"/>
                </a:cubicBezTo>
                <a:cubicBezTo>
                  <a:pt x="87718" y="1635377"/>
                  <a:pt x="58675" y="2504767"/>
                  <a:pt x="96253" y="2855495"/>
                </a:cubicBezTo>
                <a:cubicBezTo>
                  <a:pt x="99158" y="2882606"/>
                  <a:pt x="149727" y="2866190"/>
                  <a:pt x="176464" y="2871537"/>
                </a:cubicBezTo>
                <a:cubicBezTo>
                  <a:pt x="205210" y="3130250"/>
                  <a:pt x="161436" y="2937732"/>
                  <a:pt x="224590" y="3064042"/>
                </a:cubicBezTo>
                <a:cubicBezTo>
                  <a:pt x="232152" y="3079167"/>
                  <a:pt x="230068" y="3098964"/>
                  <a:pt x="240632" y="3112169"/>
                </a:cubicBezTo>
                <a:cubicBezTo>
                  <a:pt x="263249" y="3140440"/>
                  <a:pt x="305181" y="3149727"/>
                  <a:pt x="336885" y="3160295"/>
                </a:cubicBezTo>
                <a:cubicBezTo>
                  <a:pt x="342232" y="3203074"/>
                  <a:pt x="324870" y="3255899"/>
                  <a:pt x="352927" y="3288632"/>
                </a:cubicBezTo>
                <a:cubicBezTo>
                  <a:pt x="370671" y="3309334"/>
                  <a:pt x="406832" y="3279764"/>
                  <a:pt x="433137" y="3272590"/>
                </a:cubicBezTo>
                <a:cubicBezTo>
                  <a:pt x="465765" y="3263691"/>
                  <a:pt x="501250" y="3259265"/>
                  <a:pt x="529390" y="3240505"/>
                </a:cubicBezTo>
                <a:cubicBezTo>
                  <a:pt x="591586" y="3199041"/>
                  <a:pt x="559225" y="3214518"/>
                  <a:pt x="625643" y="3192379"/>
                </a:cubicBezTo>
                <a:cubicBezTo>
                  <a:pt x="630990" y="3208421"/>
                  <a:pt x="641685" y="3223595"/>
                  <a:pt x="641685" y="3240505"/>
                </a:cubicBezTo>
                <a:cubicBezTo>
                  <a:pt x="641685" y="3270791"/>
                  <a:pt x="618974" y="3305466"/>
                  <a:pt x="593558" y="3320716"/>
                </a:cubicBezTo>
                <a:cubicBezTo>
                  <a:pt x="579058" y="3329416"/>
                  <a:pt x="561474" y="3331411"/>
                  <a:pt x="545432" y="3336758"/>
                </a:cubicBezTo>
                <a:cubicBezTo>
                  <a:pt x="540085" y="3363495"/>
                  <a:pt x="542918" y="3393295"/>
                  <a:pt x="529390" y="3416969"/>
                </a:cubicBezTo>
                <a:cubicBezTo>
                  <a:pt x="519824" y="3433709"/>
                  <a:pt x="493308" y="3433998"/>
                  <a:pt x="481264" y="3449053"/>
                </a:cubicBezTo>
                <a:cubicBezTo>
                  <a:pt x="470701" y="3462257"/>
                  <a:pt x="470569" y="3481137"/>
                  <a:pt x="465222" y="3497179"/>
                </a:cubicBezTo>
                <a:cubicBezTo>
                  <a:pt x="475917" y="3513221"/>
                  <a:pt x="485262" y="3530250"/>
                  <a:pt x="497306" y="3545305"/>
                </a:cubicBezTo>
                <a:cubicBezTo>
                  <a:pt x="506754" y="3557116"/>
                  <a:pt x="522626" y="3563862"/>
                  <a:pt x="529390" y="3577390"/>
                </a:cubicBezTo>
                <a:cubicBezTo>
                  <a:pt x="529806" y="3578223"/>
                  <a:pt x="553590" y="3681800"/>
                  <a:pt x="561474" y="3689684"/>
                </a:cubicBezTo>
                <a:cubicBezTo>
                  <a:pt x="573431" y="3701641"/>
                  <a:pt x="593195" y="3701626"/>
                  <a:pt x="609600" y="3705727"/>
                </a:cubicBezTo>
                <a:cubicBezTo>
                  <a:pt x="636052" y="3712340"/>
                  <a:pt x="663074" y="3716422"/>
                  <a:pt x="689811" y="3721769"/>
                </a:cubicBezTo>
                <a:cubicBezTo>
                  <a:pt x="717038" y="3912358"/>
                  <a:pt x="663773" y="3799671"/>
                  <a:pt x="882316" y="3850105"/>
                </a:cubicBezTo>
                <a:cubicBezTo>
                  <a:pt x="897053" y="3853506"/>
                  <a:pt x="901431" y="3874408"/>
                  <a:pt x="914400" y="3882190"/>
                </a:cubicBezTo>
                <a:cubicBezTo>
                  <a:pt x="928900" y="3890890"/>
                  <a:pt x="946485" y="3892885"/>
                  <a:pt x="962527" y="3898232"/>
                </a:cubicBezTo>
                <a:cubicBezTo>
                  <a:pt x="1024227" y="4083333"/>
                  <a:pt x="972445" y="3903492"/>
                  <a:pt x="1010653" y="4170948"/>
                </a:cubicBezTo>
                <a:cubicBezTo>
                  <a:pt x="1013044" y="4187688"/>
                  <a:pt x="1010084" y="4215910"/>
                  <a:pt x="1026695" y="4219074"/>
                </a:cubicBezTo>
                <a:cubicBezTo>
                  <a:pt x="1131885" y="4239110"/>
                  <a:pt x="1240590" y="4229769"/>
                  <a:pt x="1347537" y="4235116"/>
                </a:cubicBezTo>
                <a:cubicBezTo>
                  <a:pt x="1379621" y="4240463"/>
                  <a:pt x="1411985" y="4244343"/>
                  <a:pt x="1443790" y="4251158"/>
                </a:cubicBezTo>
                <a:cubicBezTo>
                  <a:pt x="1486907" y="4260397"/>
                  <a:pt x="1572127" y="4283242"/>
                  <a:pt x="1572127" y="4283242"/>
                </a:cubicBezTo>
                <a:cubicBezTo>
                  <a:pt x="1668380" y="4277895"/>
                  <a:pt x="1764528" y="4270120"/>
                  <a:pt x="1860885" y="4267200"/>
                </a:cubicBezTo>
                <a:cubicBezTo>
                  <a:pt x="2117497" y="4259424"/>
                  <a:pt x="2382761" y="4316992"/>
                  <a:pt x="2630906" y="4251158"/>
                </a:cubicBezTo>
                <a:cubicBezTo>
                  <a:pt x="2693144" y="4234646"/>
                  <a:pt x="2641601" y="4122821"/>
                  <a:pt x="2646948" y="4058653"/>
                </a:cubicBezTo>
                <a:cubicBezTo>
                  <a:pt x="2662990" y="4069348"/>
                  <a:pt x="2675803" y="4090153"/>
                  <a:pt x="2695074" y="4090737"/>
                </a:cubicBezTo>
                <a:cubicBezTo>
                  <a:pt x="3160794" y="4104850"/>
                  <a:pt x="3065726" y="4185302"/>
                  <a:pt x="3208422" y="4042611"/>
                </a:cubicBezTo>
                <a:cubicBezTo>
                  <a:pt x="3213769" y="4026569"/>
                  <a:pt x="3224464" y="4011394"/>
                  <a:pt x="3224464" y="3994484"/>
                </a:cubicBezTo>
                <a:cubicBezTo>
                  <a:pt x="3224464" y="3816404"/>
                  <a:pt x="3046882" y="3905772"/>
                  <a:pt x="3513222" y="3930316"/>
                </a:cubicBezTo>
                <a:cubicBezTo>
                  <a:pt x="3561348" y="3924969"/>
                  <a:pt x="3609741" y="3921637"/>
                  <a:pt x="3657600" y="3914274"/>
                </a:cubicBezTo>
                <a:cubicBezTo>
                  <a:pt x="3679392" y="3910921"/>
                  <a:pt x="3707420" y="3914972"/>
                  <a:pt x="3721769" y="3898232"/>
                </a:cubicBezTo>
                <a:cubicBezTo>
                  <a:pt x="3743779" y="3872554"/>
                  <a:pt x="3743158" y="3834063"/>
                  <a:pt x="3753853" y="3801979"/>
                </a:cubicBezTo>
                <a:cubicBezTo>
                  <a:pt x="3759200" y="3272590"/>
                  <a:pt x="3743457" y="2742567"/>
                  <a:pt x="3769895" y="2213811"/>
                </a:cubicBezTo>
                <a:cubicBezTo>
                  <a:pt x="3770996" y="2191791"/>
                  <a:pt x="3829567" y="2219354"/>
                  <a:pt x="3834064" y="2197769"/>
                </a:cubicBezTo>
                <a:cubicBezTo>
                  <a:pt x="3859172" y="2077251"/>
                  <a:pt x="3844386" y="1951773"/>
                  <a:pt x="3850106" y="1828800"/>
                </a:cubicBezTo>
                <a:cubicBezTo>
                  <a:pt x="3855081" y="1721835"/>
                  <a:pt x="3783135" y="1575598"/>
                  <a:pt x="3866148" y="1507958"/>
                </a:cubicBezTo>
                <a:cubicBezTo>
                  <a:pt x="3974249" y="1419876"/>
                  <a:pt x="4144429" y="1489094"/>
                  <a:pt x="4283243" y="1475874"/>
                </a:cubicBezTo>
                <a:lnTo>
                  <a:pt x="4620127" y="1443790"/>
                </a:lnTo>
                <a:cubicBezTo>
                  <a:pt x="4625474" y="1427748"/>
                  <a:pt x="4636169" y="1412573"/>
                  <a:pt x="4636169" y="1395663"/>
                </a:cubicBezTo>
                <a:cubicBezTo>
                  <a:pt x="4636169" y="1289005"/>
                  <a:pt x="4579485" y="1285864"/>
                  <a:pt x="4668253" y="1315453"/>
                </a:cubicBezTo>
                <a:cubicBezTo>
                  <a:pt x="4689643" y="1310106"/>
                  <a:pt x="4723298" y="1319483"/>
                  <a:pt x="4732422" y="1299411"/>
                </a:cubicBezTo>
                <a:cubicBezTo>
                  <a:pt x="4799252" y="1152385"/>
                  <a:pt x="4686217" y="1097492"/>
                  <a:pt x="4796590" y="1171074"/>
                </a:cubicBezTo>
                <a:cubicBezTo>
                  <a:pt x="5059329" y="1096006"/>
                  <a:pt x="4763715" y="1218719"/>
                  <a:pt x="4924927" y="850232"/>
                </a:cubicBezTo>
                <a:cubicBezTo>
                  <a:pt x="4938482" y="819248"/>
                  <a:pt x="5021179" y="882316"/>
                  <a:pt x="5021179" y="882316"/>
                </a:cubicBezTo>
                <a:cubicBezTo>
                  <a:pt x="5031874" y="893011"/>
                  <a:pt x="5038239" y="912666"/>
                  <a:pt x="5053264" y="914400"/>
                </a:cubicBezTo>
                <a:cubicBezTo>
                  <a:pt x="5389142" y="953155"/>
                  <a:pt x="5325110" y="968163"/>
                  <a:pt x="5486400" y="914400"/>
                </a:cubicBezTo>
                <a:cubicBezTo>
                  <a:pt x="5504111" y="631042"/>
                  <a:pt x="5502443" y="743452"/>
                  <a:pt x="5502443" y="577516"/>
                </a:cubicBezTo>
                <a:lnTo>
                  <a:pt x="5454316" y="561474"/>
                </a:lnTo>
              </a:path>
            </a:pathLst>
          </a:cu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5"/>
              </a:solidFill>
            </a:endParaRPr>
          </a:p>
        </p:txBody>
      </p:sp>
      <p:sp>
        <p:nvSpPr>
          <p:cNvPr id="10" name="Freeform 9"/>
          <p:cNvSpPr/>
          <p:nvPr/>
        </p:nvSpPr>
        <p:spPr>
          <a:xfrm>
            <a:off x="5390147" y="156921"/>
            <a:ext cx="6416842" cy="6571302"/>
          </a:xfrm>
          <a:custGeom>
            <a:avLst/>
            <a:gdLst>
              <a:gd name="connsiteX0" fmla="*/ 0 w 6416842"/>
              <a:gd name="connsiteY0" fmla="*/ 2313563 h 6571302"/>
              <a:gd name="connsiteX1" fmla="*/ 0 w 6416842"/>
              <a:gd name="connsiteY1" fmla="*/ 2313563 h 6571302"/>
              <a:gd name="connsiteX2" fmla="*/ 16042 w 6416842"/>
              <a:gd name="connsiteY2" fmla="*/ 3244005 h 6571302"/>
              <a:gd name="connsiteX3" fmla="*/ 32085 w 6416842"/>
              <a:gd name="connsiteY3" fmla="*/ 3308174 h 6571302"/>
              <a:gd name="connsiteX4" fmla="*/ 48127 w 6416842"/>
              <a:gd name="connsiteY4" fmla="*/ 3468595 h 6571302"/>
              <a:gd name="connsiteX5" fmla="*/ 112295 w 6416842"/>
              <a:gd name="connsiteY5" fmla="*/ 5201142 h 6571302"/>
              <a:gd name="connsiteX6" fmla="*/ 160421 w 6416842"/>
              <a:gd name="connsiteY6" fmla="*/ 5217184 h 6571302"/>
              <a:gd name="connsiteX7" fmla="*/ 176464 w 6416842"/>
              <a:gd name="connsiteY7" fmla="*/ 5297395 h 6571302"/>
              <a:gd name="connsiteX8" fmla="*/ 224590 w 6416842"/>
              <a:gd name="connsiteY8" fmla="*/ 5313437 h 6571302"/>
              <a:gd name="connsiteX9" fmla="*/ 272716 w 6416842"/>
              <a:gd name="connsiteY9" fmla="*/ 5361563 h 6571302"/>
              <a:gd name="connsiteX10" fmla="*/ 288758 w 6416842"/>
              <a:gd name="connsiteY10" fmla="*/ 5409690 h 6571302"/>
              <a:gd name="connsiteX11" fmla="*/ 336885 w 6416842"/>
              <a:gd name="connsiteY11" fmla="*/ 5441774 h 6571302"/>
              <a:gd name="connsiteX12" fmla="*/ 368969 w 6416842"/>
              <a:gd name="connsiteY12" fmla="*/ 5489900 h 6571302"/>
              <a:gd name="connsiteX13" fmla="*/ 385011 w 6416842"/>
              <a:gd name="connsiteY13" fmla="*/ 5554068 h 6571302"/>
              <a:gd name="connsiteX14" fmla="*/ 401053 w 6416842"/>
              <a:gd name="connsiteY14" fmla="*/ 5682405 h 6571302"/>
              <a:gd name="connsiteX15" fmla="*/ 449179 w 6416842"/>
              <a:gd name="connsiteY15" fmla="*/ 5650321 h 6571302"/>
              <a:gd name="connsiteX16" fmla="*/ 561474 w 6416842"/>
              <a:gd name="connsiteY16" fmla="*/ 5538026 h 6571302"/>
              <a:gd name="connsiteX17" fmla="*/ 593558 w 6416842"/>
              <a:gd name="connsiteY17" fmla="*/ 5570111 h 6571302"/>
              <a:gd name="connsiteX18" fmla="*/ 561474 w 6416842"/>
              <a:gd name="connsiteY18" fmla="*/ 5714490 h 6571302"/>
              <a:gd name="connsiteX19" fmla="*/ 529390 w 6416842"/>
              <a:gd name="connsiteY19" fmla="*/ 5762616 h 6571302"/>
              <a:gd name="connsiteX20" fmla="*/ 513348 w 6416842"/>
              <a:gd name="connsiteY20" fmla="*/ 5810742 h 6571302"/>
              <a:gd name="connsiteX21" fmla="*/ 529390 w 6416842"/>
              <a:gd name="connsiteY21" fmla="*/ 5923037 h 6571302"/>
              <a:gd name="connsiteX22" fmla="*/ 577516 w 6416842"/>
              <a:gd name="connsiteY22" fmla="*/ 5955121 h 6571302"/>
              <a:gd name="connsiteX23" fmla="*/ 721895 w 6416842"/>
              <a:gd name="connsiteY23" fmla="*/ 6019290 h 6571302"/>
              <a:gd name="connsiteX24" fmla="*/ 802106 w 6416842"/>
              <a:gd name="connsiteY24" fmla="*/ 6147626 h 6571302"/>
              <a:gd name="connsiteX25" fmla="*/ 850232 w 6416842"/>
              <a:gd name="connsiteY25" fmla="*/ 6131584 h 6571302"/>
              <a:gd name="connsiteX26" fmla="*/ 946485 w 6416842"/>
              <a:gd name="connsiteY26" fmla="*/ 6147626 h 6571302"/>
              <a:gd name="connsiteX27" fmla="*/ 962527 w 6416842"/>
              <a:gd name="connsiteY27" fmla="*/ 6211795 h 6571302"/>
              <a:gd name="connsiteX28" fmla="*/ 978569 w 6416842"/>
              <a:gd name="connsiteY28" fmla="*/ 6500553 h 6571302"/>
              <a:gd name="connsiteX29" fmla="*/ 1058779 w 6416842"/>
              <a:gd name="connsiteY29" fmla="*/ 6532637 h 6571302"/>
              <a:gd name="connsiteX30" fmla="*/ 1748590 w 6416842"/>
              <a:gd name="connsiteY30" fmla="*/ 6548679 h 6571302"/>
              <a:gd name="connsiteX31" fmla="*/ 1892969 w 6416842"/>
              <a:gd name="connsiteY31" fmla="*/ 6564721 h 6571302"/>
              <a:gd name="connsiteX32" fmla="*/ 2679032 w 6416842"/>
              <a:gd name="connsiteY32" fmla="*/ 6532637 h 6571302"/>
              <a:gd name="connsiteX33" fmla="*/ 2662990 w 6416842"/>
              <a:gd name="connsiteY33" fmla="*/ 6404300 h 6571302"/>
              <a:gd name="connsiteX34" fmla="*/ 2871537 w 6416842"/>
              <a:gd name="connsiteY34" fmla="*/ 6388258 h 6571302"/>
              <a:gd name="connsiteX35" fmla="*/ 2999874 w 6416842"/>
              <a:gd name="connsiteY35" fmla="*/ 6372216 h 6571302"/>
              <a:gd name="connsiteX36" fmla="*/ 3256548 w 6416842"/>
              <a:gd name="connsiteY36" fmla="*/ 6356174 h 6571302"/>
              <a:gd name="connsiteX37" fmla="*/ 3240506 w 6416842"/>
              <a:gd name="connsiteY37" fmla="*/ 6259921 h 6571302"/>
              <a:gd name="connsiteX38" fmla="*/ 3224464 w 6416842"/>
              <a:gd name="connsiteY38" fmla="*/ 6211795 h 6571302"/>
              <a:gd name="connsiteX39" fmla="*/ 3272590 w 6416842"/>
              <a:gd name="connsiteY39" fmla="*/ 6195753 h 6571302"/>
              <a:gd name="connsiteX40" fmla="*/ 3753853 w 6416842"/>
              <a:gd name="connsiteY40" fmla="*/ 6163668 h 6571302"/>
              <a:gd name="connsiteX41" fmla="*/ 3785937 w 6416842"/>
              <a:gd name="connsiteY41" fmla="*/ 5377605 h 6571302"/>
              <a:gd name="connsiteX42" fmla="*/ 3801979 w 6416842"/>
              <a:gd name="connsiteY42" fmla="*/ 5297395 h 6571302"/>
              <a:gd name="connsiteX43" fmla="*/ 3818021 w 6416842"/>
              <a:gd name="connsiteY43" fmla="*/ 5153016 h 6571302"/>
              <a:gd name="connsiteX44" fmla="*/ 3834064 w 6416842"/>
              <a:gd name="connsiteY44" fmla="*/ 4495290 h 6571302"/>
              <a:gd name="connsiteX45" fmla="*/ 3882190 w 6416842"/>
              <a:gd name="connsiteY45" fmla="*/ 4511332 h 6571302"/>
              <a:gd name="connsiteX46" fmla="*/ 3914274 w 6416842"/>
              <a:gd name="connsiteY46" fmla="*/ 4479247 h 6571302"/>
              <a:gd name="connsiteX47" fmla="*/ 3882190 w 6416842"/>
              <a:gd name="connsiteY47" fmla="*/ 4302784 h 6571302"/>
              <a:gd name="connsiteX48" fmla="*/ 3866148 w 6416842"/>
              <a:gd name="connsiteY48" fmla="*/ 3789437 h 6571302"/>
              <a:gd name="connsiteX49" fmla="*/ 3962400 w 6416842"/>
              <a:gd name="connsiteY49" fmla="*/ 3789437 h 6571302"/>
              <a:gd name="connsiteX50" fmla="*/ 4395537 w 6416842"/>
              <a:gd name="connsiteY50" fmla="*/ 3773395 h 6571302"/>
              <a:gd name="connsiteX51" fmla="*/ 4475748 w 6416842"/>
              <a:gd name="connsiteY51" fmla="*/ 3757353 h 6571302"/>
              <a:gd name="connsiteX52" fmla="*/ 4620127 w 6416842"/>
              <a:gd name="connsiteY52" fmla="*/ 3725268 h 6571302"/>
              <a:gd name="connsiteX53" fmla="*/ 4796590 w 6416842"/>
              <a:gd name="connsiteY53" fmla="*/ 3629016 h 6571302"/>
              <a:gd name="connsiteX54" fmla="*/ 4780548 w 6416842"/>
              <a:gd name="connsiteY54" fmla="*/ 3468595 h 6571302"/>
              <a:gd name="connsiteX55" fmla="*/ 4957011 w 6416842"/>
              <a:gd name="connsiteY55" fmla="*/ 3276090 h 6571302"/>
              <a:gd name="connsiteX56" fmla="*/ 5005137 w 6416842"/>
              <a:gd name="connsiteY56" fmla="*/ 3260047 h 6571302"/>
              <a:gd name="connsiteX57" fmla="*/ 5133474 w 6416842"/>
              <a:gd name="connsiteY57" fmla="*/ 3227963 h 6571302"/>
              <a:gd name="connsiteX58" fmla="*/ 5229727 w 6416842"/>
              <a:gd name="connsiteY58" fmla="*/ 3195879 h 6571302"/>
              <a:gd name="connsiteX59" fmla="*/ 5502442 w 6416842"/>
              <a:gd name="connsiteY59" fmla="*/ 3179837 h 6571302"/>
              <a:gd name="connsiteX60" fmla="*/ 5486400 w 6416842"/>
              <a:gd name="connsiteY60" fmla="*/ 2987332 h 6571302"/>
              <a:gd name="connsiteX61" fmla="*/ 5502442 w 6416842"/>
              <a:gd name="connsiteY61" fmla="*/ 2907121 h 6571302"/>
              <a:gd name="connsiteX62" fmla="*/ 5550569 w 6416842"/>
              <a:gd name="connsiteY62" fmla="*/ 2923163 h 6571302"/>
              <a:gd name="connsiteX63" fmla="*/ 6224337 w 6416842"/>
              <a:gd name="connsiteY63" fmla="*/ 2730658 h 6571302"/>
              <a:gd name="connsiteX64" fmla="*/ 6272464 w 6416842"/>
              <a:gd name="connsiteY64" fmla="*/ 2682532 h 6571302"/>
              <a:gd name="connsiteX65" fmla="*/ 6288506 w 6416842"/>
              <a:gd name="connsiteY65" fmla="*/ 2634405 h 6571302"/>
              <a:gd name="connsiteX66" fmla="*/ 6336632 w 6416842"/>
              <a:gd name="connsiteY66" fmla="*/ 2538153 h 6571302"/>
              <a:gd name="connsiteX67" fmla="*/ 6368716 w 6416842"/>
              <a:gd name="connsiteY67" fmla="*/ 2297521 h 6571302"/>
              <a:gd name="connsiteX68" fmla="*/ 6384758 w 6416842"/>
              <a:gd name="connsiteY68" fmla="*/ 2249395 h 6571302"/>
              <a:gd name="connsiteX69" fmla="*/ 6416842 w 6416842"/>
              <a:gd name="connsiteY69" fmla="*/ 2201268 h 6571302"/>
              <a:gd name="connsiteX70" fmla="*/ 6352674 w 6416842"/>
              <a:gd name="connsiteY70" fmla="*/ 2056890 h 6571302"/>
              <a:gd name="connsiteX71" fmla="*/ 6320590 w 6416842"/>
              <a:gd name="connsiteY71" fmla="*/ 2024805 h 6571302"/>
              <a:gd name="connsiteX72" fmla="*/ 6256421 w 6416842"/>
              <a:gd name="connsiteY72" fmla="*/ 1960637 h 6571302"/>
              <a:gd name="connsiteX73" fmla="*/ 6224337 w 6416842"/>
              <a:gd name="connsiteY73" fmla="*/ 1896468 h 6571302"/>
              <a:gd name="connsiteX74" fmla="*/ 6144127 w 6416842"/>
              <a:gd name="connsiteY74" fmla="*/ 1816258 h 6571302"/>
              <a:gd name="connsiteX75" fmla="*/ 6096000 w 6416842"/>
              <a:gd name="connsiteY75" fmla="*/ 1720005 h 6571302"/>
              <a:gd name="connsiteX76" fmla="*/ 6047874 w 6416842"/>
              <a:gd name="connsiteY76" fmla="*/ 1623753 h 6571302"/>
              <a:gd name="connsiteX77" fmla="*/ 6031832 w 6416842"/>
              <a:gd name="connsiteY77" fmla="*/ 1527500 h 6571302"/>
              <a:gd name="connsiteX78" fmla="*/ 5935579 w 6416842"/>
              <a:gd name="connsiteY78" fmla="*/ 1399163 h 6571302"/>
              <a:gd name="connsiteX79" fmla="*/ 5871411 w 6416842"/>
              <a:gd name="connsiteY79" fmla="*/ 1302911 h 6571302"/>
              <a:gd name="connsiteX80" fmla="*/ 5839327 w 6416842"/>
              <a:gd name="connsiteY80" fmla="*/ 1238742 h 6571302"/>
              <a:gd name="connsiteX81" fmla="*/ 5807242 w 6416842"/>
              <a:gd name="connsiteY81" fmla="*/ 1206658 h 6571302"/>
              <a:gd name="connsiteX82" fmla="*/ 5743074 w 6416842"/>
              <a:gd name="connsiteY82" fmla="*/ 1110405 h 6571302"/>
              <a:gd name="connsiteX83" fmla="*/ 5710990 w 6416842"/>
              <a:gd name="connsiteY83" fmla="*/ 1062279 h 6571302"/>
              <a:gd name="connsiteX84" fmla="*/ 5662864 w 6416842"/>
              <a:gd name="connsiteY84" fmla="*/ 949984 h 6571302"/>
              <a:gd name="connsiteX85" fmla="*/ 5630779 w 6416842"/>
              <a:gd name="connsiteY85" fmla="*/ 917900 h 6571302"/>
              <a:gd name="connsiteX86" fmla="*/ 5614737 w 6416842"/>
              <a:gd name="connsiteY86" fmla="*/ 869774 h 6571302"/>
              <a:gd name="connsiteX87" fmla="*/ 5598695 w 6416842"/>
              <a:gd name="connsiteY87" fmla="*/ 805605 h 6571302"/>
              <a:gd name="connsiteX88" fmla="*/ 5486400 w 6416842"/>
              <a:gd name="connsiteY88" fmla="*/ 645184 h 6571302"/>
              <a:gd name="connsiteX89" fmla="*/ 5438274 w 6416842"/>
              <a:gd name="connsiteY89" fmla="*/ 597058 h 6571302"/>
              <a:gd name="connsiteX90" fmla="*/ 5406190 w 6416842"/>
              <a:gd name="connsiteY90" fmla="*/ 532890 h 6571302"/>
              <a:gd name="connsiteX91" fmla="*/ 5374106 w 6416842"/>
              <a:gd name="connsiteY91" fmla="*/ 484763 h 6571302"/>
              <a:gd name="connsiteX92" fmla="*/ 5358064 w 6416842"/>
              <a:gd name="connsiteY92" fmla="*/ 436637 h 6571302"/>
              <a:gd name="connsiteX93" fmla="*/ 5309937 w 6416842"/>
              <a:gd name="connsiteY93" fmla="*/ 404553 h 6571302"/>
              <a:gd name="connsiteX94" fmla="*/ 5229727 w 6416842"/>
              <a:gd name="connsiteY94" fmla="*/ 276216 h 6571302"/>
              <a:gd name="connsiteX95" fmla="*/ 5133474 w 6416842"/>
              <a:gd name="connsiteY95" fmla="*/ 147879 h 6571302"/>
              <a:gd name="connsiteX96" fmla="*/ 5069306 w 6416842"/>
              <a:gd name="connsiteY96" fmla="*/ 67668 h 6571302"/>
              <a:gd name="connsiteX97" fmla="*/ 5021179 w 6416842"/>
              <a:gd name="connsiteY97" fmla="*/ 51626 h 6571302"/>
              <a:gd name="connsiteX98" fmla="*/ 5005137 w 6416842"/>
              <a:gd name="connsiteY98" fmla="*/ 3500 h 6571302"/>
              <a:gd name="connsiteX99" fmla="*/ 5021179 w 6416842"/>
              <a:gd name="connsiteY99" fmla="*/ 99753 h 6571302"/>
              <a:gd name="connsiteX100" fmla="*/ 5053264 w 6416842"/>
              <a:gd name="connsiteY100" fmla="*/ 196005 h 6571302"/>
              <a:gd name="connsiteX101" fmla="*/ 5037221 w 6416842"/>
              <a:gd name="connsiteY101" fmla="*/ 629142 h 6571302"/>
              <a:gd name="connsiteX102" fmla="*/ 5021179 w 6416842"/>
              <a:gd name="connsiteY102" fmla="*/ 677268 h 6571302"/>
              <a:gd name="connsiteX103" fmla="*/ 4924927 w 6416842"/>
              <a:gd name="connsiteY103" fmla="*/ 693311 h 6571302"/>
              <a:gd name="connsiteX104" fmla="*/ 4812632 w 6416842"/>
              <a:gd name="connsiteY104" fmla="*/ 677268 h 6571302"/>
              <a:gd name="connsiteX105" fmla="*/ 4764506 w 6416842"/>
              <a:gd name="connsiteY105" fmla="*/ 661226 h 6571302"/>
              <a:gd name="connsiteX106" fmla="*/ 4604085 w 6416842"/>
              <a:gd name="connsiteY106" fmla="*/ 629142 h 6571302"/>
              <a:gd name="connsiteX107" fmla="*/ 4459706 w 6416842"/>
              <a:gd name="connsiteY107" fmla="*/ 661226 h 6571302"/>
              <a:gd name="connsiteX108" fmla="*/ 4363453 w 6416842"/>
              <a:gd name="connsiteY108" fmla="*/ 725395 h 6571302"/>
              <a:gd name="connsiteX109" fmla="*/ 4331369 w 6416842"/>
              <a:gd name="connsiteY109" fmla="*/ 773521 h 6571302"/>
              <a:gd name="connsiteX110" fmla="*/ 4299285 w 6416842"/>
              <a:gd name="connsiteY110" fmla="*/ 869774 h 6571302"/>
              <a:gd name="connsiteX111" fmla="*/ 4203032 w 6416842"/>
              <a:gd name="connsiteY111" fmla="*/ 933942 h 6571302"/>
              <a:gd name="connsiteX112" fmla="*/ 4122821 w 6416842"/>
              <a:gd name="connsiteY112" fmla="*/ 998111 h 6571302"/>
              <a:gd name="connsiteX113" fmla="*/ 4090737 w 6416842"/>
              <a:gd name="connsiteY113" fmla="*/ 1046237 h 6571302"/>
              <a:gd name="connsiteX114" fmla="*/ 3994485 w 6416842"/>
              <a:gd name="connsiteY114" fmla="*/ 1110405 h 6571302"/>
              <a:gd name="connsiteX115" fmla="*/ 3978442 w 6416842"/>
              <a:gd name="connsiteY115" fmla="*/ 1158532 h 6571302"/>
              <a:gd name="connsiteX116" fmla="*/ 3946358 w 6416842"/>
              <a:gd name="connsiteY116" fmla="*/ 1286868 h 6571302"/>
              <a:gd name="connsiteX117" fmla="*/ 3930316 w 6416842"/>
              <a:gd name="connsiteY117" fmla="*/ 1495416 h 6571302"/>
              <a:gd name="connsiteX118" fmla="*/ 3497179 w 6416842"/>
              <a:gd name="connsiteY118" fmla="*/ 1511458 h 6571302"/>
              <a:gd name="connsiteX119" fmla="*/ 2679032 w 6416842"/>
              <a:gd name="connsiteY119" fmla="*/ 1543542 h 6571302"/>
              <a:gd name="connsiteX120" fmla="*/ 2630906 w 6416842"/>
              <a:gd name="connsiteY120" fmla="*/ 1559584 h 6571302"/>
              <a:gd name="connsiteX121" fmla="*/ 2582779 w 6416842"/>
              <a:gd name="connsiteY121" fmla="*/ 1591668 h 6571302"/>
              <a:gd name="connsiteX122" fmla="*/ 2486527 w 6416842"/>
              <a:gd name="connsiteY122" fmla="*/ 1607711 h 6571302"/>
              <a:gd name="connsiteX123" fmla="*/ 2422358 w 6416842"/>
              <a:gd name="connsiteY123" fmla="*/ 1703963 h 6571302"/>
              <a:gd name="connsiteX124" fmla="*/ 2326106 w 6416842"/>
              <a:gd name="connsiteY124" fmla="*/ 1720005 h 6571302"/>
              <a:gd name="connsiteX125" fmla="*/ 2310064 w 6416842"/>
              <a:gd name="connsiteY125" fmla="*/ 2137100 h 6571302"/>
              <a:gd name="connsiteX126" fmla="*/ 2261937 w 6416842"/>
              <a:gd name="connsiteY126" fmla="*/ 2313563 h 6571302"/>
              <a:gd name="connsiteX127" fmla="*/ 2181727 w 6416842"/>
              <a:gd name="connsiteY127" fmla="*/ 2329605 h 6571302"/>
              <a:gd name="connsiteX128" fmla="*/ 1989221 w 6416842"/>
              <a:gd name="connsiteY128" fmla="*/ 2409816 h 6571302"/>
              <a:gd name="connsiteX129" fmla="*/ 1860885 w 6416842"/>
              <a:gd name="connsiteY129" fmla="*/ 2425858 h 6571302"/>
              <a:gd name="connsiteX130" fmla="*/ 1572127 w 6416842"/>
              <a:gd name="connsiteY130" fmla="*/ 2457942 h 6571302"/>
              <a:gd name="connsiteX131" fmla="*/ 1475874 w 6416842"/>
              <a:gd name="connsiteY131" fmla="*/ 2473984 h 6571302"/>
              <a:gd name="connsiteX132" fmla="*/ 1347537 w 6416842"/>
              <a:gd name="connsiteY132" fmla="*/ 2506068 h 6571302"/>
              <a:gd name="connsiteX133" fmla="*/ 1283369 w 6416842"/>
              <a:gd name="connsiteY133" fmla="*/ 2522111 h 6571302"/>
              <a:gd name="connsiteX134" fmla="*/ 1171074 w 6416842"/>
              <a:gd name="connsiteY134" fmla="*/ 2538153 h 6571302"/>
              <a:gd name="connsiteX135" fmla="*/ 1106906 w 6416842"/>
              <a:gd name="connsiteY135" fmla="*/ 2554195 h 6571302"/>
              <a:gd name="connsiteX136" fmla="*/ 898358 w 6416842"/>
              <a:gd name="connsiteY136" fmla="*/ 2586279 h 6571302"/>
              <a:gd name="connsiteX137" fmla="*/ 834190 w 6416842"/>
              <a:gd name="connsiteY137" fmla="*/ 2602321 h 6571302"/>
              <a:gd name="connsiteX138" fmla="*/ 577516 w 6416842"/>
              <a:gd name="connsiteY138" fmla="*/ 2570237 h 6571302"/>
              <a:gd name="connsiteX139" fmla="*/ 481264 w 6416842"/>
              <a:gd name="connsiteY139" fmla="*/ 2554195 h 6571302"/>
              <a:gd name="connsiteX140" fmla="*/ 385011 w 6416842"/>
              <a:gd name="connsiteY140" fmla="*/ 2522111 h 6571302"/>
              <a:gd name="connsiteX141" fmla="*/ 352927 w 6416842"/>
              <a:gd name="connsiteY141" fmla="*/ 2490026 h 6571302"/>
              <a:gd name="connsiteX142" fmla="*/ 304800 w 6416842"/>
              <a:gd name="connsiteY142" fmla="*/ 2377732 h 6571302"/>
              <a:gd name="connsiteX143" fmla="*/ 208548 w 6416842"/>
              <a:gd name="connsiteY143" fmla="*/ 2329605 h 6571302"/>
              <a:gd name="connsiteX144" fmla="*/ 64169 w 6416842"/>
              <a:gd name="connsiteY144" fmla="*/ 2345647 h 6571302"/>
              <a:gd name="connsiteX145" fmla="*/ 16042 w 6416842"/>
              <a:gd name="connsiteY145" fmla="*/ 2377732 h 6571302"/>
              <a:gd name="connsiteX146" fmla="*/ 32085 w 6416842"/>
              <a:gd name="connsiteY146" fmla="*/ 2377732 h 657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6416842" h="6571302">
                <a:moveTo>
                  <a:pt x="0" y="2313563"/>
                </a:moveTo>
                <a:lnTo>
                  <a:pt x="0" y="2313563"/>
                </a:lnTo>
                <a:cubicBezTo>
                  <a:pt x="5347" y="2623710"/>
                  <a:pt x="6041" y="2933973"/>
                  <a:pt x="16042" y="3244005"/>
                </a:cubicBezTo>
                <a:cubicBezTo>
                  <a:pt x="16753" y="3266042"/>
                  <a:pt x="28967" y="3286348"/>
                  <a:pt x="32085" y="3308174"/>
                </a:cubicBezTo>
                <a:cubicBezTo>
                  <a:pt x="39685" y="3361374"/>
                  <a:pt x="42780" y="3415121"/>
                  <a:pt x="48127" y="3468595"/>
                </a:cubicBezTo>
                <a:cubicBezTo>
                  <a:pt x="587232" y="3109191"/>
                  <a:pt x="49138" y="3448525"/>
                  <a:pt x="112295" y="5201142"/>
                </a:cubicBezTo>
                <a:cubicBezTo>
                  <a:pt x="112904" y="5218041"/>
                  <a:pt x="144379" y="5211837"/>
                  <a:pt x="160421" y="5217184"/>
                </a:cubicBezTo>
                <a:cubicBezTo>
                  <a:pt x="165769" y="5243921"/>
                  <a:pt x="161339" y="5274708"/>
                  <a:pt x="176464" y="5297395"/>
                </a:cubicBezTo>
                <a:cubicBezTo>
                  <a:pt x="185844" y="5311465"/>
                  <a:pt x="210520" y="5304057"/>
                  <a:pt x="224590" y="5313437"/>
                </a:cubicBezTo>
                <a:cubicBezTo>
                  <a:pt x="243467" y="5326021"/>
                  <a:pt x="256674" y="5345521"/>
                  <a:pt x="272716" y="5361563"/>
                </a:cubicBezTo>
                <a:cubicBezTo>
                  <a:pt x="278063" y="5377605"/>
                  <a:pt x="278194" y="5396485"/>
                  <a:pt x="288758" y="5409690"/>
                </a:cubicBezTo>
                <a:cubicBezTo>
                  <a:pt x="300802" y="5424745"/>
                  <a:pt x="323252" y="5428141"/>
                  <a:pt x="336885" y="5441774"/>
                </a:cubicBezTo>
                <a:cubicBezTo>
                  <a:pt x="350518" y="5455407"/>
                  <a:pt x="358274" y="5473858"/>
                  <a:pt x="368969" y="5489900"/>
                </a:cubicBezTo>
                <a:cubicBezTo>
                  <a:pt x="374316" y="5511289"/>
                  <a:pt x="381386" y="5532320"/>
                  <a:pt x="385011" y="5554068"/>
                </a:cubicBezTo>
                <a:cubicBezTo>
                  <a:pt x="392099" y="5596593"/>
                  <a:pt x="377139" y="5646534"/>
                  <a:pt x="401053" y="5682405"/>
                </a:cubicBezTo>
                <a:cubicBezTo>
                  <a:pt x="411748" y="5698447"/>
                  <a:pt x="433137" y="5661016"/>
                  <a:pt x="449179" y="5650321"/>
                </a:cubicBezTo>
                <a:cubicBezTo>
                  <a:pt x="522728" y="5539998"/>
                  <a:pt x="476766" y="5566262"/>
                  <a:pt x="561474" y="5538026"/>
                </a:cubicBezTo>
                <a:cubicBezTo>
                  <a:pt x="572169" y="5548721"/>
                  <a:pt x="591682" y="5555103"/>
                  <a:pt x="593558" y="5570111"/>
                </a:cubicBezTo>
                <a:cubicBezTo>
                  <a:pt x="596022" y="5589826"/>
                  <a:pt x="576735" y="5683967"/>
                  <a:pt x="561474" y="5714490"/>
                </a:cubicBezTo>
                <a:cubicBezTo>
                  <a:pt x="552852" y="5731735"/>
                  <a:pt x="538012" y="5745371"/>
                  <a:pt x="529390" y="5762616"/>
                </a:cubicBezTo>
                <a:cubicBezTo>
                  <a:pt x="521828" y="5777741"/>
                  <a:pt x="518695" y="5794700"/>
                  <a:pt x="513348" y="5810742"/>
                </a:cubicBezTo>
                <a:cubicBezTo>
                  <a:pt x="518695" y="5848174"/>
                  <a:pt x="514033" y="5888484"/>
                  <a:pt x="529390" y="5923037"/>
                </a:cubicBezTo>
                <a:cubicBezTo>
                  <a:pt x="537220" y="5940655"/>
                  <a:pt x="563883" y="5941488"/>
                  <a:pt x="577516" y="5955121"/>
                </a:cubicBezTo>
                <a:cubicBezTo>
                  <a:pt x="661525" y="6039130"/>
                  <a:pt x="529813" y="5991848"/>
                  <a:pt x="721895" y="6019290"/>
                </a:cubicBezTo>
                <a:cubicBezTo>
                  <a:pt x="739433" y="6177131"/>
                  <a:pt x="691388" y="6179259"/>
                  <a:pt x="802106" y="6147626"/>
                </a:cubicBezTo>
                <a:cubicBezTo>
                  <a:pt x="818365" y="6142981"/>
                  <a:pt x="834190" y="6136931"/>
                  <a:pt x="850232" y="6131584"/>
                </a:cubicBezTo>
                <a:cubicBezTo>
                  <a:pt x="882316" y="6136931"/>
                  <a:pt x="920017" y="6128720"/>
                  <a:pt x="946485" y="6147626"/>
                </a:cubicBezTo>
                <a:cubicBezTo>
                  <a:pt x="964426" y="6160441"/>
                  <a:pt x="960531" y="6189838"/>
                  <a:pt x="962527" y="6211795"/>
                </a:cubicBezTo>
                <a:cubicBezTo>
                  <a:pt x="971255" y="6307800"/>
                  <a:pt x="950869" y="6408217"/>
                  <a:pt x="978569" y="6500553"/>
                </a:cubicBezTo>
                <a:cubicBezTo>
                  <a:pt x="986844" y="6528135"/>
                  <a:pt x="1030039" y="6530841"/>
                  <a:pt x="1058779" y="6532637"/>
                </a:cubicBezTo>
                <a:cubicBezTo>
                  <a:pt x="1288330" y="6546984"/>
                  <a:pt x="1518653" y="6543332"/>
                  <a:pt x="1748590" y="6548679"/>
                </a:cubicBezTo>
                <a:cubicBezTo>
                  <a:pt x="1796716" y="6554026"/>
                  <a:pt x="1844547" y="6564721"/>
                  <a:pt x="1892969" y="6564721"/>
                </a:cubicBezTo>
                <a:cubicBezTo>
                  <a:pt x="2542772" y="6564721"/>
                  <a:pt x="2377698" y="6592903"/>
                  <a:pt x="2679032" y="6532637"/>
                </a:cubicBezTo>
                <a:cubicBezTo>
                  <a:pt x="2673685" y="6489858"/>
                  <a:pt x="2628500" y="6430167"/>
                  <a:pt x="2662990" y="6404300"/>
                </a:cubicBezTo>
                <a:cubicBezTo>
                  <a:pt x="2718767" y="6362467"/>
                  <a:pt x="2802130" y="6394868"/>
                  <a:pt x="2871537" y="6388258"/>
                </a:cubicBezTo>
                <a:cubicBezTo>
                  <a:pt x="2914455" y="6384171"/>
                  <a:pt x="2956911" y="6375796"/>
                  <a:pt x="2999874" y="6372216"/>
                </a:cubicBezTo>
                <a:cubicBezTo>
                  <a:pt x="3085303" y="6365097"/>
                  <a:pt x="3170990" y="6361521"/>
                  <a:pt x="3256548" y="6356174"/>
                </a:cubicBezTo>
                <a:cubicBezTo>
                  <a:pt x="3251201" y="6324090"/>
                  <a:pt x="3247562" y="6291673"/>
                  <a:pt x="3240506" y="6259921"/>
                </a:cubicBezTo>
                <a:cubicBezTo>
                  <a:pt x="3236838" y="6243414"/>
                  <a:pt x="3216902" y="6226920"/>
                  <a:pt x="3224464" y="6211795"/>
                </a:cubicBezTo>
                <a:cubicBezTo>
                  <a:pt x="3232026" y="6196670"/>
                  <a:pt x="3255750" y="6197284"/>
                  <a:pt x="3272590" y="6195753"/>
                </a:cubicBezTo>
                <a:cubicBezTo>
                  <a:pt x="3432707" y="6181197"/>
                  <a:pt x="3593432" y="6174363"/>
                  <a:pt x="3753853" y="6163668"/>
                </a:cubicBezTo>
                <a:cubicBezTo>
                  <a:pt x="3759104" y="5979897"/>
                  <a:pt x="3761740" y="5607475"/>
                  <a:pt x="3785937" y="5377605"/>
                </a:cubicBezTo>
                <a:cubicBezTo>
                  <a:pt x="3788791" y="5350489"/>
                  <a:pt x="3798123" y="5324387"/>
                  <a:pt x="3801979" y="5297395"/>
                </a:cubicBezTo>
                <a:cubicBezTo>
                  <a:pt x="3808827" y="5249459"/>
                  <a:pt x="3812674" y="5201142"/>
                  <a:pt x="3818021" y="5153016"/>
                </a:cubicBezTo>
                <a:cubicBezTo>
                  <a:pt x="3823369" y="4933774"/>
                  <a:pt x="3812242" y="4713509"/>
                  <a:pt x="3834064" y="4495290"/>
                </a:cubicBezTo>
                <a:cubicBezTo>
                  <a:pt x="3835747" y="4478464"/>
                  <a:pt x="3865609" y="4514648"/>
                  <a:pt x="3882190" y="4511332"/>
                </a:cubicBezTo>
                <a:cubicBezTo>
                  <a:pt x="3897021" y="4508366"/>
                  <a:pt x="3903579" y="4489942"/>
                  <a:pt x="3914274" y="4479247"/>
                </a:cubicBezTo>
                <a:cubicBezTo>
                  <a:pt x="3889621" y="4405288"/>
                  <a:pt x="3887525" y="4409487"/>
                  <a:pt x="3882190" y="4302784"/>
                </a:cubicBezTo>
                <a:cubicBezTo>
                  <a:pt x="3873641" y="4131798"/>
                  <a:pt x="3871495" y="3960553"/>
                  <a:pt x="3866148" y="3789437"/>
                </a:cubicBezTo>
                <a:cubicBezTo>
                  <a:pt x="3994484" y="3746658"/>
                  <a:pt x="3834064" y="3789437"/>
                  <a:pt x="3962400" y="3789437"/>
                </a:cubicBezTo>
                <a:cubicBezTo>
                  <a:pt x="4106878" y="3789437"/>
                  <a:pt x="4251158" y="3778742"/>
                  <a:pt x="4395537" y="3773395"/>
                </a:cubicBezTo>
                <a:cubicBezTo>
                  <a:pt x="4422274" y="3768048"/>
                  <a:pt x="4449131" y="3763268"/>
                  <a:pt x="4475748" y="3757353"/>
                </a:cubicBezTo>
                <a:cubicBezTo>
                  <a:pt x="4679709" y="3712029"/>
                  <a:pt x="4378127" y="3773670"/>
                  <a:pt x="4620127" y="3725268"/>
                </a:cubicBezTo>
                <a:cubicBezTo>
                  <a:pt x="4577245" y="3510859"/>
                  <a:pt x="4610475" y="3815131"/>
                  <a:pt x="4796590" y="3629016"/>
                </a:cubicBezTo>
                <a:cubicBezTo>
                  <a:pt x="4834590" y="3591016"/>
                  <a:pt x="4785895" y="3522069"/>
                  <a:pt x="4780548" y="3468595"/>
                </a:cubicBezTo>
                <a:cubicBezTo>
                  <a:pt x="5052217" y="3441428"/>
                  <a:pt x="4878428" y="3511840"/>
                  <a:pt x="4957011" y="3276090"/>
                </a:cubicBezTo>
                <a:cubicBezTo>
                  <a:pt x="4962358" y="3260048"/>
                  <a:pt x="4988823" y="3264496"/>
                  <a:pt x="5005137" y="3260047"/>
                </a:cubicBezTo>
                <a:cubicBezTo>
                  <a:pt x="5047679" y="3248445"/>
                  <a:pt x="5091641" y="3241907"/>
                  <a:pt x="5133474" y="3227963"/>
                </a:cubicBezTo>
                <a:cubicBezTo>
                  <a:pt x="5165558" y="3217268"/>
                  <a:pt x="5195966" y="3197865"/>
                  <a:pt x="5229727" y="3195879"/>
                </a:cubicBezTo>
                <a:lnTo>
                  <a:pt x="5502442" y="3179837"/>
                </a:lnTo>
                <a:cubicBezTo>
                  <a:pt x="5497095" y="3115669"/>
                  <a:pt x="5486400" y="3051723"/>
                  <a:pt x="5486400" y="2987332"/>
                </a:cubicBezTo>
                <a:cubicBezTo>
                  <a:pt x="5486400" y="2960066"/>
                  <a:pt x="5483162" y="2926401"/>
                  <a:pt x="5502442" y="2907121"/>
                </a:cubicBezTo>
                <a:cubicBezTo>
                  <a:pt x="5514399" y="2895164"/>
                  <a:pt x="5534527" y="2917816"/>
                  <a:pt x="5550569" y="2923163"/>
                </a:cubicBezTo>
                <a:cubicBezTo>
                  <a:pt x="6497022" y="2899502"/>
                  <a:pt x="6085520" y="3119343"/>
                  <a:pt x="6224337" y="2730658"/>
                </a:cubicBezTo>
                <a:cubicBezTo>
                  <a:pt x="6231968" y="2709293"/>
                  <a:pt x="6256422" y="2698574"/>
                  <a:pt x="6272464" y="2682532"/>
                </a:cubicBezTo>
                <a:cubicBezTo>
                  <a:pt x="6277811" y="2666490"/>
                  <a:pt x="6280944" y="2649530"/>
                  <a:pt x="6288506" y="2634405"/>
                </a:cubicBezTo>
                <a:cubicBezTo>
                  <a:pt x="6350703" y="2510010"/>
                  <a:pt x="6296309" y="2659122"/>
                  <a:pt x="6336632" y="2538153"/>
                </a:cubicBezTo>
                <a:cubicBezTo>
                  <a:pt x="6347327" y="2457942"/>
                  <a:pt x="6355413" y="2377341"/>
                  <a:pt x="6368716" y="2297521"/>
                </a:cubicBezTo>
                <a:cubicBezTo>
                  <a:pt x="6371496" y="2280841"/>
                  <a:pt x="6377196" y="2264520"/>
                  <a:pt x="6384758" y="2249395"/>
                </a:cubicBezTo>
                <a:cubicBezTo>
                  <a:pt x="6393380" y="2232150"/>
                  <a:pt x="6406147" y="2217310"/>
                  <a:pt x="6416842" y="2201268"/>
                </a:cubicBezTo>
                <a:cubicBezTo>
                  <a:pt x="6391401" y="2124946"/>
                  <a:pt x="6396255" y="2111367"/>
                  <a:pt x="6352674" y="2056890"/>
                </a:cubicBezTo>
                <a:cubicBezTo>
                  <a:pt x="6343226" y="2045079"/>
                  <a:pt x="6331285" y="2035500"/>
                  <a:pt x="6320590" y="2024805"/>
                </a:cubicBezTo>
                <a:cubicBezTo>
                  <a:pt x="6277811" y="1896468"/>
                  <a:pt x="6341980" y="2046196"/>
                  <a:pt x="6256421" y="1960637"/>
                </a:cubicBezTo>
                <a:cubicBezTo>
                  <a:pt x="6239511" y="1943727"/>
                  <a:pt x="6236202" y="1917231"/>
                  <a:pt x="6224337" y="1896468"/>
                </a:cubicBezTo>
                <a:cubicBezTo>
                  <a:pt x="6191431" y="1838882"/>
                  <a:pt x="6198423" y="1852455"/>
                  <a:pt x="6144127" y="1816258"/>
                </a:cubicBezTo>
                <a:cubicBezTo>
                  <a:pt x="6052183" y="1678346"/>
                  <a:pt x="6162412" y="1852831"/>
                  <a:pt x="6096000" y="1720005"/>
                </a:cubicBezTo>
                <a:cubicBezTo>
                  <a:pt x="6033803" y="1595610"/>
                  <a:pt x="6088197" y="1744722"/>
                  <a:pt x="6047874" y="1623753"/>
                </a:cubicBezTo>
                <a:cubicBezTo>
                  <a:pt x="6042527" y="1591669"/>
                  <a:pt x="6044342" y="1557525"/>
                  <a:pt x="6031832" y="1527500"/>
                </a:cubicBezTo>
                <a:cubicBezTo>
                  <a:pt x="5973206" y="1386796"/>
                  <a:pt x="5989466" y="1471012"/>
                  <a:pt x="5935579" y="1399163"/>
                </a:cubicBezTo>
                <a:cubicBezTo>
                  <a:pt x="5912443" y="1368315"/>
                  <a:pt x="5888655" y="1337400"/>
                  <a:pt x="5871411" y="1302911"/>
                </a:cubicBezTo>
                <a:cubicBezTo>
                  <a:pt x="5860716" y="1281521"/>
                  <a:pt x="5852592" y="1258640"/>
                  <a:pt x="5839327" y="1238742"/>
                </a:cubicBezTo>
                <a:cubicBezTo>
                  <a:pt x="5830937" y="1226157"/>
                  <a:pt x="5816317" y="1218758"/>
                  <a:pt x="5807242" y="1206658"/>
                </a:cubicBezTo>
                <a:cubicBezTo>
                  <a:pt x="5784106" y="1175810"/>
                  <a:pt x="5764463" y="1142489"/>
                  <a:pt x="5743074" y="1110405"/>
                </a:cubicBezTo>
                <a:cubicBezTo>
                  <a:pt x="5732379" y="1094363"/>
                  <a:pt x="5717087" y="1080570"/>
                  <a:pt x="5710990" y="1062279"/>
                </a:cubicBezTo>
                <a:cubicBezTo>
                  <a:pt x="5696731" y="1019502"/>
                  <a:pt x="5689294" y="989629"/>
                  <a:pt x="5662864" y="949984"/>
                </a:cubicBezTo>
                <a:cubicBezTo>
                  <a:pt x="5654474" y="937399"/>
                  <a:pt x="5641474" y="928595"/>
                  <a:pt x="5630779" y="917900"/>
                </a:cubicBezTo>
                <a:cubicBezTo>
                  <a:pt x="5625432" y="901858"/>
                  <a:pt x="5619382" y="886033"/>
                  <a:pt x="5614737" y="869774"/>
                </a:cubicBezTo>
                <a:cubicBezTo>
                  <a:pt x="5608680" y="848574"/>
                  <a:pt x="5608555" y="825325"/>
                  <a:pt x="5598695" y="805605"/>
                </a:cubicBezTo>
                <a:cubicBezTo>
                  <a:pt x="5587650" y="783515"/>
                  <a:pt x="5510545" y="673353"/>
                  <a:pt x="5486400" y="645184"/>
                </a:cubicBezTo>
                <a:cubicBezTo>
                  <a:pt x="5471636" y="627959"/>
                  <a:pt x="5451460" y="615519"/>
                  <a:pt x="5438274" y="597058"/>
                </a:cubicBezTo>
                <a:cubicBezTo>
                  <a:pt x="5424374" y="577598"/>
                  <a:pt x="5418055" y="553653"/>
                  <a:pt x="5406190" y="532890"/>
                </a:cubicBezTo>
                <a:cubicBezTo>
                  <a:pt x="5396624" y="516150"/>
                  <a:pt x="5382728" y="502008"/>
                  <a:pt x="5374106" y="484763"/>
                </a:cubicBezTo>
                <a:cubicBezTo>
                  <a:pt x="5366544" y="469638"/>
                  <a:pt x="5368628" y="449841"/>
                  <a:pt x="5358064" y="436637"/>
                </a:cubicBezTo>
                <a:cubicBezTo>
                  <a:pt x="5346020" y="421582"/>
                  <a:pt x="5325979" y="415248"/>
                  <a:pt x="5309937" y="404553"/>
                </a:cubicBezTo>
                <a:cubicBezTo>
                  <a:pt x="5271756" y="290009"/>
                  <a:pt x="5305993" y="327060"/>
                  <a:pt x="5229727" y="276216"/>
                </a:cubicBezTo>
                <a:cubicBezTo>
                  <a:pt x="5187988" y="151000"/>
                  <a:pt x="5256365" y="332215"/>
                  <a:pt x="5133474" y="147879"/>
                </a:cubicBezTo>
                <a:cubicBezTo>
                  <a:pt x="5118903" y="126022"/>
                  <a:pt x="5094703" y="82906"/>
                  <a:pt x="5069306" y="67668"/>
                </a:cubicBezTo>
                <a:cubicBezTo>
                  <a:pt x="5054806" y="58968"/>
                  <a:pt x="5037221" y="56973"/>
                  <a:pt x="5021179" y="51626"/>
                </a:cubicBezTo>
                <a:cubicBezTo>
                  <a:pt x="5015832" y="35584"/>
                  <a:pt x="5005137" y="-13410"/>
                  <a:pt x="5005137" y="3500"/>
                </a:cubicBezTo>
                <a:cubicBezTo>
                  <a:pt x="5005137" y="36027"/>
                  <a:pt x="5013290" y="68197"/>
                  <a:pt x="5021179" y="99753"/>
                </a:cubicBezTo>
                <a:cubicBezTo>
                  <a:pt x="5029382" y="132563"/>
                  <a:pt x="5053264" y="196005"/>
                  <a:pt x="5053264" y="196005"/>
                </a:cubicBezTo>
                <a:cubicBezTo>
                  <a:pt x="5047916" y="340384"/>
                  <a:pt x="5046832" y="484984"/>
                  <a:pt x="5037221" y="629142"/>
                </a:cubicBezTo>
                <a:cubicBezTo>
                  <a:pt x="5036096" y="646014"/>
                  <a:pt x="5035861" y="668878"/>
                  <a:pt x="5021179" y="677268"/>
                </a:cubicBezTo>
                <a:cubicBezTo>
                  <a:pt x="4992938" y="693406"/>
                  <a:pt x="4957011" y="687963"/>
                  <a:pt x="4924927" y="693311"/>
                </a:cubicBezTo>
                <a:cubicBezTo>
                  <a:pt x="4887495" y="687963"/>
                  <a:pt x="4849709" y="684684"/>
                  <a:pt x="4812632" y="677268"/>
                </a:cubicBezTo>
                <a:cubicBezTo>
                  <a:pt x="4796051" y="673952"/>
                  <a:pt x="4780765" y="665871"/>
                  <a:pt x="4764506" y="661226"/>
                </a:cubicBezTo>
                <a:cubicBezTo>
                  <a:pt x="4697501" y="642082"/>
                  <a:pt x="4679717" y="641747"/>
                  <a:pt x="4604085" y="629142"/>
                </a:cubicBezTo>
                <a:cubicBezTo>
                  <a:pt x="4577969" y="633495"/>
                  <a:pt x="4493556" y="642420"/>
                  <a:pt x="4459706" y="661226"/>
                </a:cubicBezTo>
                <a:cubicBezTo>
                  <a:pt x="4425998" y="679953"/>
                  <a:pt x="4363453" y="725395"/>
                  <a:pt x="4363453" y="725395"/>
                </a:cubicBezTo>
                <a:cubicBezTo>
                  <a:pt x="4352758" y="741437"/>
                  <a:pt x="4339199" y="755903"/>
                  <a:pt x="4331369" y="773521"/>
                </a:cubicBezTo>
                <a:cubicBezTo>
                  <a:pt x="4317634" y="804426"/>
                  <a:pt x="4327425" y="851014"/>
                  <a:pt x="4299285" y="869774"/>
                </a:cubicBezTo>
                <a:lnTo>
                  <a:pt x="4203032" y="933942"/>
                </a:lnTo>
                <a:cubicBezTo>
                  <a:pt x="4167297" y="957765"/>
                  <a:pt x="4148946" y="965455"/>
                  <a:pt x="4122821" y="998111"/>
                </a:cubicBezTo>
                <a:cubicBezTo>
                  <a:pt x="4110777" y="1013166"/>
                  <a:pt x="4105247" y="1033541"/>
                  <a:pt x="4090737" y="1046237"/>
                </a:cubicBezTo>
                <a:cubicBezTo>
                  <a:pt x="4061718" y="1071629"/>
                  <a:pt x="3994485" y="1110405"/>
                  <a:pt x="3994485" y="1110405"/>
                </a:cubicBezTo>
                <a:cubicBezTo>
                  <a:pt x="3989137" y="1126447"/>
                  <a:pt x="3982543" y="1142127"/>
                  <a:pt x="3978442" y="1158532"/>
                </a:cubicBezTo>
                <a:lnTo>
                  <a:pt x="3946358" y="1286868"/>
                </a:lnTo>
                <a:cubicBezTo>
                  <a:pt x="3941011" y="1356384"/>
                  <a:pt x="3992677" y="1464236"/>
                  <a:pt x="3930316" y="1495416"/>
                </a:cubicBezTo>
                <a:cubicBezTo>
                  <a:pt x="3801091" y="1560029"/>
                  <a:pt x="3641521" y="1505182"/>
                  <a:pt x="3497179" y="1511458"/>
                </a:cubicBezTo>
                <a:cubicBezTo>
                  <a:pt x="2665289" y="1547627"/>
                  <a:pt x="3893327" y="1505596"/>
                  <a:pt x="2679032" y="1543542"/>
                </a:cubicBezTo>
                <a:cubicBezTo>
                  <a:pt x="2662990" y="1548889"/>
                  <a:pt x="2641469" y="1546380"/>
                  <a:pt x="2630906" y="1559584"/>
                </a:cubicBezTo>
                <a:cubicBezTo>
                  <a:pt x="2587105" y="1614336"/>
                  <a:pt x="2646981" y="1655870"/>
                  <a:pt x="2582779" y="1591668"/>
                </a:cubicBezTo>
                <a:cubicBezTo>
                  <a:pt x="2550695" y="1597016"/>
                  <a:pt x="2507946" y="1583232"/>
                  <a:pt x="2486527" y="1607711"/>
                </a:cubicBezTo>
                <a:cubicBezTo>
                  <a:pt x="2394955" y="1712366"/>
                  <a:pt x="2539065" y="1742865"/>
                  <a:pt x="2422358" y="1703963"/>
                </a:cubicBezTo>
                <a:lnTo>
                  <a:pt x="2326106" y="1720005"/>
                </a:lnTo>
                <a:cubicBezTo>
                  <a:pt x="2291189" y="1854687"/>
                  <a:pt x="2319022" y="1998254"/>
                  <a:pt x="2310064" y="2137100"/>
                </a:cubicBezTo>
                <a:cubicBezTo>
                  <a:pt x="2308956" y="2154267"/>
                  <a:pt x="2275892" y="2310772"/>
                  <a:pt x="2261937" y="2313563"/>
                </a:cubicBezTo>
                <a:lnTo>
                  <a:pt x="2181727" y="2329605"/>
                </a:lnTo>
                <a:cubicBezTo>
                  <a:pt x="2112800" y="2364069"/>
                  <a:pt x="2065222" y="2393530"/>
                  <a:pt x="1989221" y="2409816"/>
                </a:cubicBezTo>
                <a:cubicBezTo>
                  <a:pt x="1947066" y="2418849"/>
                  <a:pt x="1903495" y="2419303"/>
                  <a:pt x="1860885" y="2425858"/>
                </a:cubicBezTo>
                <a:cubicBezTo>
                  <a:pt x="1623163" y="2462430"/>
                  <a:pt x="2035803" y="2422275"/>
                  <a:pt x="1572127" y="2457942"/>
                </a:cubicBezTo>
                <a:cubicBezTo>
                  <a:pt x="1540043" y="2463289"/>
                  <a:pt x="1507679" y="2467169"/>
                  <a:pt x="1475874" y="2473984"/>
                </a:cubicBezTo>
                <a:cubicBezTo>
                  <a:pt x="1432757" y="2483223"/>
                  <a:pt x="1390316" y="2495373"/>
                  <a:pt x="1347537" y="2506068"/>
                </a:cubicBezTo>
                <a:cubicBezTo>
                  <a:pt x="1326148" y="2511415"/>
                  <a:pt x="1305195" y="2518993"/>
                  <a:pt x="1283369" y="2522111"/>
                </a:cubicBezTo>
                <a:cubicBezTo>
                  <a:pt x="1245937" y="2527458"/>
                  <a:pt x="1208276" y="2531389"/>
                  <a:pt x="1171074" y="2538153"/>
                </a:cubicBezTo>
                <a:cubicBezTo>
                  <a:pt x="1149382" y="2542097"/>
                  <a:pt x="1128598" y="2550251"/>
                  <a:pt x="1106906" y="2554195"/>
                </a:cubicBezTo>
                <a:cubicBezTo>
                  <a:pt x="937404" y="2585013"/>
                  <a:pt x="1053420" y="2555267"/>
                  <a:pt x="898358" y="2586279"/>
                </a:cubicBezTo>
                <a:cubicBezTo>
                  <a:pt x="876739" y="2590603"/>
                  <a:pt x="855579" y="2596974"/>
                  <a:pt x="834190" y="2602321"/>
                </a:cubicBezTo>
                <a:lnTo>
                  <a:pt x="577516" y="2570237"/>
                </a:lnTo>
                <a:cubicBezTo>
                  <a:pt x="545288" y="2565842"/>
                  <a:pt x="512819" y="2562084"/>
                  <a:pt x="481264" y="2554195"/>
                </a:cubicBezTo>
                <a:cubicBezTo>
                  <a:pt x="448454" y="2545993"/>
                  <a:pt x="385011" y="2522111"/>
                  <a:pt x="385011" y="2522111"/>
                </a:cubicBezTo>
                <a:cubicBezTo>
                  <a:pt x="374316" y="2511416"/>
                  <a:pt x="360709" y="2502995"/>
                  <a:pt x="352927" y="2490026"/>
                </a:cubicBezTo>
                <a:cubicBezTo>
                  <a:pt x="309940" y="2418380"/>
                  <a:pt x="371859" y="2458203"/>
                  <a:pt x="304800" y="2377732"/>
                </a:cubicBezTo>
                <a:cubicBezTo>
                  <a:pt x="280877" y="2349025"/>
                  <a:pt x="241398" y="2340555"/>
                  <a:pt x="208548" y="2329605"/>
                </a:cubicBezTo>
                <a:cubicBezTo>
                  <a:pt x="160422" y="2334952"/>
                  <a:pt x="110885" y="2332906"/>
                  <a:pt x="64169" y="2345647"/>
                </a:cubicBezTo>
                <a:cubicBezTo>
                  <a:pt x="-67339" y="2381513"/>
                  <a:pt x="81026" y="2377732"/>
                  <a:pt x="16042" y="2377732"/>
                </a:cubicBezTo>
                <a:lnTo>
                  <a:pt x="32085" y="2377732"/>
                </a:lnTo>
              </a:path>
            </a:pathLst>
          </a:cu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5"/>
              </a:solidFill>
            </a:endParaRPr>
          </a:p>
        </p:txBody>
      </p:sp>
      <p:sp>
        <p:nvSpPr>
          <p:cNvPr id="43" name="Rectangle 42"/>
          <p:cNvSpPr/>
          <p:nvPr/>
        </p:nvSpPr>
        <p:spPr>
          <a:xfrm>
            <a:off x="771574" y="1956718"/>
            <a:ext cx="3982983" cy="873580"/>
          </a:xfrm>
          <a:prstGeom prst="rect">
            <a:avLst/>
          </a:prstGeom>
          <a:solidFill>
            <a:schemeClr val="accent1">
              <a:lumMod val="20000"/>
              <a:lumOff val="80000"/>
              <a:alpha val="28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5"/>
              </a:solidFill>
            </a:endParaRPr>
          </a:p>
        </p:txBody>
      </p:sp>
      <p:sp>
        <p:nvSpPr>
          <p:cNvPr id="45" name="Rectangle 44"/>
          <p:cNvSpPr/>
          <p:nvPr/>
        </p:nvSpPr>
        <p:spPr>
          <a:xfrm>
            <a:off x="762760" y="975120"/>
            <a:ext cx="3982983" cy="873580"/>
          </a:xfrm>
          <a:prstGeom prst="rect">
            <a:avLst/>
          </a:prstGeom>
          <a:solidFill>
            <a:schemeClr val="accent1">
              <a:lumMod val="20000"/>
              <a:lumOff val="80000"/>
              <a:alpha val="28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5"/>
              </a:solidFill>
            </a:endParaRPr>
          </a:p>
        </p:txBody>
      </p:sp>
      <p:pic>
        <p:nvPicPr>
          <p:cNvPr id="12" name="Picture 11" descr="This is an image of the United States and this slide features the level of analysis applicants are able to use in order to extract data from while using the EJ Screen Mapping tool."/>
          <p:cNvPicPr>
            <a:picLocks noChangeAspect="1"/>
          </p:cNvPicPr>
          <p:nvPr/>
        </p:nvPicPr>
        <p:blipFill rotWithShape="1">
          <a:blip r:embed="rId8">
            <a:extLst>
              <a:ext uri="{28A0092B-C50C-407E-A947-70E740481C1C}">
                <a14:useLocalDpi xmlns:a14="http://schemas.microsoft.com/office/drawing/2010/main" val="0"/>
              </a:ext>
            </a:extLst>
          </a:blip>
          <a:srcRect l="4410" r="-209"/>
          <a:stretch/>
        </p:blipFill>
        <p:spPr>
          <a:xfrm>
            <a:off x="4870910" y="2109"/>
            <a:ext cx="8686063" cy="6858000"/>
          </a:xfrm>
          <a:prstGeom prst="rect">
            <a:avLst/>
          </a:prstGeom>
        </p:spPr>
      </p:pic>
    </p:spTree>
    <p:extLst>
      <p:ext uri="{BB962C8B-B14F-4D97-AF65-F5344CB8AC3E}">
        <p14:creationId xmlns:p14="http://schemas.microsoft.com/office/powerpoint/2010/main" val="8780275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subTnLst>
                                    <p:set>
                                      <p:cBhvr override="childStyle">
                                        <p:cTn dur="1" fill="hold" display="0" masterRel="nextClick" afterEffect="1"/>
                                        <p:tgtEl>
                                          <p:spTgt spid="39"/>
                                        </p:tgtEl>
                                        <p:attrNameLst>
                                          <p:attrName>style.visibility</p:attrName>
                                        </p:attrNameLst>
                                      </p:cBhvr>
                                      <p:to>
                                        <p:strVal val="hidden"/>
                                      </p:to>
                                    </p:set>
                                  </p:sub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subTnLst>
                                    <p:set>
                                      <p:cBhvr override="childStyle">
                                        <p:cTn dur="1" fill="hold" display="0" masterRel="nextClick" afterEffect="1"/>
                                        <p:tgtEl>
                                          <p:spTgt spid="40"/>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par>
                                <p:cTn id="36" presetID="1"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par>
                          <p:cTn id="43" fill="hold">
                            <p:stCondLst>
                              <p:cond delay="500"/>
                            </p:stCondLst>
                            <p:childTnLst>
                              <p:par>
                                <p:cTn id="44" presetID="1"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8" grpId="0" animBg="1"/>
      <p:bldP spid="39" grpId="0" animBg="1"/>
      <p:bldP spid="40" grpId="0" animBg="1"/>
      <p:bldP spid="43" grpId="0" animBg="1"/>
      <p:bldP spid="4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575" y="1086353"/>
            <a:ext cx="11095850" cy="769476"/>
          </a:xfrm>
        </p:spPr>
        <p:txBody>
          <a:bodyPr>
            <a:normAutofit/>
          </a:bodyPr>
          <a:lstStyle/>
          <a:p>
            <a:pPr marL="0" indent="0" algn="ctr">
              <a:buNone/>
            </a:pPr>
            <a:r>
              <a:rPr lang="en-US" sz="2800" b="1" dirty="0">
                <a:solidFill>
                  <a:schemeClr val="tx1"/>
                </a:solidFill>
              </a:rPr>
              <a:t>You can view the data within reports or on maps.</a:t>
            </a:r>
          </a:p>
          <a:p>
            <a:pPr marL="0" indent="0">
              <a:buNone/>
            </a:pPr>
            <a:endParaRPr lang="en-US" dirty="0"/>
          </a:p>
        </p:txBody>
      </p:sp>
      <p:sp>
        <p:nvSpPr>
          <p:cNvPr id="6" name="Title 1"/>
          <p:cNvSpPr txBox="1">
            <a:spLocks/>
          </p:cNvSpPr>
          <p:nvPr/>
        </p:nvSpPr>
        <p:spPr>
          <a:xfrm>
            <a:off x="1694089" y="158856"/>
            <a:ext cx="8897711"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solidFill>
              </a:rPr>
              <a:t>Viewing EJScreen Data</a:t>
            </a:r>
          </a:p>
        </p:txBody>
      </p:sp>
      <p:pic>
        <p:nvPicPr>
          <p:cNvPr id="8" name="Picture 7" descr="This is an image of an EJ Screen sample report that highlights the data outputs an applicant selects."/>
          <p:cNvPicPr>
            <a:picLocks noChangeAspect="1"/>
          </p:cNvPicPr>
          <p:nvPr/>
        </p:nvPicPr>
        <p:blipFill rotWithShape="1">
          <a:blip r:embed="rId3" cstate="print">
            <a:extLst>
              <a:ext uri="{28A0092B-C50C-407E-A947-70E740481C1C}">
                <a14:useLocalDpi xmlns:a14="http://schemas.microsoft.com/office/drawing/2010/main" val="0"/>
              </a:ext>
            </a:extLst>
          </a:blip>
          <a:srcRect t="17239" r="50317" b="7517"/>
          <a:stretch/>
        </p:blipFill>
        <p:spPr>
          <a:xfrm>
            <a:off x="6453575" y="1590633"/>
            <a:ext cx="4764474" cy="3474826"/>
          </a:xfrm>
          <a:prstGeom prst="rect">
            <a:avLst/>
          </a:prstGeom>
          <a:ln>
            <a:solidFill>
              <a:schemeClr val="tx1"/>
            </a:solidFill>
          </a:ln>
        </p:spPr>
      </p:pic>
      <p:sp>
        <p:nvSpPr>
          <p:cNvPr id="9" name="TextBox 8"/>
          <p:cNvSpPr txBox="1"/>
          <p:nvPr/>
        </p:nvSpPr>
        <p:spPr>
          <a:xfrm>
            <a:off x="6639339" y="5149105"/>
            <a:ext cx="4578710" cy="1523494"/>
          </a:xfrm>
          <a:prstGeom prst="rect">
            <a:avLst/>
          </a:prstGeom>
          <a:noFill/>
        </p:spPr>
        <p:txBody>
          <a:bodyPr wrap="square" rtlCol="0">
            <a:spAutoFit/>
          </a:bodyPr>
          <a:lstStyle/>
          <a:p>
            <a:pPr defTabSz="685800"/>
            <a:r>
              <a:rPr lang="en-US" sz="2400" dirty="0">
                <a:solidFill>
                  <a:prstClr val="black"/>
                </a:solidFill>
                <a:latin typeface="Calibri" panose="020F0502020204030204"/>
              </a:rPr>
              <a:t>A standard report gives you all the indicators at once for a single specified location </a:t>
            </a:r>
          </a:p>
          <a:p>
            <a:pPr defTabSz="685800"/>
            <a:endParaRPr lang="en-US" sz="2100"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7BBCEA69-EE42-4089-BCE3-72E1897CB4CB}"/>
              </a:ext>
            </a:extLst>
          </p:cNvPr>
          <p:cNvSpPr txBox="1"/>
          <p:nvPr/>
        </p:nvSpPr>
        <p:spPr>
          <a:xfrm>
            <a:off x="622115" y="5134096"/>
            <a:ext cx="5328850" cy="1523494"/>
          </a:xfrm>
          <a:prstGeom prst="rect">
            <a:avLst/>
          </a:prstGeom>
          <a:noFill/>
        </p:spPr>
        <p:txBody>
          <a:bodyPr wrap="square" rtlCol="0">
            <a:spAutoFit/>
          </a:bodyPr>
          <a:lstStyle/>
          <a:p>
            <a:pPr defTabSz="685800"/>
            <a:r>
              <a:rPr lang="en-US" sz="2400" dirty="0">
                <a:solidFill>
                  <a:prstClr val="black"/>
                </a:solidFill>
                <a:latin typeface="Calibri" panose="020F0502020204030204"/>
              </a:rPr>
              <a:t>A map gives you one indicator at a time, for each of the block groups within a wider area (e.g. across several miles)</a:t>
            </a:r>
          </a:p>
          <a:p>
            <a:pPr defTabSz="685800"/>
            <a:endParaRPr lang="en-US" sz="2100" dirty="0">
              <a:solidFill>
                <a:prstClr val="black"/>
              </a:solidFill>
              <a:latin typeface="Calibri" panose="020F0502020204030204"/>
            </a:endParaRPr>
          </a:p>
        </p:txBody>
      </p:sp>
      <p:pic>
        <p:nvPicPr>
          <p:cNvPr id="2" name="Picture 1" descr="This is an image of the EPA EJ Screen Mapping tool data outputs">
            <a:extLst>
              <a:ext uri="{FF2B5EF4-FFF2-40B4-BE49-F238E27FC236}">
                <a16:creationId xmlns:a16="http://schemas.microsoft.com/office/drawing/2014/main" id="{80C1759B-4D2F-4006-BED7-8C0C10969DAD}"/>
              </a:ext>
            </a:extLst>
          </p:cNvPr>
          <p:cNvPicPr>
            <a:picLocks noChangeAspect="1"/>
          </p:cNvPicPr>
          <p:nvPr/>
        </p:nvPicPr>
        <p:blipFill>
          <a:blip r:embed="rId4"/>
          <a:stretch>
            <a:fillRect/>
          </a:stretch>
        </p:blipFill>
        <p:spPr>
          <a:xfrm>
            <a:off x="800769" y="1611882"/>
            <a:ext cx="4376355" cy="3474826"/>
          </a:xfrm>
          <a:prstGeom prst="rect">
            <a:avLst/>
          </a:prstGeom>
          <a:ln>
            <a:solidFill>
              <a:schemeClr val="tx1"/>
            </a:solidFill>
          </a:ln>
        </p:spPr>
      </p:pic>
    </p:spTree>
    <p:extLst>
      <p:ext uri="{BB962C8B-B14F-4D97-AF65-F5344CB8AC3E}">
        <p14:creationId xmlns:p14="http://schemas.microsoft.com/office/powerpoint/2010/main" val="1356288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556451" y="2137837"/>
            <a:ext cx="6863773" cy="1015663"/>
          </a:xfrm>
          <a:prstGeom prst="rect">
            <a:avLst/>
          </a:prstGeom>
        </p:spPr>
        <p:txBody>
          <a:bodyPr wrap="square">
            <a:spAutoFit/>
          </a:bodyPr>
          <a:lstStyle/>
          <a:p>
            <a:pPr algn="ctr"/>
            <a:r>
              <a:rPr lang="en-US" sz="6000" b="1" dirty="0">
                <a:solidFill>
                  <a:schemeClr val="bg1"/>
                </a:solidFill>
                <a:latin typeface="+mj-lt"/>
                <a:ea typeface="+mj-ea"/>
                <a:cs typeface="+mj-cs"/>
              </a:rPr>
              <a:t>Live Demo</a:t>
            </a:r>
          </a:p>
        </p:txBody>
      </p:sp>
      <p:sp>
        <p:nvSpPr>
          <p:cNvPr id="2" name="Title 1">
            <a:extLst>
              <a:ext uri="{FF2B5EF4-FFF2-40B4-BE49-F238E27FC236}">
                <a16:creationId xmlns:a16="http://schemas.microsoft.com/office/drawing/2014/main" id="{C6EEA493-2220-4801-8230-C3E3E61DEF28}"/>
              </a:ext>
            </a:extLst>
          </p:cNvPr>
          <p:cNvSpPr>
            <a:spLocks noGrp="1"/>
          </p:cNvSpPr>
          <p:nvPr>
            <p:ph type="title"/>
          </p:nvPr>
        </p:nvSpPr>
        <p:spPr>
          <a:xfrm>
            <a:off x="1158240" y="350776"/>
            <a:ext cx="9875520" cy="1015663"/>
          </a:xfrm>
        </p:spPr>
        <p:txBody>
          <a:bodyPr/>
          <a:lstStyle/>
          <a:p>
            <a:pPr algn="ctr"/>
            <a:r>
              <a:rPr lang="en-US" b="1" dirty="0"/>
              <a:t>LIVE DEMO</a:t>
            </a:r>
          </a:p>
        </p:txBody>
      </p:sp>
      <p:sp>
        <p:nvSpPr>
          <p:cNvPr id="8" name="TextBox 7">
            <a:extLst>
              <a:ext uri="{FF2B5EF4-FFF2-40B4-BE49-F238E27FC236}">
                <a16:creationId xmlns:a16="http://schemas.microsoft.com/office/drawing/2014/main" id="{F99C5CDF-E9D1-49D7-91FF-6DC0C9BAF6A2}"/>
              </a:ext>
            </a:extLst>
          </p:cNvPr>
          <p:cNvSpPr txBox="1"/>
          <p:nvPr/>
        </p:nvSpPr>
        <p:spPr>
          <a:xfrm>
            <a:off x="3580339" y="5835936"/>
            <a:ext cx="5365951" cy="523220"/>
          </a:xfrm>
          <a:prstGeom prst="rect">
            <a:avLst/>
          </a:prstGeom>
          <a:noFill/>
        </p:spPr>
        <p:txBody>
          <a:bodyPr wrap="square" rtlCol="0">
            <a:spAutoFit/>
          </a:bodyPr>
          <a:lstStyle/>
          <a:p>
            <a:pPr algn="ctr"/>
            <a:r>
              <a:rPr lang="en-US" sz="2800" i="1" dirty="0">
                <a:solidFill>
                  <a:schemeClr val="bg1">
                    <a:lumMod val="50000"/>
                  </a:schemeClr>
                </a:solidFill>
                <a:hlinkClick r:id="rId3"/>
              </a:rPr>
              <a:t>Click to access EJScreen Tool</a:t>
            </a:r>
            <a:endParaRPr lang="en-US" sz="2800" i="1" dirty="0">
              <a:solidFill>
                <a:schemeClr val="bg1">
                  <a:lumMod val="50000"/>
                </a:schemeClr>
              </a:solidFill>
            </a:endParaRPr>
          </a:p>
        </p:txBody>
      </p:sp>
      <p:pic>
        <p:nvPicPr>
          <p:cNvPr id="9" name="Picture 8">
            <a:extLst>
              <a:ext uri="{FF2B5EF4-FFF2-40B4-BE49-F238E27FC236}">
                <a16:creationId xmlns:a16="http://schemas.microsoft.com/office/drawing/2014/main" id="{092F2055-4A2E-43D3-9E95-E96B00313A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5692" y="1366439"/>
            <a:ext cx="4777526" cy="4447291"/>
          </a:xfrm>
          <a:prstGeom prst="rect">
            <a:avLst/>
          </a:prstGeom>
        </p:spPr>
      </p:pic>
      <p:pic>
        <p:nvPicPr>
          <p:cNvPr id="10" name="Picture 9" descr="This is an image of the EPA EJ Screen Mapping tool on the Live Demo ">
            <a:extLst>
              <a:ext uri="{FF2B5EF4-FFF2-40B4-BE49-F238E27FC236}">
                <a16:creationId xmlns:a16="http://schemas.microsoft.com/office/drawing/2014/main" id="{CD27B460-EE68-4F9B-BA59-DBF6CE5BD11A}"/>
              </a:ext>
            </a:extLst>
          </p:cNvPr>
          <p:cNvPicPr>
            <a:picLocks noChangeAspect="1"/>
          </p:cNvPicPr>
          <p:nvPr/>
        </p:nvPicPr>
        <p:blipFill>
          <a:blip r:embed="rId5"/>
          <a:stretch>
            <a:fillRect/>
          </a:stretch>
        </p:blipFill>
        <p:spPr>
          <a:xfrm>
            <a:off x="3937928" y="1555152"/>
            <a:ext cx="4463071" cy="2825372"/>
          </a:xfrm>
          <a:prstGeom prst="rect">
            <a:avLst/>
          </a:prstGeom>
        </p:spPr>
      </p:pic>
    </p:spTree>
    <p:extLst>
      <p:ext uri="{BB962C8B-B14F-4D97-AF65-F5344CB8AC3E}">
        <p14:creationId xmlns:p14="http://schemas.microsoft.com/office/powerpoint/2010/main" val="5717489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0636-D8EB-4893-923C-CA0E674538F2}"/>
              </a:ext>
            </a:extLst>
          </p:cNvPr>
          <p:cNvSpPr>
            <a:spLocks noGrp="1"/>
          </p:cNvSpPr>
          <p:nvPr>
            <p:ph type="title"/>
          </p:nvPr>
        </p:nvSpPr>
        <p:spPr>
          <a:xfrm>
            <a:off x="1036078" y="257407"/>
            <a:ext cx="9875520" cy="1356360"/>
          </a:xfrm>
        </p:spPr>
        <p:txBody>
          <a:bodyPr/>
          <a:lstStyle/>
          <a:p>
            <a:pPr algn="ctr"/>
            <a:r>
              <a:rPr lang="en-US" b="1" dirty="0"/>
              <a:t>EJScreen Resources</a:t>
            </a:r>
          </a:p>
        </p:txBody>
      </p:sp>
      <p:sp>
        <p:nvSpPr>
          <p:cNvPr id="4" name="Content Placeholder 3">
            <a:extLst>
              <a:ext uri="{FF2B5EF4-FFF2-40B4-BE49-F238E27FC236}">
                <a16:creationId xmlns:a16="http://schemas.microsoft.com/office/drawing/2014/main" id="{C9DBDC1A-D970-43D1-8A70-606A526C75DB}"/>
              </a:ext>
            </a:extLst>
          </p:cNvPr>
          <p:cNvSpPr>
            <a:spLocks noGrp="1"/>
          </p:cNvSpPr>
          <p:nvPr>
            <p:ph sz="half" idx="1"/>
          </p:nvPr>
        </p:nvSpPr>
        <p:spPr>
          <a:xfrm>
            <a:off x="693017" y="2057399"/>
            <a:ext cx="5694739" cy="4023360"/>
          </a:xfrm>
        </p:spPr>
        <p:txBody>
          <a:bodyPr>
            <a:normAutofit/>
          </a:bodyPr>
          <a:lstStyle/>
          <a:p>
            <a:r>
              <a:rPr lang="en-US" sz="2800" dirty="0">
                <a:solidFill>
                  <a:schemeClr val="tx1"/>
                </a:solidFill>
                <a:hlinkClick r:id="rId3"/>
              </a:rPr>
              <a:t>EJScreen website</a:t>
            </a:r>
            <a:endParaRPr lang="en-US" sz="2800" dirty="0">
              <a:solidFill>
                <a:schemeClr val="tx1"/>
              </a:solidFill>
            </a:endParaRPr>
          </a:p>
          <a:p>
            <a:r>
              <a:rPr lang="en-US" sz="2800" dirty="0">
                <a:solidFill>
                  <a:schemeClr val="tx1"/>
                </a:solidFill>
                <a:hlinkClick r:id="rId4"/>
              </a:rPr>
              <a:t>Trainings and Office Hours</a:t>
            </a:r>
            <a:endParaRPr lang="en-US" sz="2800" dirty="0">
              <a:solidFill>
                <a:schemeClr val="tx1"/>
              </a:solidFill>
            </a:endParaRPr>
          </a:p>
          <a:p>
            <a:pPr lvl="1"/>
            <a:endParaRPr lang="en-US" sz="2400" dirty="0">
              <a:solidFill>
                <a:schemeClr val="tx1"/>
              </a:solidFill>
            </a:endParaRPr>
          </a:p>
          <a:p>
            <a:pPr lvl="1"/>
            <a:r>
              <a:rPr lang="en-US" sz="2400" b="1" dirty="0">
                <a:solidFill>
                  <a:schemeClr val="tx1"/>
                </a:solidFill>
              </a:rPr>
              <a:t>Recordings of  EJScreen 2.1 Trainings</a:t>
            </a:r>
            <a:r>
              <a:rPr lang="en-US" sz="2400" dirty="0">
                <a:solidFill>
                  <a:schemeClr val="tx1"/>
                </a:solidFill>
              </a:rPr>
              <a:t> </a:t>
            </a:r>
          </a:p>
          <a:p>
            <a:pPr lvl="1"/>
            <a:endParaRPr lang="en-US" sz="2400" b="1" dirty="0">
              <a:solidFill>
                <a:schemeClr val="tx1"/>
              </a:solidFill>
            </a:endParaRPr>
          </a:p>
          <a:p>
            <a:pPr lvl="1"/>
            <a:r>
              <a:rPr lang="en-US" sz="2400" b="1" dirty="0">
                <a:solidFill>
                  <a:schemeClr val="tx1"/>
                </a:solidFill>
              </a:rPr>
              <a:t>Public Office Hours</a:t>
            </a:r>
          </a:p>
          <a:p>
            <a:pPr lvl="2"/>
            <a:r>
              <a:rPr lang="en-US" sz="2400" dirty="0">
                <a:solidFill>
                  <a:schemeClr val="tx1"/>
                </a:solidFill>
              </a:rPr>
              <a:t>Feb. 15</a:t>
            </a:r>
            <a:r>
              <a:rPr lang="en-US" sz="2400" baseline="30000" dirty="0">
                <a:solidFill>
                  <a:schemeClr val="tx1"/>
                </a:solidFill>
              </a:rPr>
              <a:t>th</a:t>
            </a:r>
            <a:r>
              <a:rPr lang="en-US" sz="2400" dirty="0">
                <a:solidFill>
                  <a:schemeClr val="tx1"/>
                </a:solidFill>
              </a:rPr>
              <a:t> at 12 p.m. E.T.</a:t>
            </a:r>
          </a:p>
        </p:txBody>
      </p:sp>
      <p:sp>
        <p:nvSpPr>
          <p:cNvPr id="6" name="TextBox 5">
            <a:extLst>
              <a:ext uri="{FF2B5EF4-FFF2-40B4-BE49-F238E27FC236}">
                <a16:creationId xmlns:a16="http://schemas.microsoft.com/office/drawing/2014/main" id="{C84F642D-2A5F-4079-8E65-AD5E7593DC5C}"/>
              </a:ext>
            </a:extLst>
          </p:cNvPr>
          <p:cNvSpPr txBox="1"/>
          <p:nvPr/>
        </p:nvSpPr>
        <p:spPr>
          <a:xfrm>
            <a:off x="6096000" y="5962637"/>
            <a:ext cx="5249939" cy="523220"/>
          </a:xfrm>
          <a:prstGeom prst="rect">
            <a:avLst/>
          </a:prstGeom>
          <a:noFill/>
        </p:spPr>
        <p:txBody>
          <a:bodyPr wrap="square" rtlCol="0">
            <a:spAutoFit/>
          </a:bodyPr>
          <a:lstStyle/>
          <a:p>
            <a:pPr algn="ctr"/>
            <a:r>
              <a:rPr lang="en-US" sz="2800" i="1" dirty="0">
                <a:solidFill>
                  <a:schemeClr val="bg1">
                    <a:lumMod val="50000"/>
                  </a:schemeClr>
                </a:solidFill>
                <a:hlinkClick r:id="rId5"/>
              </a:rPr>
              <a:t>Click to access EJScreen Tool</a:t>
            </a:r>
            <a:endParaRPr lang="en-US" sz="2800" i="1" dirty="0">
              <a:solidFill>
                <a:schemeClr val="bg1">
                  <a:lumMod val="50000"/>
                </a:schemeClr>
              </a:solidFill>
            </a:endParaRPr>
          </a:p>
        </p:txBody>
      </p:sp>
      <p:pic>
        <p:nvPicPr>
          <p:cNvPr id="9" name="Picture 8">
            <a:extLst>
              <a:ext uri="{FF2B5EF4-FFF2-40B4-BE49-F238E27FC236}">
                <a16:creationId xmlns:a16="http://schemas.microsoft.com/office/drawing/2014/main" id="{F1294B49-5816-415A-9ADF-54379F6A06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615" y="1557442"/>
            <a:ext cx="4635307" cy="4314903"/>
          </a:xfrm>
          <a:prstGeom prst="rect">
            <a:avLst/>
          </a:prstGeom>
        </p:spPr>
      </p:pic>
      <p:pic>
        <p:nvPicPr>
          <p:cNvPr id="10" name="Picture 9" descr="This is an image of the EPA EJ Screen Mapping tool on the Live Demo ">
            <a:extLst>
              <a:ext uri="{FF2B5EF4-FFF2-40B4-BE49-F238E27FC236}">
                <a16:creationId xmlns:a16="http://schemas.microsoft.com/office/drawing/2014/main" id="{12818C28-C511-4CCF-8789-EF952B1BF52F}"/>
              </a:ext>
            </a:extLst>
          </p:cNvPr>
          <p:cNvPicPr>
            <a:picLocks noChangeAspect="1"/>
          </p:cNvPicPr>
          <p:nvPr/>
        </p:nvPicPr>
        <p:blipFill>
          <a:blip r:embed="rId7"/>
          <a:stretch>
            <a:fillRect/>
          </a:stretch>
        </p:blipFill>
        <p:spPr>
          <a:xfrm>
            <a:off x="6692851" y="1697873"/>
            <a:ext cx="4330213" cy="2741266"/>
          </a:xfrm>
          <a:prstGeom prst="rect">
            <a:avLst/>
          </a:prstGeom>
        </p:spPr>
      </p:pic>
    </p:spTree>
    <p:extLst>
      <p:ext uri="{BB962C8B-B14F-4D97-AF65-F5344CB8AC3E}">
        <p14:creationId xmlns:p14="http://schemas.microsoft.com/office/powerpoint/2010/main" val="2304238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513" y="235925"/>
            <a:ext cx="9601200" cy="914400"/>
          </a:xfrm>
        </p:spPr>
        <p:txBody>
          <a:bodyPr/>
          <a:lstStyle/>
          <a:p>
            <a:pPr algn="ctr"/>
            <a:r>
              <a:rPr lang="en-US" b="1" dirty="0"/>
              <a:t>Questions?</a:t>
            </a:r>
          </a:p>
        </p:txBody>
      </p:sp>
      <p:sp>
        <p:nvSpPr>
          <p:cNvPr id="7" name="Content Placeholder 2"/>
          <p:cNvSpPr txBox="1">
            <a:spLocks/>
          </p:cNvSpPr>
          <p:nvPr/>
        </p:nvSpPr>
        <p:spPr>
          <a:xfrm>
            <a:off x="595451" y="2276475"/>
            <a:ext cx="10996474" cy="3447920"/>
          </a:xfrm>
          <a:prstGeom prst="rect">
            <a:avLst/>
          </a:prstGeom>
        </p:spPr>
        <p:txBody>
          <a:bodyPr>
            <a:normAutofit/>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en-US" sz="3600" b="1" dirty="0">
                <a:solidFill>
                  <a:prstClr val="black"/>
                </a:solidFill>
              </a:rPr>
              <a:t>Contact Information</a:t>
            </a:r>
          </a:p>
          <a:p>
            <a:pPr marL="0" indent="0" algn="ctr">
              <a:lnSpc>
                <a:spcPct val="150000"/>
              </a:lnSpc>
              <a:spcBef>
                <a:spcPts val="0"/>
              </a:spcBef>
              <a:buNone/>
            </a:pPr>
            <a:endParaRPr lang="en-US" dirty="0">
              <a:solidFill>
                <a:prstClr val="black"/>
              </a:solidFill>
            </a:endParaRPr>
          </a:p>
          <a:p>
            <a:pPr marL="0" indent="0" algn="ctr">
              <a:lnSpc>
                <a:spcPct val="150000"/>
              </a:lnSpc>
              <a:spcBef>
                <a:spcPts val="0"/>
              </a:spcBef>
              <a:buNone/>
            </a:pPr>
            <a:r>
              <a:rPr lang="en-US" dirty="0">
                <a:solidFill>
                  <a:prstClr val="black"/>
                </a:solidFill>
              </a:rPr>
              <a:t>Matthew T. Lee</a:t>
            </a:r>
          </a:p>
          <a:p>
            <a:pPr marL="0" indent="0" algn="ctr">
              <a:lnSpc>
                <a:spcPct val="150000"/>
              </a:lnSpc>
              <a:spcBef>
                <a:spcPts val="0"/>
              </a:spcBef>
              <a:buNone/>
            </a:pPr>
            <a:r>
              <a:rPr lang="en-US" dirty="0">
                <a:solidFill>
                  <a:prstClr val="black"/>
                </a:solidFill>
              </a:rPr>
              <a:t>Office of Environmental Justice and External Civil Rights</a:t>
            </a:r>
          </a:p>
          <a:p>
            <a:pPr marL="0" indent="0" algn="ctr">
              <a:lnSpc>
                <a:spcPct val="150000"/>
              </a:lnSpc>
              <a:spcBef>
                <a:spcPts val="0"/>
              </a:spcBef>
              <a:buNone/>
            </a:pPr>
            <a:r>
              <a:rPr lang="en-US" dirty="0">
                <a:solidFill>
                  <a:prstClr val="black"/>
                </a:solidFill>
              </a:rPr>
              <a:t>Lee.Matthew@epa.gov</a:t>
            </a:r>
          </a:p>
        </p:txBody>
      </p:sp>
    </p:spTree>
    <p:extLst>
      <p:ext uri="{BB962C8B-B14F-4D97-AF65-F5344CB8AC3E}">
        <p14:creationId xmlns:p14="http://schemas.microsoft.com/office/powerpoint/2010/main" val="1180309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857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31967-182D-4F76-83E5-4FA514708EED}"/>
              </a:ext>
            </a:extLst>
          </p:cNvPr>
          <p:cNvSpPr>
            <a:spLocks noGrp="1"/>
          </p:cNvSpPr>
          <p:nvPr>
            <p:ph type="title"/>
          </p:nvPr>
        </p:nvSpPr>
        <p:spPr>
          <a:xfrm>
            <a:off x="241111" y="217171"/>
            <a:ext cx="10551883" cy="904262"/>
          </a:xfrm>
        </p:spPr>
        <p:txBody>
          <a:bodyPr/>
          <a:lstStyle/>
          <a:p>
            <a:r>
              <a:rPr lang="en-US" dirty="0"/>
              <a:t>Eligible Projects</a:t>
            </a:r>
          </a:p>
        </p:txBody>
      </p:sp>
      <p:sp>
        <p:nvSpPr>
          <p:cNvPr id="3" name="Content Placeholder 2">
            <a:extLst>
              <a:ext uri="{FF2B5EF4-FFF2-40B4-BE49-F238E27FC236}">
                <a16:creationId xmlns:a16="http://schemas.microsoft.com/office/drawing/2014/main" id="{9B004523-D901-43D2-9641-09B4071CDA1D}"/>
              </a:ext>
            </a:extLst>
          </p:cNvPr>
          <p:cNvSpPr>
            <a:spLocks noGrp="1"/>
          </p:cNvSpPr>
          <p:nvPr>
            <p:ph idx="1"/>
          </p:nvPr>
        </p:nvSpPr>
        <p:spPr>
          <a:xfrm>
            <a:off x="241111" y="1121433"/>
            <a:ext cx="11605145" cy="5053309"/>
          </a:xfrm>
        </p:spPr>
        <p:txBody>
          <a:bodyPr/>
          <a:lstStyle/>
          <a:p>
            <a:pPr marL="342900" indent="-342900">
              <a:buFont typeface="Wingdings" panose="05000000000000000000" pitchFamily="2" charset="2"/>
              <a:buChar char="Ø"/>
            </a:pPr>
            <a:r>
              <a:rPr lang="en-US" b="1" dirty="0">
                <a:effectLst/>
                <a:latin typeface="+mn-lt"/>
                <a:ea typeface="Times New Roman" panose="02020603050405020304" pitchFamily="18" charset="0"/>
                <a:cs typeface="Times New Roman" panose="02020603050405020304" pitchFamily="18" charset="0"/>
              </a:rPr>
              <a:t>Eligible projects are </a:t>
            </a:r>
            <a:r>
              <a:rPr lang="en-US" i="1" dirty="0">
                <a:effectLst/>
                <a:latin typeface="+mn-lt"/>
                <a:ea typeface="Times New Roman" panose="02020603050405020304" pitchFamily="18" charset="0"/>
                <a:cs typeface="Times New Roman" panose="02020603050405020304" pitchFamily="18" charset="0"/>
              </a:rPr>
              <a:t>planning, engineering, or development of technical or financing plans for projects eligible under Chapter 53 of title 49, U.S.C. that will assist Areas of Persistent Poverty or Historically Disadvantaged Communities.</a:t>
            </a:r>
            <a:r>
              <a:rPr lang="en-US" sz="3200" i="1" dirty="0">
                <a:latin typeface="+mn-lt"/>
              </a:rPr>
              <a:t> </a:t>
            </a:r>
          </a:p>
          <a:p>
            <a:pPr marL="900113" lvl="1" indent="-342900">
              <a:buFont typeface="Wingdings" panose="05000000000000000000" pitchFamily="2" charset="2"/>
              <a:buChar char="Ø"/>
            </a:pPr>
            <a:r>
              <a:rPr lang="en-US" b="1" dirty="0">
                <a:latin typeface="+mn-lt"/>
              </a:rPr>
              <a:t>Eligible activities </a:t>
            </a:r>
            <a:r>
              <a:rPr lang="en-US" dirty="0"/>
              <a:t>include planning, engineering, or development of technical or financing plans for:  </a:t>
            </a:r>
            <a:r>
              <a:rPr lang="en-US" sz="1800" u="sng" dirty="0"/>
              <a:t>(see NOFO for full list)</a:t>
            </a:r>
          </a:p>
          <a:p>
            <a:pPr marL="1200150" lvl="2" indent="-342900">
              <a:buFont typeface="Wingdings" panose="05000000000000000000" pitchFamily="2" charset="2"/>
              <a:buChar char="§"/>
            </a:pPr>
            <a:r>
              <a:rPr lang="en-US" sz="2200" dirty="0"/>
              <a:t>Improved transit services; New transit routes; </a:t>
            </a:r>
          </a:p>
          <a:p>
            <a:pPr marL="1200150" lvl="2" indent="-342900">
              <a:buFont typeface="Wingdings" panose="05000000000000000000" pitchFamily="2" charset="2"/>
              <a:buChar char="§"/>
            </a:pPr>
            <a:r>
              <a:rPr lang="en-US" sz="2200" dirty="0"/>
              <a:t>Engineering for transit facilities and improvements to existing facilities; </a:t>
            </a:r>
          </a:p>
          <a:p>
            <a:pPr marL="1200150" lvl="2" indent="-342900">
              <a:buFont typeface="Wingdings" panose="05000000000000000000" pitchFamily="2" charset="2"/>
              <a:buChar char="§"/>
            </a:pPr>
            <a:r>
              <a:rPr lang="en-US" sz="2200" dirty="0"/>
              <a:t>Innovative technologies; Low or No emissions</a:t>
            </a:r>
          </a:p>
          <a:p>
            <a:pPr marL="900113" lvl="1" indent="-342900">
              <a:buFont typeface="Wingdings" panose="05000000000000000000" pitchFamily="2" charset="2"/>
              <a:buChar char="Ø"/>
            </a:pPr>
            <a:r>
              <a:rPr lang="en-US" b="1" dirty="0">
                <a:latin typeface="+mn-lt"/>
              </a:rPr>
              <a:t>Ineligible activities: </a:t>
            </a:r>
          </a:p>
          <a:p>
            <a:pPr marL="1200150" lvl="2" indent="-342900">
              <a:buFont typeface="Wingdings" panose="05000000000000000000" pitchFamily="2" charset="2"/>
              <a:buChar char="§"/>
            </a:pPr>
            <a:r>
              <a:rPr lang="en-US" sz="2200" dirty="0"/>
              <a:t>Capital, maintenance, or operating costs</a:t>
            </a:r>
          </a:p>
          <a:p>
            <a:pPr marL="1200150" lvl="2" indent="-342900">
              <a:buFont typeface="Wingdings" panose="05000000000000000000" pitchFamily="2" charset="2"/>
              <a:buChar char="§"/>
            </a:pPr>
            <a:r>
              <a:rPr lang="en-US" sz="2200" dirty="0"/>
              <a:t>Procurement of vehicles or equipment </a:t>
            </a:r>
          </a:p>
          <a:p>
            <a:pPr marL="1200150" lvl="2" indent="-342900">
              <a:buFont typeface="Wingdings" panose="05000000000000000000" pitchFamily="2" charset="2"/>
              <a:buChar char="§"/>
            </a:pPr>
            <a:r>
              <a:rPr lang="en-US" sz="2200" dirty="0"/>
              <a:t>Support of the operation and maintenance of system</a:t>
            </a:r>
          </a:p>
          <a:p>
            <a:endParaRPr lang="en-US" dirty="0"/>
          </a:p>
        </p:txBody>
      </p:sp>
    </p:spTree>
    <p:extLst>
      <p:ext uri="{BB962C8B-B14F-4D97-AF65-F5344CB8AC3E}">
        <p14:creationId xmlns:p14="http://schemas.microsoft.com/office/powerpoint/2010/main" val="4036496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E1B44-B1ED-48C6-BA54-D46A6D5C8D31}"/>
              </a:ext>
            </a:extLst>
          </p:cNvPr>
          <p:cNvSpPr>
            <a:spLocks noGrp="1"/>
          </p:cNvSpPr>
          <p:nvPr>
            <p:ph type="title"/>
          </p:nvPr>
        </p:nvSpPr>
        <p:spPr>
          <a:xfrm>
            <a:off x="268408" y="135444"/>
            <a:ext cx="10566398" cy="914400"/>
          </a:xfrm>
        </p:spPr>
        <p:txBody>
          <a:bodyPr/>
          <a:lstStyle/>
          <a:p>
            <a:r>
              <a:rPr lang="en-US" dirty="0"/>
              <a:t>Program Goals and Priorities</a:t>
            </a:r>
          </a:p>
        </p:txBody>
      </p:sp>
      <p:sp>
        <p:nvSpPr>
          <p:cNvPr id="3" name="Content Placeholder 2">
            <a:extLst>
              <a:ext uri="{FF2B5EF4-FFF2-40B4-BE49-F238E27FC236}">
                <a16:creationId xmlns:a16="http://schemas.microsoft.com/office/drawing/2014/main" id="{743D36AE-B9A3-4091-A2BD-8F43E17A7523}"/>
              </a:ext>
            </a:extLst>
          </p:cNvPr>
          <p:cNvSpPr>
            <a:spLocks noGrp="1"/>
          </p:cNvSpPr>
          <p:nvPr>
            <p:ph idx="1"/>
          </p:nvPr>
        </p:nvSpPr>
        <p:spPr>
          <a:xfrm>
            <a:off x="268408" y="1025027"/>
            <a:ext cx="11582397" cy="5202301"/>
          </a:xfrm>
        </p:spPr>
        <p:txBody>
          <a:bodyPr/>
          <a:lstStyle/>
          <a:p>
            <a:pPr marL="342900" indent="-342900">
              <a:buFont typeface="Wingdings" panose="05000000000000000000" pitchFamily="2" charset="2"/>
              <a:buChar char="Ø"/>
            </a:pPr>
            <a:r>
              <a:rPr lang="en-US" sz="2400" b="1" dirty="0"/>
              <a:t>Assist Areas of Persistent Poverty or Historically Disadvantaged </a:t>
            </a:r>
            <a:r>
              <a:rPr lang="en-US" sz="2200" b="1" dirty="0"/>
              <a:t>Communities </a:t>
            </a:r>
            <a:r>
              <a:rPr lang="en-US" sz="2200" dirty="0"/>
              <a:t>in    planning, engineering, or development of technical or financing plans for improved transit services and projects that; </a:t>
            </a:r>
          </a:p>
          <a:p>
            <a:pPr marL="342900" indent="-342900">
              <a:buFont typeface="Wingdings" panose="05000000000000000000" pitchFamily="2" charset="2"/>
              <a:buChar char="Ø"/>
            </a:pPr>
            <a:endParaRPr lang="en-US" sz="1400" dirty="0">
              <a:latin typeface="+mn-lt"/>
              <a:cs typeface="Segoe UI"/>
            </a:endParaRPr>
          </a:p>
          <a:p>
            <a:pPr marL="900113" lvl="1" indent="-342900">
              <a:buFont typeface="Wingdings" panose="05000000000000000000" pitchFamily="2" charset="2"/>
              <a:buChar char="Ø"/>
            </a:pPr>
            <a:r>
              <a:rPr lang="en-US" sz="2400" b="1" dirty="0">
                <a:latin typeface="+mn-lt"/>
              </a:rPr>
              <a:t>Address Climate Change and Sustainability:</a:t>
            </a:r>
          </a:p>
          <a:p>
            <a:pPr marL="900113" lvl="1" indent="-342900">
              <a:buFont typeface="Wingdings" panose="05000000000000000000" pitchFamily="2" charset="2"/>
              <a:buChar char="§"/>
            </a:pPr>
            <a:r>
              <a:rPr lang="en-US" dirty="0"/>
              <a:t>Executive Order 13990: Protecting Public Health and the Environment and Restoring Science to Tackle the Climate Crisis, and </a:t>
            </a:r>
          </a:p>
          <a:p>
            <a:pPr marL="900113" lvl="1" indent="-342900">
              <a:buFont typeface="Wingdings" panose="05000000000000000000" pitchFamily="2" charset="2"/>
              <a:buChar char="§"/>
            </a:pPr>
            <a:r>
              <a:rPr lang="en-US" dirty="0"/>
              <a:t>Executive Order 14008: Tackling the Climate Crisis at Home and Abroad</a:t>
            </a:r>
          </a:p>
          <a:p>
            <a:pPr marL="900113" lvl="1" indent="-342900">
              <a:buFont typeface="Wingdings" panose="05000000000000000000" pitchFamily="2" charset="2"/>
              <a:buChar char="§"/>
            </a:pPr>
            <a:endParaRPr lang="en-US" sz="1400" dirty="0"/>
          </a:p>
          <a:p>
            <a:pPr marL="900113" lvl="1" indent="-342900">
              <a:buFont typeface="Wingdings" panose="05000000000000000000" pitchFamily="2" charset="2"/>
              <a:buChar char="Ø"/>
            </a:pPr>
            <a:r>
              <a:rPr lang="en-US" sz="2400" b="1" dirty="0">
                <a:latin typeface="+mn-lt"/>
              </a:rPr>
              <a:t>Address Racial Equity and Barriers to Opportunity:</a:t>
            </a:r>
          </a:p>
          <a:p>
            <a:pPr marL="900113" lvl="1" indent="-342900">
              <a:buFont typeface="Wingdings" panose="05000000000000000000" pitchFamily="2" charset="2"/>
              <a:buChar char="§"/>
            </a:pPr>
            <a:r>
              <a:rPr lang="en-US" dirty="0"/>
              <a:t>Advance racial equity, support underserved and environmental justice populations and communities, racial equity, and barriers to opportunity</a:t>
            </a:r>
          </a:p>
          <a:p>
            <a:pPr marL="900113" lvl="1" indent="-342900">
              <a:buFont typeface="Wingdings" panose="05000000000000000000" pitchFamily="2" charset="2"/>
              <a:buChar char="§"/>
            </a:pPr>
            <a:r>
              <a:rPr lang="en-US" dirty="0"/>
              <a:t>Protect public health and the environment</a:t>
            </a:r>
          </a:p>
          <a:p>
            <a:endParaRPr lang="en-US" sz="800" dirty="0"/>
          </a:p>
          <a:p>
            <a:endParaRPr lang="en-US" dirty="0"/>
          </a:p>
        </p:txBody>
      </p:sp>
    </p:spTree>
    <p:extLst>
      <p:ext uri="{BB962C8B-B14F-4D97-AF65-F5344CB8AC3E}">
        <p14:creationId xmlns:p14="http://schemas.microsoft.com/office/powerpoint/2010/main" val="884023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F1331-2530-4C18-B933-862F52066947}"/>
              </a:ext>
            </a:extLst>
          </p:cNvPr>
          <p:cNvSpPr>
            <a:spLocks noGrp="1"/>
          </p:cNvSpPr>
          <p:nvPr>
            <p:ph type="title"/>
          </p:nvPr>
        </p:nvSpPr>
        <p:spPr>
          <a:xfrm>
            <a:off x="118889" y="44028"/>
            <a:ext cx="9601200" cy="914400"/>
          </a:xfrm>
        </p:spPr>
        <p:txBody>
          <a:bodyPr/>
          <a:lstStyle/>
          <a:p>
            <a:r>
              <a:rPr lang="en-US" dirty="0"/>
              <a:t>Evaluation Criteria</a:t>
            </a:r>
          </a:p>
        </p:txBody>
      </p:sp>
      <p:sp>
        <p:nvSpPr>
          <p:cNvPr id="3" name="Content Placeholder 2">
            <a:extLst>
              <a:ext uri="{FF2B5EF4-FFF2-40B4-BE49-F238E27FC236}">
                <a16:creationId xmlns:a16="http://schemas.microsoft.com/office/drawing/2014/main" id="{90CDAA7F-DFD1-4DEA-9858-E6FA66232FB8}"/>
              </a:ext>
            </a:extLst>
          </p:cNvPr>
          <p:cNvSpPr>
            <a:spLocks noGrp="1"/>
          </p:cNvSpPr>
          <p:nvPr>
            <p:ph idx="1"/>
          </p:nvPr>
        </p:nvSpPr>
        <p:spPr>
          <a:xfrm>
            <a:off x="118889" y="1021676"/>
            <a:ext cx="11544791" cy="5412992"/>
          </a:xfrm>
        </p:spPr>
        <p:txBody>
          <a:bodyPr/>
          <a:lstStyle/>
          <a:p>
            <a:pPr marL="457200" indent="-457200">
              <a:buFont typeface="Wingdings" panose="05000000000000000000" pitchFamily="2" charset="2"/>
              <a:buChar char="Ø"/>
            </a:pPr>
            <a:r>
              <a:rPr lang="en-US" b="1" dirty="0">
                <a:latin typeface="+mn-lt"/>
              </a:rPr>
              <a:t>Applications will be evaluated on the following:</a:t>
            </a:r>
          </a:p>
          <a:p>
            <a:pPr marL="457200" indent="-457200">
              <a:buFont typeface="Wingdings" panose="05000000000000000000" pitchFamily="2" charset="2"/>
              <a:buChar char="Ø"/>
            </a:pPr>
            <a:endParaRPr lang="en-US" sz="800" b="1" dirty="0">
              <a:latin typeface="+mn-lt"/>
            </a:endParaRPr>
          </a:p>
          <a:p>
            <a:pPr marL="900113" lvl="1" indent="-342900">
              <a:buFont typeface="Wingdings" panose="05000000000000000000" pitchFamily="2" charset="2"/>
              <a:buChar char="§"/>
            </a:pPr>
            <a:r>
              <a:rPr lang="en-US" u="sng" dirty="0"/>
              <a:t>Demonstration of Need</a:t>
            </a:r>
            <a:r>
              <a:rPr lang="en-US" dirty="0"/>
              <a:t> - </a:t>
            </a:r>
            <a:r>
              <a:rPr lang="en-US" sz="2000" dirty="0">
                <a:solidFill>
                  <a:srgbClr val="231F20"/>
                </a:solidFill>
                <a:effectLst/>
                <a:latin typeface="Calibri" panose="020F0502020204030204" pitchFamily="34" charset="0"/>
                <a:ea typeface="Times New Roman" panose="02020603050405020304" pitchFamily="18" charset="0"/>
                <a:cs typeface="Times New Roman" panose="02020603050405020304" pitchFamily="18" charset="0"/>
              </a:rPr>
              <a:t>quality and extent to which the proposed activities will support planning, engineering, or development of technical or financing plans that would result in a project eligible for funding under Chapter 53 of Title 49, U.S.C.</a:t>
            </a:r>
            <a:endParaRPr lang="en-US" dirty="0"/>
          </a:p>
          <a:p>
            <a:pPr marL="900113" lvl="1" indent="-342900">
              <a:buFont typeface="Wingdings" panose="05000000000000000000" pitchFamily="2" charset="2"/>
              <a:buChar char="§"/>
            </a:pPr>
            <a:r>
              <a:rPr lang="en-US" u="sng" dirty="0"/>
              <a:t>Demonstration of Benefits</a:t>
            </a:r>
            <a:r>
              <a:rPr lang="en-US" dirty="0"/>
              <a:t> - </a:t>
            </a:r>
            <a:r>
              <a:rPr lang="en-US" sz="2000" dirty="0">
                <a:solidFill>
                  <a:srgbClr val="231F20"/>
                </a:solidFill>
                <a:cs typeface="Times New Roman" panose="02020603050405020304" pitchFamily="18" charset="0"/>
              </a:rPr>
              <a:t>the quality and extent to which they demonstrate how the proposed activities will support planning, engineering, or development of technical or financing plans that would result in a project eligible for funding under Chapter 53 of Title 49, United States Code. </a:t>
            </a:r>
          </a:p>
          <a:p>
            <a:pPr marL="900113" lvl="1" indent="-342900">
              <a:buFont typeface="Wingdings" panose="05000000000000000000" pitchFamily="2" charset="2"/>
              <a:buChar char="§"/>
            </a:pPr>
            <a:r>
              <a:rPr lang="en-US" u="sng" dirty="0"/>
              <a:t>Funding Commitments</a:t>
            </a:r>
            <a:r>
              <a:rPr lang="en-US" dirty="0"/>
              <a:t> – </a:t>
            </a:r>
            <a:r>
              <a:rPr lang="en-US" sz="2000" dirty="0">
                <a:solidFill>
                  <a:srgbClr val="231F20"/>
                </a:solidFill>
                <a:cs typeface="Times New Roman" panose="02020603050405020304" pitchFamily="18" charset="0"/>
              </a:rPr>
              <a:t>documented sources of non-Federal cost-share and supporting evidence of the availability of funds for the project </a:t>
            </a:r>
            <a:r>
              <a:rPr lang="en-US" sz="2000" i="1" dirty="0"/>
              <a:t>(e.g., board resolution, budget document line item or other documentation of the source of non-Federal funds)</a:t>
            </a:r>
            <a:r>
              <a:rPr lang="en-US" sz="2000" dirty="0"/>
              <a:t>.</a:t>
            </a:r>
            <a:r>
              <a:rPr lang="en-US" sz="2000" i="1" dirty="0"/>
              <a:t> </a:t>
            </a:r>
          </a:p>
          <a:p>
            <a:pPr marL="900113" lvl="1" indent="-342900">
              <a:buFont typeface="Wingdings" panose="05000000000000000000" pitchFamily="2" charset="2"/>
              <a:buChar char="§"/>
            </a:pPr>
            <a:r>
              <a:rPr lang="en-US" u="sng" dirty="0"/>
              <a:t>Project Implementation Strategy</a:t>
            </a:r>
            <a:r>
              <a:rPr lang="en-US" dirty="0"/>
              <a:t> - </a:t>
            </a:r>
            <a:r>
              <a:rPr lang="en-US" sz="2000" dirty="0">
                <a:solidFill>
                  <a:srgbClr val="231F20"/>
                </a:solidFill>
                <a:cs typeface="Times New Roman" panose="02020603050405020304" pitchFamily="18" charset="0"/>
              </a:rPr>
              <a:t>the strength of the work plan, detailed budget, schedule, and process included in an application.</a:t>
            </a:r>
          </a:p>
          <a:p>
            <a:pPr marL="900113" lvl="1" indent="-342900">
              <a:buFont typeface="Wingdings" panose="05000000000000000000" pitchFamily="2" charset="2"/>
              <a:buChar char="§"/>
            </a:pPr>
            <a:r>
              <a:rPr lang="en-US" u="sng" dirty="0"/>
              <a:t>Technical, Legal, and Financial Capacity</a:t>
            </a:r>
            <a:r>
              <a:rPr lang="en-US" dirty="0"/>
              <a:t> – </a:t>
            </a:r>
            <a:r>
              <a:rPr lang="en-US" sz="2000" dirty="0">
                <a:solidFill>
                  <a:srgbClr val="231F20"/>
                </a:solidFill>
                <a:cs typeface="Times New Roman" panose="02020603050405020304" pitchFamily="18" charset="0"/>
              </a:rPr>
              <a:t>demonstration of the technical, legal, and financial capacity to undertake the project.</a:t>
            </a:r>
          </a:p>
          <a:p>
            <a:endParaRPr lang="en-US" dirty="0"/>
          </a:p>
          <a:p>
            <a:endParaRPr lang="en-US" dirty="0"/>
          </a:p>
          <a:p>
            <a:endParaRPr lang="en-US" dirty="0"/>
          </a:p>
        </p:txBody>
      </p:sp>
    </p:spTree>
    <p:extLst>
      <p:ext uri="{BB962C8B-B14F-4D97-AF65-F5344CB8AC3E}">
        <p14:creationId xmlns:p14="http://schemas.microsoft.com/office/powerpoint/2010/main" val="4058862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8D9F-3283-45BD-ABE5-5A8F4A3E4B42}"/>
              </a:ext>
            </a:extLst>
          </p:cNvPr>
          <p:cNvSpPr>
            <a:spLocks noGrp="1"/>
          </p:cNvSpPr>
          <p:nvPr>
            <p:ph type="title"/>
          </p:nvPr>
        </p:nvSpPr>
        <p:spPr>
          <a:xfrm>
            <a:off x="159657" y="0"/>
            <a:ext cx="10566399" cy="914400"/>
          </a:xfrm>
        </p:spPr>
        <p:txBody>
          <a:bodyPr/>
          <a:lstStyle/>
          <a:p>
            <a:r>
              <a:rPr lang="en-US" dirty="0"/>
              <a:t>Additional Selection Criteria</a:t>
            </a:r>
          </a:p>
        </p:txBody>
      </p:sp>
      <p:sp>
        <p:nvSpPr>
          <p:cNvPr id="3" name="Content Placeholder 2">
            <a:extLst>
              <a:ext uri="{FF2B5EF4-FFF2-40B4-BE49-F238E27FC236}">
                <a16:creationId xmlns:a16="http://schemas.microsoft.com/office/drawing/2014/main" id="{48EF3200-813A-4723-BDF1-3A7E7A36E1A2}"/>
              </a:ext>
            </a:extLst>
          </p:cNvPr>
          <p:cNvSpPr>
            <a:spLocks noGrp="1"/>
          </p:cNvSpPr>
          <p:nvPr>
            <p:ph idx="1"/>
          </p:nvPr>
        </p:nvSpPr>
        <p:spPr>
          <a:xfrm>
            <a:off x="159657" y="747839"/>
            <a:ext cx="11461729" cy="5538661"/>
          </a:xfrm>
        </p:spPr>
        <p:txBody>
          <a:bodyPr/>
          <a:lstStyle/>
          <a:p>
            <a:pPr marL="342900" indent="-342900">
              <a:buFont typeface="Wingdings" panose="05000000000000000000" pitchFamily="2" charset="2"/>
              <a:buChar char="Ø"/>
            </a:pPr>
            <a:r>
              <a:rPr lang="en-US" b="1" dirty="0">
                <a:latin typeface="+mn-lt"/>
              </a:rPr>
              <a:t>Climate Change and Sustainability</a:t>
            </a:r>
          </a:p>
          <a:p>
            <a:pPr marL="342900" indent="-342900">
              <a:buFont typeface="Wingdings" panose="05000000000000000000" pitchFamily="2" charset="2"/>
              <a:buChar char="Ø"/>
            </a:pPr>
            <a:endParaRPr lang="en-US" sz="800" b="1" dirty="0">
              <a:latin typeface="+mn-lt"/>
            </a:endParaRPr>
          </a:p>
          <a:p>
            <a:pPr marL="842963" lvl="1" indent="-285750">
              <a:buFont typeface="Wingdings" panose="05000000000000000000" pitchFamily="2" charset="2"/>
              <a:buChar char="§"/>
            </a:pPr>
            <a:r>
              <a:rPr lang="en-US" dirty="0">
                <a:cs typeface="Times New Roman" panose="02020603050405020304" pitchFamily="18" charset="0"/>
              </a:rPr>
              <a:t>Applications that create significant community benefits relating to the environment, and projects that address greenhouse gas emissions and climate change impacts. </a:t>
            </a:r>
          </a:p>
          <a:p>
            <a:pPr marL="842963" lvl="1" indent="-285750">
              <a:buFont typeface="Wingdings" panose="05000000000000000000" pitchFamily="2" charset="2"/>
              <a:buChar char="§"/>
            </a:pPr>
            <a:endParaRPr lang="en-US" sz="800" dirty="0">
              <a:cs typeface="Times New Roman" panose="02020603050405020304" pitchFamily="18" charset="0"/>
            </a:endParaRPr>
          </a:p>
          <a:p>
            <a:pPr marL="842963" lvl="1" indent="-285750">
              <a:buFont typeface="Wingdings" panose="05000000000000000000" pitchFamily="2" charset="2"/>
              <a:buChar char="§"/>
            </a:pPr>
            <a:r>
              <a:rPr lang="en-US" dirty="0">
                <a:ea typeface="Times New Roman" panose="02020603050405020304" pitchFamily="18" charset="0"/>
                <a:cs typeface="Times New Roman" panose="02020603050405020304" pitchFamily="18" charset="0"/>
              </a:rPr>
              <a:t>A</a:t>
            </a:r>
            <a:r>
              <a:rPr lang="en-US" dirty="0">
                <a:effectLst/>
                <a:latin typeface="Calibri" panose="020F0502020204030204" pitchFamily="34" charset="0"/>
                <a:ea typeface="Times New Roman" panose="02020603050405020304" pitchFamily="18" charset="0"/>
                <a:cs typeface="Times New Roman" panose="02020603050405020304" pitchFamily="18" charset="0"/>
              </a:rPr>
              <a:t>pplicants should demonstrate how they have considered climate change and environmental justice in the transportation planning process or anticipated design components with outcomes that address climate change. </a:t>
            </a:r>
          </a:p>
          <a:p>
            <a:pPr marL="842963" lvl="1" indent="-285750">
              <a:buFont typeface="Wingdings" panose="05000000000000000000" pitchFamily="2" charset="2"/>
              <a:buChar char="§"/>
            </a:pPr>
            <a:endParaRPr lang="en-US" sz="800" dirty="0">
              <a:ea typeface="Times New Roman" panose="02020603050405020304" pitchFamily="18" charset="0"/>
              <a:cs typeface="Times New Roman" panose="02020603050405020304" pitchFamily="18" charset="0"/>
            </a:endParaRPr>
          </a:p>
          <a:p>
            <a:pPr marL="842963" lvl="1" indent="-285750">
              <a:buFont typeface="Wingdings" panose="05000000000000000000" pitchFamily="2" charset="2"/>
              <a:buChar char="§"/>
            </a:pPr>
            <a:r>
              <a:rPr lang="en-US" dirty="0">
                <a:ea typeface="Times New Roman" panose="02020603050405020304" pitchFamily="18" charset="0"/>
                <a:cs typeface="Times New Roman" panose="02020603050405020304" pitchFamily="18" charset="0"/>
              </a:rPr>
              <a:t>A</a:t>
            </a:r>
            <a:r>
              <a:rPr lang="en-US" dirty="0">
                <a:effectLst/>
                <a:latin typeface="Calibri" panose="020F0502020204030204" pitchFamily="34" charset="0"/>
                <a:ea typeface="Times New Roman" panose="02020603050405020304" pitchFamily="18" charset="0"/>
                <a:cs typeface="Times New Roman" panose="02020603050405020304" pitchFamily="18" charset="0"/>
              </a:rPr>
              <a:t>pplications should describe the specific climate change or environmental justice activities that have been incorporated, including whether a project supports a Climate Action Plan or Equitable Development Plan.</a:t>
            </a:r>
          </a:p>
          <a:p>
            <a:pPr marL="842963" lvl="1" indent="-285750">
              <a:buFont typeface="Wingdings" panose="05000000000000000000" pitchFamily="2" charset="2"/>
              <a:buChar char="§"/>
            </a:pPr>
            <a:endParaRPr lang="en-US" sz="800" dirty="0">
              <a:cs typeface="Times New Roman" panose="02020603050405020304" pitchFamily="18" charset="0"/>
            </a:endParaRPr>
          </a:p>
          <a:p>
            <a:pPr marL="842963" lvl="1" indent="-285750">
              <a:buFont typeface="Wingdings" panose="05000000000000000000" pitchFamily="2" charset="2"/>
              <a:buChar char="§"/>
            </a:pPr>
            <a:r>
              <a:rPr lang="en-US" dirty="0">
                <a:cs typeface="Times New Roman" panose="02020603050405020304" pitchFamily="18" charset="0"/>
              </a:rPr>
              <a:t>Applicants should detail whether project planning tools like EPA’s EJ Screen have been used in project planning.</a:t>
            </a:r>
          </a:p>
          <a:p>
            <a:pPr lvl="1" indent="0" algn="r">
              <a:buNone/>
            </a:pPr>
            <a:r>
              <a:rPr lang="en-US"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https://www.epa.gov/ejscreen</a:t>
            </a:r>
            <a:r>
              <a:rPr lang="en-US"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endParaRPr lang="en-US" dirty="0"/>
          </a:p>
        </p:txBody>
      </p:sp>
    </p:spTree>
    <p:extLst>
      <p:ext uri="{BB962C8B-B14F-4D97-AF65-F5344CB8AC3E}">
        <p14:creationId xmlns:p14="http://schemas.microsoft.com/office/powerpoint/2010/main" val="4253446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8D9F-3283-45BD-ABE5-5A8F4A3E4B42}"/>
              </a:ext>
            </a:extLst>
          </p:cNvPr>
          <p:cNvSpPr>
            <a:spLocks noGrp="1"/>
          </p:cNvSpPr>
          <p:nvPr>
            <p:ph type="title"/>
          </p:nvPr>
        </p:nvSpPr>
        <p:spPr>
          <a:xfrm>
            <a:off x="159657" y="71399"/>
            <a:ext cx="10566399" cy="914400"/>
          </a:xfrm>
        </p:spPr>
        <p:txBody>
          <a:bodyPr/>
          <a:lstStyle/>
          <a:p>
            <a:r>
              <a:rPr lang="en-US" dirty="0"/>
              <a:t>Additional Selection Criteria Cont’d</a:t>
            </a:r>
          </a:p>
        </p:txBody>
      </p:sp>
      <p:sp>
        <p:nvSpPr>
          <p:cNvPr id="3" name="Content Placeholder 2">
            <a:extLst>
              <a:ext uri="{FF2B5EF4-FFF2-40B4-BE49-F238E27FC236}">
                <a16:creationId xmlns:a16="http://schemas.microsoft.com/office/drawing/2014/main" id="{48EF3200-813A-4723-BDF1-3A7E7A36E1A2}"/>
              </a:ext>
            </a:extLst>
          </p:cNvPr>
          <p:cNvSpPr>
            <a:spLocks noGrp="1"/>
          </p:cNvSpPr>
          <p:nvPr>
            <p:ph idx="1"/>
          </p:nvPr>
        </p:nvSpPr>
        <p:spPr>
          <a:xfrm>
            <a:off x="159657" y="985798"/>
            <a:ext cx="11747863" cy="5260765"/>
          </a:xfrm>
        </p:spPr>
        <p:txBody>
          <a:bodyPr/>
          <a:lstStyle/>
          <a:p>
            <a:pPr marL="342900" indent="-342900">
              <a:buFont typeface="Wingdings" panose="05000000000000000000" pitchFamily="2" charset="2"/>
              <a:buChar char="Ø"/>
            </a:pPr>
            <a:r>
              <a:rPr lang="en-US" b="1" dirty="0">
                <a:latin typeface="+mn-lt"/>
              </a:rPr>
              <a:t>Racial Equity and Barriers to Opportunity</a:t>
            </a:r>
          </a:p>
          <a:p>
            <a:pPr marL="342900" indent="-342900">
              <a:buFont typeface="Wingdings" panose="05000000000000000000" pitchFamily="2" charset="2"/>
              <a:buChar char="Ø"/>
            </a:pPr>
            <a:endParaRPr lang="en-US" sz="800" b="1" dirty="0">
              <a:latin typeface="+mn-lt"/>
            </a:endParaRPr>
          </a:p>
          <a:p>
            <a:pPr marL="900113" lvl="1" indent="-342900">
              <a:buFont typeface="Wingdings" panose="05000000000000000000" pitchFamily="2" charset="2"/>
              <a:buChar char="§"/>
            </a:pPr>
            <a:r>
              <a:rPr lang="en-US" dirty="0">
                <a:cs typeface="Times New Roman" panose="02020603050405020304" pitchFamily="18" charset="0"/>
              </a:rPr>
              <a:t>Applications that advance racial equity in two areas: (1) planning and policies related to racial equity and overcoming barriers to opportunity; and (2) project investments that either proactively address racial equity and barriers to opportunity, including automobile dependence as a form of barrier, or redress prior inequities and barriers to opportunity. </a:t>
            </a:r>
          </a:p>
          <a:p>
            <a:pPr marL="900113" lvl="1" indent="-342900">
              <a:buFont typeface="Wingdings" panose="05000000000000000000" pitchFamily="2" charset="2"/>
              <a:buChar char="§"/>
            </a:pPr>
            <a:endParaRPr lang="en-US" sz="800" dirty="0">
              <a:ea typeface="Times New Roman" panose="02020603050405020304" pitchFamily="18" charset="0"/>
              <a:cs typeface="Times New Roman" panose="02020603050405020304" pitchFamily="18" charset="0"/>
            </a:endParaRPr>
          </a:p>
          <a:p>
            <a:pPr marL="900113" lvl="1" indent="-342900">
              <a:buFont typeface="Wingdings" panose="05000000000000000000" pitchFamily="2" charset="2"/>
              <a:buChar char="§"/>
            </a:pPr>
            <a:r>
              <a:rPr lang="en-US" dirty="0">
                <a:ea typeface="Times New Roman" panose="02020603050405020304" pitchFamily="18" charset="0"/>
                <a:cs typeface="Times New Roman" panose="02020603050405020304" pitchFamily="18" charset="0"/>
              </a:rPr>
              <a:t>A</a:t>
            </a:r>
            <a:r>
              <a:rPr lang="en-US" dirty="0">
                <a:effectLst/>
                <a:latin typeface="Calibri" panose="020F0502020204030204" pitchFamily="34" charset="0"/>
                <a:ea typeface="Times New Roman" panose="02020603050405020304" pitchFamily="18" charset="0"/>
                <a:cs typeface="Times New Roman" panose="02020603050405020304" pitchFamily="18" charset="0"/>
              </a:rPr>
              <a:t>pplicants should describe transportation plans or policies related to equity and barriers to opportunity they are implementing or have implemented in relation to the proposed project.</a:t>
            </a:r>
          </a:p>
          <a:p>
            <a:pPr marL="900113" lvl="1" indent="-342900">
              <a:buFont typeface="Wingdings" panose="05000000000000000000" pitchFamily="2" charset="2"/>
              <a:buChar char="§"/>
            </a:pP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p>
            <a:pPr marL="900113" lvl="1" indent="-342900">
              <a:buFont typeface="Wingdings" panose="05000000000000000000" pitchFamily="2" charset="2"/>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 Applicants should specify project investment details necessary for FTA to evaluate if the investments are being made either proactively to advance racial equity and address barriers to opportunity or redress prior inequities and barriers to opportunity. </a:t>
            </a:r>
          </a:p>
          <a:p>
            <a:pPr marL="900113" lvl="1" indent="-342900">
              <a:buFont typeface="Wingdings" panose="05000000000000000000" pitchFamily="2" charset="2"/>
              <a:buChar char="§"/>
            </a:pP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p>
            <a:pPr marL="900113" lvl="1" indent="-342900">
              <a:buFont typeface="Wingdings" panose="05000000000000000000" pitchFamily="2" charset="2"/>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Applicants should consider how the project will address the challenges faced by individuals and underserved communities in rural areas. </a:t>
            </a:r>
            <a:endParaRPr lang="en-US" dirty="0">
              <a:cs typeface="Times New Roman" panose="02020603050405020304" pitchFamily="18" charset="0"/>
            </a:endParaRPr>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endParaRPr lang="en-US" dirty="0"/>
          </a:p>
        </p:txBody>
      </p:sp>
    </p:spTree>
    <p:extLst>
      <p:ext uri="{BB962C8B-B14F-4D97-AF65-F5344CB8AC3E}">
        <p14:creationId xmlns:p14="http://schemas.microsoft.com/office/powerpoint/2010/main" val="248305165"/>
      </p:ext>
    </p:extLst>
  </p:cSld>
  <p:clrMapOvr>
    <a:masterClrMapping/>
  </p:clrMapOvr>
</p:sld>
</file>

<file path=ppt/theme/theme1.xml><?xml version="1.0" encoding="utf-8"?>
<a:theme xmlns:a="http://schemas.openxmlformats.org/drawingml/2006/main" name="3_FTA3 (2)">
  <a:themeElements>
    <a:clrScheme name="FTA Research">
      <a:dk1>
        <a:sysClr val="windowText" lastClr="000000"/>
      </a:dk1>
      <a:lt1>
        <a:sysClr val="window" lastClr="FFFFFF"/>
      </a:lt1>
      <a:dk2>
        <a:srgbClr val="17144D"/>
      </a:dk2>
      <a:lt2>
        <a:srgbClr val="839EB7"/>
      </a:lt2>
      <a:accent1>
        <a:srgbClr val="413F77"/>
      </a:accent1>
      <a:accent2>
        <a:srgbClr val="C0504D"/>
      </a:accent2>
      <a:accent3>
        <a:srgbClr val="347358"/>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TA_Slide_Template_Jult_2021.pptx  -  Read-Only" id="{B9FAC494-2AF3-489A-BC7C-0AB0E6E490E3}" vid="{B99D0EFF-132D-49B2-953A-AC5ECCD81C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19475</TotalTime>
  <Words>3575</Words>
  <Application>Microsoft Office PowerPoint</Application>
  <PresentationFormat>Widescreen</PresentationFormat>
  <Paragraphs>378</Paragraphs>
  <Slides>49</Slides>
  <Notes>45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Arial</vt:lpstr>
      <vt:lpstr>Avenir Next</vt:lpstr>
      <vt:lpstr>Calibri</vt:lpstr>
      <vt:lpstr>Calibri Light</vt:lpstr>
      <vt:lpstr>Corbel</vt:lpstr>
      <vt:lpstr>Courier New</vt:lpstr>
      <vt:lpstr>Gill Sans MT</vt:lpstr>
      <vt:lpstr>Roboto Condensed</vt:lpstr>
      <vt:lpstr>Source Sans Pro</vt:lpstr>
      <vt:lpstr>Wingdings</vt:lpstr>
      <vt:lpstr>3_FTA3 (2)</vt:lpstr>
      <vt:lpstr>PowerPoint Presentation</vt:lpstr>
      <vt:lpstr>Background</vt:lpstr>
      <vt:lpstr>Eligibility Information</vt:lpstr>
      <vt:lpstr>Eligibility Cont’d</vt:lpstr>
      <vt:lpstr>Eligible Projects</vt:lpstr>
      <vt:lpstr>Program Goals and Priorities</vt:lpstr>
      <vt:lpstr>Evaluation Criteria</vt:lpstr>
      <vt:lpstr>Additional Selection Criteria</vt:lpstr>
      <vt:lpstr>Additional Selection Criteria Cont’d</vt:lpstr>
      <vt:lpstr>Grant Conditions</vt:lpstr>
      <vt:lpstr>Submitting an Application</vt:lpstr>
      <vt:lpstr>Common Questions</vt:lpstr>
      <vt:lpstr>Common Questions cont.</vt:lpstr>
      <vt:lpstr>Common Questions cont.</vt:lpstr>
      <vt:lpstr>Common Questions cont.</vt:lpstr>
      <vt:lpstr>Common Questions cont.</vt:lpstr>
      <vt:lpstr>Common Questions cont.</vt:lpstr>
      <vt:lpstr>Common Questions cont.</vt:lpstr>
      <vt:lpstr>Common Questions cont.</vt:lpstr>
      <vt:lpstr>Common Questions cont.</vt:lpstr>
      <vt:lpstr>Key Takeaways</vt:lpstr>
      <vt:lpstr>Contact Us </vt:lpstr>
      <vt:lpstr>PowerPoint Presentation</vt:lpstr>
      <vt:lpstr>FTA Notice of Funding Opportunity</vt:lpstr>
      <vt:lpstr>FTA Notice of Funding Opportunity</vt:lpstr>
      <vt:lpstr>Download Application</vt:lpstr>
      <vt:lpstr>Application Package</vt:lpstr>
      <vt:lpstr>Application Package</vt:lpstr>
      <vt:lpstr>Applications on Grants.gov</vt:lpstr>
      <vt:lpstr>Applicant – Organization Registration</vt:lpstr>
      <vt:lpstr>Workspace in Grants.gov</vt:lpstr>
      <vt:lpstr>Web Addresses</vt:lpstr>
      <vt:lpstr>PowerPoint Presentation</vt:lpstr>
      <vt:lpstr>FTA Mapping Tool</vt:lpstr>
      <vt:lpstr>User Instructions</vt:lpstr>
      <vt:lpstr>PowerPoint Presentation</vt:lpstr>
      <vt:lpstr>PowerPoint Presentation</vt:lpstr>
      <vt:lpstr>PowerPoint Presentation</vt:lpstr>
      <vt:lpstr>PowerPoint Presentation</vt:lpstr>
      <vt:lpstr>PowerPoint Presentation</vt:lpstr>
      <vt:lpstr>Primary EJScreen Datasets</vt:lpstr>
      <vt:lpstr>EJScreen Key Features</vt:lpstr>
      <vt:lpstr>New EJSCREEN 2.1 Features Released 10/11/22</vt:lpstr>
      <vt:lpstr>PowerPoint Presentation</vt:lpstr>
      <vt:lpstr>PowerPoint Presentation</vt:lpstr>
      <vt:lpstr>LIVE DEMO</vt:lpstr>
      <vt:lpstr>EJScreen Resources</vt:lpstr>
      <vt:lpstr>Questions?</vt:lpstr>
      <vt:lpstr>PowerPoint Presentation</vt:lpstr>
    </vt:vector>
  </TitlesOfParts>
  <Company>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 2023 Areas of Persistent Poverty Discretionary Grant Webinar - February 7, 2023</dc:title>
  <dc:subject>Commitment to Accessibility: DOT is committed to ensuring that information is available in appropriate alternative formats to meet the requirements of persons who have a disability. If you require an alternative version of this file, please contact FTAWebAccessibility@dot.gov.</dc:subject>
  <dc:creator>Draft</dc:creator>
  <cp:lastModifiedBy>Ullah, Waseem CTR (FTA)</cp:lastModifiedBy>
  <cp:revision>384</cp:revision>
  <dcterms:created xsi:type="dcterms:W3CDTF">2012-04-18T16:44:28Z</dcterms:created>
  <dcterms:modified xsi:type="dcterms:W3CDTF">2023-02-08T19:31:03Z</dcterms:modified>
</cp:coreProperties>
</file>