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1" r:id="rId4"/>
  </p:sldMasterIdLst>
  <p:notesMasterIdLst>
    <p:notesMasterId r:id="rId24"/>
  </p:notesMasterIdLst>
  <p:handoutMasterIdLst>
    <p:handoutMasterId r:id="rId25"/>
  </p:handoutMasterIdLst>
  <p:sldIdLst>
    <p:sldId id="260" r:id="rId5"/>
    <p:sldId id="280" r:id="rId6"/>
    <p:sldId id="269" r:id="rId7"/>
    <p:sldId id="270" r:id="rId8"/>
    <p:sldId id="271" r:id="rId9"/>
    <p:sldId id="284" r:id="rId10"/>
    <p:sldId id="272" r:id="rId11"/>
    <p:sldId id="283" r:id="rId12"/>
    <p:sldId id="288" r:id="rId13"/>
    <p:sldId id="277" r:id="rId14"/>
    <p:sldId id="273" r:id="rId15"/>
    <p:sldId id="285" r:id="rId16"/>
    <p:sldId id="274" r:id="rId17"/>
    <p:sldId id="286" r:id="rId18"/>
    <p:sldId id="275" r:id="rId19"/>
    <p:sldId id="287" r:id="rId20"/>
    <p:sldId id="276" r:id="rId21"/>
    <p:sldId id="282" r:id="rId22"/>
    <p:sldId id="267" r:id="rId2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49C9D-92CA-4A6F-BCBF-241D8780F084}" v="2860" dt="2022-05-10T11:28:17.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2051" autoAdjust="0"/>
  </p:normalViewPr>
  <p:slideViewPr>
    <p:cSldViewPr snapToGrid="0">
      <p:cViewPr varScale="1">
        <p:scale>
          <a:sx n="78" d="100"/>
          <a:sy n="78" d="100"/>
        </p:scale>
        <p:origin x="186" y="27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33813-86A8-492A-AE12-98AAEACF43FF}" type="datetimeFigureOut">
              <a:rPr lang="en-US" smtClean="0"/>
              <a:pPr/>
              <a:t>6/28/2022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DEEE6-70E4-425C-905B-2A4AC3985FF0}" type="slidenum">
              <a:rPr lang="en-US" smtClean="0"/>
              <a:pPr/>
              <a:t>‹#›</a:t>
            </a:fld>
            <a:endParaRPr lang="en-US"/>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2F185-B6B5-4E3A-AD87-2FF3BCD19979}" type="datetimeFigureOut">
              <a:rPr lang="en-US" smtClean="0"/>
              <a:pPr/>
              <a:t>6/28/2022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DF521-A8C0-47CF-B688-3383CB252F15}" type="slidenum">
              <a:rPr lang="en-US" smtClean="0"/>
              <a:pPr/>
              <a:t>‹#›</a:t>
            </a:fld>
            <a:endParaRPr lang="en-US"/>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a:p>
        </p:txBody>
      </p:sp>
    </p:spTree>
    <p:extLst>
      <p:ext uri="{BB962C8B-B14F-4D97-AF65-F5344CB8AC3E}">
        <p14:creationId xmlns:p14="http://schemas.microsoft.com/office/powerpoint/2010/main" val="57302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Poughkeepsie (424,000 population) extends into northern New Jersey; New York-Newark (18.4 million) extends to Long Beach, New Jersey just north of Atlantic City, but includes only a few households in Connecticut; Bridgeport-Stamford (923,000 population) and Danbury (168,000) are to the east,, Middletown (58,000) is to the west, and Kingston (57,000) is to the north.  Poughkeepsie UZA includes the following operators: </a:t>
            </a:r>
            <a:r>
              <a:rPr lang="en-US" err="1"/>
              <a:t>Dutchess</a:t>
            </a:r>
            <a:r>
              <a:rPr lang="en-US"/>
              <a:t> County, City of Poughkeepsie, Town of Newburgh, Town of Monroe, Village of </a:t>
            </a:r>
            <a:r>
              <a:rPr lang="en-US" err="1"/>
              <a:t>Kiryas</a:t>
            </a:r>
            <a:r>
              <a:rPr lang="en-US"/>
              <a:t> Joel, and additional commuter bus operators. </a:t>
            </a:r>
          </a:p>
        </p:txBody>
      </p:sp>
      <p:sp>
        <p:nvSpPr>
          <p:cNvPr id="4" name="Slide Number Placeholder 3"/>
          <p:cNvSpPr>
            <a:spLocks noGrp="1"/>
          </p:cNvSpPr>
          <p:nvPr>
            <p:ph type="sldNum" sz="quarter" idx="5"/>
          </p:nvPr>
        </p:nvSpPr>
        <p:spPr/>
        <p:txBody>
          <a:bodyPr/>
          <a:lstStyle/>
          <a:p>
            <a:fld id="{74FDF521-A8C0-47CF-B688-3383CB252F15}" type="slidenum">
              <a:rPr lang="en-US" smtClean="0"/>
              <a:pPr/>
              <a:t>6</a:t>
            </a:fld>
            <a:endParaRPr lang="en-US"/>
          </a:p>
        </p:txBody>
      </p:sp>
    </p:spTree>
    <p:extLst>
      <p:ext uri="{BB962C8B-B14F-4D97-AF65-F5344CB8AC3E}">
        <p14:creationId xmlns:p14="http://schemas.microsoft.com/office/powerpoint/2010/main" val="274217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Charlotte (1.3 million population) extends all the way north to Statesville (off-screen), Concord (215,000 population) is immediately adjacent to the east, Gastonia (169,000 population) is disconnected to the west, and Rock Hill (105,000 population) is disconnected to the south.  Hickory (212,000 population) is to the northwest.</a:t>
            </a:r>
          </a:p>
        </p:txBody>
      </p:sp>
      <p:sp>
        <p:nvSpPr>
          <p:cNvPr id="4" name="Slide Number Placeholder 3"/>
          <p:cNvSpPr>
            <a:spLocks noGrp="1"/>
          </p:cNvSpPr>
          <p:nvPr>
            <p:ph type="sldNum" sz="quarter" idx="5"/>
          </p:nvPr>
        </p:nvSpPr>
        <p:spPr/>
        <p:txBody>
          <a:bodyPr/>
          <a:lstStyle/>
          <a:p>
            <a:fld id="{74FDF521-A8C0-47CF-B688-3383CB252F15}" type="slidenum">
              <a:rPr lang="en-US" smtClean="0"/>
              <a:pPr/>
              <a:t>8</a:t>
            </a:fld>
            <a:endParaRPr lang="en-US"/>
          </a:p>
        </p:txBody>
      </p:sp>
    </p:spTree>
    <p:extLst>
      <p:ext uri="{BB962C8B-B14F-4D97-AF65-F5344CB8AC3E}">
        <p14:creationId xmlns:p14="http://schemas.microsoft.com/office/powerpoint/2010/main" val="377773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variations in per-person amounts based on tier – with small UZAs getting the most.  Amount per vehicle revenue mile significantly differ </a:t>
            </a:r>
            <a:r>
              <a:rPr lang="en-US"/>
              <a:t>as well. </a:t>
            </a:r>
          </a:p>
        </p:txBody>
      </p:sp>
      <p:sp>
        <p:nvSpPr>
          <p:cNvPr id="4" name="Slide Number Placeholder 3"/>
          <p:cNvSpPr>
            <a:spLocks noGrp="1"/>
          </p:cNvSpPr>
          <p:nvPr>
            <p:ph type="sldNum" sz="quarter" idx="5"/>
          </p:nvPr>
        </p:nvSpPr>
        <p:spPr/>
        <p:txBody>
          <a:bodyPr/>
          <a:lstStyle/>
          <a:p>
            <a:fld id="{74FDF521-A8C0-47CF-B688-3383CB252F15}" type="slidenum">
              <a:rPr lang="en-US" smtClean="0"/>
              <a:pPr/>
              <a:t>17</a:t>
            </a:fld>
            <a:endParaRPr lang="en-US"/>
          </a:p>
        </p:txBody>
      </p:sp>
    </p:spTree>
    <p:extLst>
      <p:ext uri="{BB962C8B-B14F-4D97-AF65-F5344CB8AC3E}">
        <p14:creationId xmlns:p14="http://schemas.microsoft.com/office/powerpoint/2010/main" val="327395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40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AF10197-2F27-DF46-A3F1-00AA76B4933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77292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487A8-A594-1F41-ADDF-B5FC30CAA5A5}"/>
              </a:ext>
              <a:ext uri="{C183D7F6-B498-43B3-948B-1728B52AA6E4}">
                <adec:decorative xmlns:adec="http://schemas.microsoft.com/office/drawing/2017/decorative" val="1"/>
              </a:ext>
            </a:extLst>
          </p:cNvPr>
          <p:cNvSpPr/>
          <p:nvPr userDrawn="1"/>
        </p:nvSpPr>
        <p:spPr>
          <a:xfrm>
            <a:off x="0" y="6308739"/>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940AEB-878D-2744-879F-39A47FD46712}"/>
              </a:ext>
            </a:extLst>
          </p:cNvPr>
          <p:cNvSpPr txBox="1"/>
          <p:nvPr userDrawn="1"/>
        </p:nvSpPr>
        <p:spPr>
          <a:xfrm>
            <a:off x="4815381" y="5586239"/>
            <a:ext cx="2564971" cy="461665"/>
          </a:xfrm>
          <a:prstGeom prst="rect">
            <a:avLst/>
          </a:prstGeom>
          <a:noFill/>
        </p:spPr>
        <p:txBody>
          <a:bodyPr wrap="square" rtlCol="0">
            <a:spAutoFit/>
          </a:bodyPr>
          <a:lstStyle/>
          <a:p>
            <a:pPr algn="ctr"/>
            <a:r>
              <a:rPr lang="en-US" altLang="en-US" sz="2400" cap="all">
                <a:solidFill>
                  <a:schemeClr val="bg2">
                    <a:lumMod val="75000"/>
                  </a:schemeClr>
                </a:solidFill>
                <a:latin typeface="Calibri Light" panose="020F0302020204030204" pitchFamily="34" charset="0"/>
                <a:ea typeface="Calibri" charset="0"/>
                <a:cs typeface="Calibri Light" panose="020F0302020204030204" pitchFamily="34"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userDrawn="1"/>
        </p:nvSpPr>
        <p:spPr>
          <a:xfrm>
            <a:off x="1746181"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userDrawn="1"/>
        </p:nvSpPr>
        <p:spPr>
          <a:xfrm>
            <a:off x="1793091"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eople boarding a transit bus">
            <a:extLst>
              <a:ext uri="{FF2B5EF4-FFF2-40B4-BE49-F238E27FC236}">
                <a16:creationId xmlns:a16="http://schemas.microsoft.com/office/drawing/2014/main" id="{3428ADFF-27A1-3248-A8E0-8555A44EB032}"/>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9" name="Picture 8" descr="A white transit van on the road">
            <a:extLst>
              <a:ext uri="{FF2B5EF4-FFF2-40B4-BE49-F238E27FC236}">
                <a16:creationId xmlns:a16="http://schemas.microsoft.com/office/drawing/2014/main" id="{E4F7E207-2AFC-A74C-BBC0-A09AB99275D4}"/>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70"/>
          <a:stretch/>
        </p:blipFill>
        <p:spPr>
          <a:xfrm>
            <a:off x="6152339" y="3131388"/>
            <a:ext cx="4021808" cy="2356352"/>
          </a:xfrm>
          <a:prstGeom prst="rect">
            <a:avLst/>
          </a:prstGeom>
        </p:spPr>
      </p:pic>
      <p:pic>
        <p:nvPicPr>
          <p:cNvPr id="10" name="Picture 9" descr="A train stopped at the station">
            <a:extLst>
              <a:ext uri="{FF2B5EF4-FFF2-40B4-BE49-F238E27FC236}">
                <a16:creationId xmlns:a16="http://schemas.microsoft.com/office/drawing/2014/main" id="{C5633B56-200F-1C42-9F20-A753D8549D9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22587" y="694953"/>
            <a:ext cx="4023360" cy="2331721"/>
          </a:xfrm>
          <a:prstGeom prst="rect">
            <a:avLst/>
          </a:prstGeom>
        </p:spPr>
      </p:pic>
      <p:pic>
        <p:nvPicPr>
          <p:cNvPr id="11" name="Picture 10" descr="A large ferry in the water">
            <a:extLst>
              <a:ext uri="{FF2B5EF4-FFF2-40B4-BE49-F238E27FC236}">
                <a16:creationId xmlns:a16="http://schemas.microsoft.com/office/drawing/2014/main" id="{0C3E3ECE-2BA9-2B43-9BD1-BA351BF8037F}"/>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022587" y="3125166"/>
            <a:ext cx="4023360" cy="2362574"/>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799" t="63574" r="9851"/>
          <a:stretch/>
        </p:blipFill>
        <p:spPr>
          <a:xfrm>
            <a:off x="9265920" y="4332026"/>
            <a:ext cx="2926080" cy="2525974"/>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11745" t="66772" r="11745"/>
          <a:stretch/>
        </p:blipFill>
        <p:spPr>
          <a:xfrm rot="10800000">
            <a:off x="2" y="2"/>
            <a:ext cx="3217295" cy="2304169"/>
          </a:xfrm>
          <a:prstGeom prst="rect">
            <a:avLst/>
          </a:prstGeom>
        </p:spPr>
      </p:pic>
      <p:pic>
        <p:nvPicPr>
          <p:cNvPr id="16" name="Picture 15">
            <a:extLst>
              <a:ext uri="{FF2B5EF4-FFF2-40B4-BE49-F238E27FC236}">
                <a16:creationId xmlns:a16="http://schemas.microsoft.com/office/drawing/2014/main" id="{179A3735-CC57-470C-BA80-AF38576AFA38}"/>
              </a:ext>
              <a:ext uri="{C183D7F6-B498-43B3-948B-1728B52AA6E4}">
                <adec:decorative xmlns:adec="http://schemas.microsoft.com/office/drawing/2017/decorative" val="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 t="1" r="77913" b="52251"/>
          <a:stretch/>
        </p:blipFill>
        <p:spPr>
          <a:xfrm>
            <a:off x="609599" y="6386290"/>
            <a:ext cx="457200" cy="394163"/>
          </a:xfrm>
          <a:prstGeom prst="rect">
            <a:avLst/>
          </a:prstGeom>
        </p:spPr>
      </p:pic>
      <p:sp>
        <p:nvSpPr>
          <p:cNvPr id="17" name="TextBox 16">
            <a:extLst>
              <a:ext uri="{FF2B5EF4-FFF2-40B4-BE49-F238E27FC236}">
                <a16:creationId xmlns:a16="http://schemas.microsoft.com/office/drawing/2014/main" id="{73C2913E-7431-4490-9266-60A0E48319C3}"/>
              </a:ext>
            </a:extLst>
          </p:cNvPr>
          <p:cNvSpPr txBox="1"/>
          <p:nvPr userDrawn="1"/>
        </p:nvSpPr>
        <p:spPr>
          <a:xfrm>
            <a:off x="999831" y="6456411"/>
            <a:ext cx="2606804" cy="253916"/>
          </a:xfrm>
          <a:prstGeom prst="rect">
            <a:avLst/>
          </a:prstGeom>
          <a:noFill/>
        </p:spPr>
        <p:txBody>
          <a:bodyPr wrap="none" rtlCol="0">
            <a:spAutoFit/>
          </a:bodyPr>
          <a:lstStyle/>
          <a:p>
            <a:r>
              <a:rPr lang="en-US" sz="1050">
                <a:solidFill>
                  <a:schemeClr val="bg1"/>
                </a:solidFill>
              </a:rPr>
              <a:t>FEDERAL TRANSIT ADMINISTRATION</a:t>
            </a:r>
          </a:p>
        </p:txBody>
      </p:sp>
    </p:spTree>
    <p:extLst>
      <p:ext uri="{BB962C8B-B14F-4D97-AF65-F5344CB8AC3E}">
        <p14:creationId xmlns:p14="http://schemas.microsoft.com/office/powerpoint/2010/main" val="93209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userDrawn="1"/>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userDrawn="1"/>
        </p:nvSpPr>
        <p:spPr>
          <a:xfrm>
            <a:off x="3188681"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userDrawn="1"/>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3C0C59D-1F56-4384-A588-0294E53642A8}"/>
              </a:ext>
            </a:extLst>
          </p:cNvPr>
          <p:cNvGrpSpPr/>
          <p:nvPr userDrawn="1"/>
        </p:nvGrpSpPr>
        <p:grpSpPr>
          <a:xfrm>
            <a:off x="1" y="-1"/>
            <a:ext cx="4555027" cy="6857987"/>
            <a:chOff x="1" y="-1"/>
            <a:chExt cx="4555027" cy="6857987"/>
          </a:xfrm>
        </p:grpSpPr>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sp>
          <p:nvSpPr>
            <p:cNvPr id="2" name="Rectangle 1">
              <a:extLst>
                <a:ext uri="{FF2B5EF4-FFF2-40B4-BE49-F238E27FC236}">
                  <a16:creationId xmlns:a16="http://schemas.microsoft.com/office/drawing/2014/main" id="{F2DF1C11-B4AD-48A9-9901-D8875631CF8B}"/>
                </a:ext>
              </a:extLst>
            </p:cNvPr>
            <p:cNvSpPr/>
            <p:nvPr userDrawn="1"/>
          </p:nvSpPr>
          <p:spPr>
            <a:xfrm>
              <a:off x="295275" y="5448300"/>
              <a:ext cx="2171700" cy="1209675"/>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pic>
        <p:nvPicPr>
          <p:cNvPr id="13" name="Picture 12">
            <a:extLst>
              <a:ext uri="{FF2B5EF4-FFF2-40B4-BE49-F238E27FC236}">
                <a16:creationId xmlns:a16="http://schemas.microsoft.com/office/drawing/2014/main" id="{E1B93D5D-ED09-4F10-BEFA-272213D71541}"/>
              </a:ext>
              <a:ext uri="{C183D7F6-B498-43B3-948B-1728B52AA6E4}">
                <adec:decorative xmlns:adec="http://schemas.microsoft.com/office/drawing/2017/decorative" val="1"/>
              </a:ext>
            </a:extLst>
          </p:cNvPr>
          <p:cNvPicPr>
            <a:picLocks noChangeAspect="1"/>
          </p:cNvPicPr>
          <p:nvPr userDrawn="1"/>
        </p:nvPicPr>
        <p:blipFill rotWithShape="1">
          <a:blip r:embed="rId3"/>
          <a:srcRect l="11991" r="9251"/>
          <a:stretch/>
        </p:blipFill>
        <p:spPr>
          <a:xfrm>
            <a:off x="9064869" y="-401913"/>
            <a:ext cx="3127130" cy="7665353"/>
          </a:xfrm>
          <a:prstGeom prst="rect">
            <a:avLst/>
          </a:prstGeom>
          <a:noFill/>
          <a:effectLst/>
        </p:spPr>
      </p:pic>
      <p:pic>
        <p:nvPicPr>
          <p:cNvPr id="15" name="Picture 14" descr="A picture containing logo&#10;&#10;Description automatically generated">
            <a:extLst>
              <a:ext uri="{FF2B5EF4-FFF2-40B4-BE49-F238E27FC236}">
                <a16:creationId xmlns:a16="http://schemas.microsoft.com/office/drawing/2014/main" id="{80A30C8C-43CB-4582-A77B-7523D99185AF}"/>
              </a:ext>
            </a:extLst>
          </p:cNvPr>
          <p:cNvPicPr>
            <a:picLocks noChangeAspect="1"/>
          </p:cNvPicPr>
          <p:nvPr userDrawn="1"/>
        </p:nvPicPr>
        <p:blipFill>
          <a:blip r:embed="rId4"/>
          <a:stretch>
            <a:fillRect/>
          </a:stretch>
        </p:blipFill>
        <p:spPr>
          <a:xfrm>
            <a:off x="476419" y="5360429"/>
            <a:ext cx="988708" cy="1107353"/>
          </a:xfrm>
          <a:prstGeom prst="rect">
            <a:avLst/>
          </a:prstGeom>
        </p:spPr>
      </p:pic>
    </p:spTree>
    <p:extLst>
      <p:ext uri="{BB962C8B-B14F-4D97-AF65-F5344CB8AC3E}">
        <p14:creationId xmlns:p14="http://schemas.microsoft.com/office/powerpoint/2010/main" val="155592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086E8-4E06-5B42-AE98-671233964C1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30180"/>
          <a:stretch/>
        </p:blipFill>
        <p:spPr>
          <a:xfrm>
            <a:off x="1" y="-1"/>
            <a:ext cx="3180347" cy="6857987"/>
          </a:xfrm>
          <a:prstGeom prst="rect">
            <a:avLst/>
          </a:prstGeom>
          <a:noFill/>
          <a:effectLst>
            <a:outerShdw blurRad="381000" dist="38100" algn="l" rotWithShape="0">
              <a:prstClr val="black">
                <a:alpha val="40000"/>
              </a:prstClr>
            </a:outerShdw>
          </a:effectLst>
        </p:spPr>
      </p:pic>
      <p:cxnSp>
        <p:nvCxnSpPr>
          <p:cNvPr id="12" name="Straight Connector 11">
            <a:extLst>
              <a:ext uri="{FF2B5EF4-FFF2-40B4-BE49-F238E27FC236}">
                <a16:creationId xmlns:a16="http://schemas.microsoft.com/office/drawing/2014/main" id="{8A274287-5CA7-7346-A6CD-DDDBE4F4A94F}"/>
              </a:ext>
            </a:extLst>
          </p:cNvPr>
          <p:cNvCxnSpPr>
            <a:cxnSpLocks/>
          </p:cNvCxnSpPr>
          <p:nvPr userDrawn="1"/>
        </p:nvCxnSpPr>
        <p:spPr>
          <a:xfrm flipH="1">
            <a:off x="7796152" y="5108713"/>
            <a:ext cx="11581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986613C-0712-8E49-A03A-5F8F3792B2A1}"/>
              </a:ext>
            </a:extLst>
          </p:cNvPr>
          <p:cNvSpPr txBox="1">
            <a:spLocks/>
          </p:cNvSpPr>
          <p:nvPr userDrawn="1"/>
        </p:nvSpPr>
        <p:spPr>
          <a:xfrm>
            <a:off x="3959783" y="5208165"/>
            <a:ext cx="5748760" cy="98588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87FEA72D-ADAD-F44B-9AED-FB6111D152C1}"/>
              </a:ext>
            </a:extLst>
          </p:cNvPr>
          <p:cNvCxnSpPr>
            <a:cxnSpLocks/>
          </p:cNvCxnSpPr>
          <p:nvPr userDrawn="1"/>
        </p:nvCxnSpPr>
        <p:spPr>
          <a:xfrm>
            <a:off x="3907229"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2843-8593-8449-B1D0-9B91EC9EB19E}"/>
              </a:ext>
              <a:ext uri="{C183D7F6-B498-43B3-948B-1728B52AA6E4}">
                <adec:decorative xmlns:adec="http://schemas.microsoft.com/office/drawing/2017/decorative" val="1"/>
              </a:ext>
            </a:extLst>
          </p:cNvPr>
          <p:cNvCxnSpPr>
            <a:cxnSpLocks/>
          </p:cNvCxnSpPr>
          <p:nvPr userDrawn="1"/>
        </p:nvCxnSpPr>
        <p:spPr>
          <a:xfrm>
            <a:off x="2376273" y="672586"/>
            <a:ext cx="2643" cy="1443499"/>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CE9AE-E44C-4A45-9224-9C8446ADE12D}"/>
              </a:ext>
              <a:ext uri="{C183D7F6-B498-43B3-948B-1728B52AA6E4}">
                <adec:decorative xmlns:adec="http://schemas.microsoft.com/office/drawing/2017/decorative" val="1"/>
              </a:ext>
            </a:extLst>
          </p:cNvPr>
          <p:cNvCxnSpPr>
            <a:cxnSpLocks/>
          </p:cNvCxnSpPr>
          <p:nvPr userDrawn="1"/>
        </p:nvCxnSpPr>
        <p:spPr>
          <a:xfrm flipH="1">
            <a:off x="8265341" y="5108713"/>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F6EB41-36AB-3848-8E79-EF72BD55F3DA}"/>
              </a:ext>
              <a:ext uri="{C183D7F6-B498-43B3-948B-1728B52AA6E4}">
                <adec:decorative xmlns:adec="http://schemas.microsoft.com/office/drawing/2017/decorative" val="1"/>
              </a:ext>
            </a:extLst>
          </p:cNvPr>
          <p:cNvCxnSpPr>
            <a:cxnSpLocks/>
          </p:cNvCxnSpPr>
          <p:nvPr userDrawn="1"/>
        </p:nvCxnSpPr>
        <p:spPr>
          <a:xfrm flipV="1">
            <a:off x="9809481" y="5108714"/>
            <a:ext cx="0" cy="1085330"/>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82B903A5-DF28-B244-9743-0856AD79B98A}"/>
              </a:ext>
            </a:extLst>
          </p:cNvPr>
          <p:cNvSpPr txBox="1">
            <a:spLocks/>
          </p:cNvSpPr>
          <p:nvPr userDrawn="1"/>
        </p:nvSpPr>
        <p:spPr>
          <a:xfrm>
            <a:off x="2551409" y="672582"/>
            <a:ext cx="6621904" cy="1311030"/>
          </a:xfrm>
          <a:prstGeom prst="rect">
            <a:avLst/>
          </a:prstGeom>
        </p:spPr>
        <p:txBody>
          <a:bodyPr wrap="square" anchor="ctr"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nSpc>
                <a:spcPct val="100000"/>
              </a:lnSpc>
            </a:pPr>
            <a:endParaRPr lang="en-US" sz="2400" b="0" i="0" kern="1200" baseline="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24" name="Rectangle 23">
            <a:extLst>
              <a:ext uri="{FF2B5EF4-FFF2-40B4-BE49-F238E27FC236}">
                <a16:creationId xmlns:a16="http://schemas.microsoft.com/office/drawing/2014/main" id="{E0ABE48E-FAD2-5944-B26D-DACB96D78C0A}"/>
              </a:ext>
              <a:ext uri="{C183D7F6-B498-43B3-948B-1728B52AA6E4}">
                <adec:decorative xmlns:adec="http://schemas.microsoft.com/office/drawing/2017/decorative" val="1"/>
              </a:ext>
            </a:extLst>
          </p:cNvPr>
          <p:cNvSpPr/>
          <p:nvPr userDrawn="1"/>
        </p:nvSpPr>
        <p:spPr>
          <a:xfrm>
            <a:off x="3914064" y="2119620"/>
            <a:ext cx="4364939" cy="298909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cxnSp>
        <p:nvCxnSpPr>
          <p:cNvPr id="27" name="Straight Connector 26">
            <a:extLst>
              <a:ext uri="{FF2B5EF4-FFF2-40B4-BE49-F238E27FC236}">
                <a16:creationId xmlns:a16="http://schemas.microsoft.com/office/drawing/2014/main" id="{55B6787B-837D-684D-AC5B-35A458C1E5F6}"/>
              </a:ext>
              <a:ext uri="{C183D7F6-B498-43B3-948B-1728B52AA6E4}">
                <adec:decorative xmlns:adec="http://schemas.microsoft.com/office/drawing/2017/decorative" val="1"/>
              </a:ext>
            </a:extLst>
          </p:cNvPr>
          <p:cNvCxnSpPr>
            <a:cxnSpLocks/>
          </p:cNvCxnSpPr>
          <p:nvPr userDrawn="1"/>
        </p:nvCxnSpPr>
        <p:spPr>
          <a:xfrm flipH="1">
            <a:off x="2376275" y="2119877"/>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4501B8A-15B6-4C76-8570-98C9CAEE536C}"/>
              </a:ext>
            </a:extLst>
          </p:cNvPr>
          <p:cNvSpPr/>
          <p:nvPr userDrawn="1"/>
        </p:nvSpPr>
        <p:spPr>
          <a:xfrm>
            <a:off x="266702" y="5495925"/>
            <a:ext cx="2211471" cy="1000104"/>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849E6661-9CDB-4380-8D4C-C60A6EAA24E3}"/>
              </a:ext>
            </a:extLst>
          </p:cNvPr>
          <p:cNvPicPr>
            <a:picLocks noChangeAspect="1"/>
          </p:cNvPicPr>
          <p:nvPr userDrawn="1"/>
        </p:nvPicPr>
        <p:blipFill>
          <a:blip r:embed="rId3"/>
          <a:stretch>
            <a:fillRect/>
          </a:stretch>
        </p:blipFill>
        <p:spPr>
          <a:xfrm>
            <a:off x="476419" y="5360429"/>
            <a:ext cx="988708" cy="1107353"/>
          </a:xfrm>
          <a:prstGeom prst="rect">
            <a:avLst/>
          </a:prstGeom>
        </p:spPr>
      </p:pic>
      <p:pic>
        <p:nvPicPr>
          <p:cNvPr id="15" name="Picture 14">
            <a:extLst>
              <a:ext uri="{FF2B5EF4-FFF2-40B4-BE49-F238E27FC236}">
                <a16:creationId xmlns:a16="http://schemas.microsoft.com/office/drawing/2014/main" id="{43AB033F-25DD-44E1-B95B-F56D26775A3B}"/>
              </a:ext>
              <a:ext uri="{C183D7F6-B498-43B3-948B-1728B52AA6E4}">
                <adec:decorative xmlns:adec="http://schemas.microsoft.com/office/drawing/2017/decorative" val="1"/>
              </a:ext>
            </a:extLst>
          </p:cNvPr>
          <p:cNvPicPr>
            <a:picLocks noChangeAspect="1"/>
          </p:cNvPicPr>
          <p:nvPr userDrawn="1"/>
        </p:nvPicPr>
        <p:blipFill rotWithShape="1">
          <a:blip r:embed="rId4"/>
          <a:srcRect l="11829" r="9251"/>
          <a:stretch/>
        </p:blipFill>
        <p:spPr>
          <a:xfrm>
            <a:off x="9058438" y="-401913"/>
            <a:ext cx="3133562" cy="7665353"/>
          </a:xfrm>
          <a:prstGeom prst="rect">
            <a:avLst/>
          </a:prstGeom>
          <a:noFill/>
          <a:effectLst/>
        </p:spPr>
      </p:pic>
    </p:spTree>
    <p:extLst>
      <p:ext uri="{BB962C8B-B14F-4D97-AF65-F5344CB8AC3E}">
        <p14:creationId xmlns:p14="http://schemas.microsoft.com/office/powerpoint/2010/main" val="196469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632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4" y="1148610"/>
            <a:ext cx="11030091"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26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945312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9" y="2906713"/>
            <a:ext cx="9029055"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8761216-5B07-BD4E-9B80-16A978AEE67E}"/>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23460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9857"/>
            <a:ext cx="9601200" cy="9144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1" y="1290918"/>
            <a:ext cx="5379730" cy="4787153"/>
          </a:xfrm>
        </p:spPr>
        <p:txBody>
          <a:bodyPr/>
          <a:lstStyle>
            <a:lvl1pPr marL="0" indent="0">
              <a:buNone/>
              <a:defRPr sz="2400" b="0" i="0">
                <a:latin typeface="Calibri" panose="020F0502020204030204" pitchFamily="34" charset="0"/>
                <a:cs typeface="Calibri" panose="020F0502020204030204" pitchFamily="34" charset="0"/>
              </a:defRPr>
            </a:lvl1pPr>
            <a:lvl2pPr marL="557213" indent="-214313">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50" indent="-171450">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50" indent="-171450">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672" y="1290918"/>
            <a:ext cx="5379730" cy="4787153"/>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6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E7FAEFB-5591-E84B-A4E4-4A40595B8121}"/>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40369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6332"/>
            <a:ext cx="9601200" cy="914400"/>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5" y="1146271"/>
            <a:ext cx="5379724"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202672" y="1146271"/>
            <a:ext cx="5379730"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Slide Number Placeholder 4">
            <a:extLst>
              <a:ext uri="{FF2B5EF4-FFF2-40B4-BE49-F238E27FC236}">
                <a16:creationId xmlns:a16="http://schemas.microsoft.com/office/drawing/2014/main" id="{B33C5E03-3EEF-2F48-9B1B-747659931DBB}"/>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9" name="Content Placeholder 2">
            <a:extLst>
              <a:ext uri="{FF2B5EF4-FFF2-40B4-BE49-F238E27FC236}">
                <a16:creationId xmlns:a16="http://schemas.microsoft.com/office/drawing/2014/main" id="{38CFC4C0-A167-432F-B2C8-C79F2F9543DF}"/>
              </a:ext>
            </a:extLst>
          </p:cNvPr>
          <p:cNvSpPr>
            <a:spLocks noGrp="1"/>
          </p:cNvSpPr>
          <p:nvPr>
            <p:ph sz="half" idx="10"/>
          </p:nvPr>
        </p:nvSpPr>
        <p:spPr>
          <a:xfrm>
            <a:off x="609601" y="1871572"/>
            <a:ext cx="5379730" cy="4206499"/>
          </a:xfrm>
        </p:spPr>
        <p:txBody>
          <a:bodyPr/>
          <a:lstStyle>
            <a:lvl1pPr marL="0" indent="0">
              <a:buNone/>
              <a:defRPr sz="2400" b="0" i="0">
                <a:latin typeface="Calibri" panose="020F0502020204030204" pitchFamily="34" charset="0"/>
                <a:cs typeface="Calibri" panose="020F0502020204030204" pitchFamily="34" charset="0"/>
              </a:defRPr>
            </a:lvl1pPr>
            <a:lvl2pPr marL="557213" indent="-214313">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50" indent="-171450">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50" indent="-171450">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C1A59A31-71B1-459A-9B15-45D2FEF3AD76}"/>
              </a:ext>
            </a:extLst>
          </p:cNvPr>
          <p:cNvSpPr>
            <a:spLocks noGrp="1"/>
          </p:cNvSpPr>
          <p:nvPr>
            <p:ph sz="half" idx="2"/>
          </p:nvPr>
        </p:nvSpPr>
        <p:spPr>
          <a:xfrm>
            <a:off x="6202672" y="1871572"/>
            <a:ext cx="5379730" cy="4206499"/>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6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28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9040"/>
            <a:ext cx="9601200" cy="914400"/>
          </a:xfrm>
        </p:spPr>
        <p:txBody>
          <a:bodyPr/>
          <a:lstStyle>
            <a:lvl1pPr>
              <a:defRPr b="1"/>
            </a:lvl1pPr>
          </a:lstStyle>
          <a:p>
            <a:r>
              <a:rPr lang="en-US"/>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60819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9717738" cy="1035797"/>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4766733" y="1435102"/>
            <a:ext cx="6815664" cy="4691069"/>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23B55BE-7A7A-BC4D-B0FC-3A20D5965522}"/>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423047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14633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153999"/>
            <a:ext cx="1106446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9"/>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13"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2" t="1" r="77913" b="52251"/>
          <a:stretch/>
        </p:blipFill>
        <p:spPr>
          <a:xfrm>
            <a:off x="609599" y="6386290"/>
            <a:ext cx="457200" cy="394163"/>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0884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sp>
        <p:nvSpPr>
          <p:cNvPr id="2" name="TextBox 1">
            <a:extLst>
              <a:ext uri="{FF2B5EF4-FFF2-40B4-BE49-F238E27FC236}">
                <a16:creationId xmlns:a16="http://schemas.microsoft.com/office/drawing/2014/main" id="{D2910CF9-D64A-4B4C-9880-13776B5CF7C8}"/>
              </a:ext>
            </a:extLst>
          </p:cNvPr>
          <p:cNvSpPr txBox="1"/>
          <p:nvPr userDrawn="1"/>
        </p:nvSpPr>
        <p:spPr>
          <a:xfrm>
            <a:off x="999831" y="6456411"/>
            <a:ext cx="2606804" cy="253916"/>
          </a:xfrm>
          <a:prstGeom prst="rect">
            <a:avLst/>
          </a:prstGeom>
          <a:noFill/>
        </p:spPr>
        <p:txBody>
          <a:bodyPr wrap="none" rtlCol="0">
            <a:spAutoFit/>
          </a:bodyPr>
          <a:lstStyle/>
          <a:p>
            <a:r>
              <a:rPr lang="en-US" sz="1050">
                <a:solidFill>
                  <a:schemeClr val="bg1"/>
                </a:solidFill>
              </a:rPr>
              <a:t>FEDERAL TRANSIT ADMINISTRATION</a:t>
            </a:r>
          </a:p>
        </p:txBody>
      </p:sp>
    </p:spTree>
    <p:extLst>
      <p:ext uri="{BB962C8B-B14F-4D97-AF65-F5344CB8AC3E}">
        <p14:creationId xmlns:p14="http://schemas.microsoft.com/office/powerpoint/2010/main" val="38035838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AD94F59-536C-4834-BF56-A2666F328CC3}"/>
              </a:ext>
            </a:extLst>
          </p:cNvPr>
          <p:cNvSpPr txBox="1">
            <a:spLocks/>
          </p:cNvSpPr>
          <p:nvPr/>
        </p:nvSpPr>
        <p:spPr>
          <a:xfrm>
            <a:off x="3221620" y="3767558"/>
            <a:ext cx="5748760" cy="369333"/>
          </a:xfrm>
          <a:prstGeom prst="rect">
            <a:avLst/>
          </a:prstGeom>
        </p:spPr>
        <p:txBody>
          <a:bodyPr lIns="91440" tIns="45720" rIns="91440" bIns="45720"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b="1">
                <a:solidFill>
                  <a:schemeClr val="tx1">
                    <a:lumMod val="75000"/>
                    <a:lumOff val="25000"/>
                  </a:schemeClr>
                </a:solidFill>
                <a:latin typeface="Calibri"/>
                <a:ea typeface="Source Sans Pro"/>
                <a:cs typeface="Calibri"/>
              </a:rPr>
              <a:t>John D. Giorgis, FTA Office of Budget and Policy</a:t>
            </a:r>
          </a:p>
        </p:txBody>
      </p:sp>
      <p:sp>
        <p:nvSpPr>
          <p:cNvPr id="6" name="Title 1">
            <a:extLst>
              <a:ext uri="{FF2B5EF4-FFF2-40B4-BE49-F238E27FC236}">
                <a16:creationId xmlns:a16="http://schemas.microsoft.com/office/drawing/2014/main" id="{6971C86C-9480-4D4B-B0F7-F9476F2E8AE0}"/>
              </a:ext>
            </a:extLst>
          </p:cNvPr>
          <p:cNvSpPr txBox="1">
            <a:spLocks/>
          </p:cNvSpPr>
          <p:nvPr/>
        </p:nvSpPr>
        <p:spPr>
          <a:xfrm>
            <a:off x="2785048" y="1462108"/>
            <a:ext cx="6621904" cy="1443672"/>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spcAft>
                <a:spcPts val="600"/>
              </a:spcAft>
            </a:pPr>
            <a:r>
              <a:rPr lang="en-US" sz="3600" dirty="0">
                <a:solidFill>
                  <a:schemeClr val="bg2">
                    <a:lumMod val="75000"/>
                  </a:schemeClr>
                </a:solidFill>
              </a:rPr>
              <a:t>Census 2020: Impacts on Transit</a:t>
            </a:r>
            <a:endParaRPr lang="en-US" sz="3200" dirty="0">
              <a:solidFill>
                <a:schemeClr val="bg2">
                  <a:lumMod val="75000"/>
                </a:schemeClr>
              </a:solidFill>
            </a:endParaRPr>
          </a:p>
        </p:txBody>
      </p:sp>
      <p:sp>
        <p:nvSpPr>
          <p:cNvPr id="7" name="TextBox 6">
            <a:extLst>
              <a:ext uri="{FF2B5EF4-FFF2-40B4-BE49-F238E27FC236}">
                <a16:creationId xmlns:a16="http://schemas.microsoft.com/office/drawing/2014/main" id="{FE1A7676-213B-4A6F-BDDC-0EC5F54DE8C9}"/>
              </a:ext>
            </a:extLst>
          </p:cNvPr>
          <p:cNvSpPr txBox="1"/>
          <p:nvPr/>
        </p:nvSpPr>
        <p:spPr>
          <a:xfrm>
            <a:off x="3085825" y="2905780"/>
            <a:ext cx="6020350" cy="523220"/>
          </a:xfrm>
          <a:prstGeom prst="rect">
            <a:avLst/>
          </a:prstGeom>
          <a:noFill/>
        </p:spPr>
        <p:txBody>
          <a:bodyPr wrap="square" lIns="91440" tIns="45720" rIns="91440" bIns="45720" rtlCol="0" anchor="t">
            <a:spAutoFit/>
          </a:bodyPr>
          <a:lstStyle/>
          <a:p>
            <a:pPr algn="ctr"/>
            <a:r>
              <a:rPr lang="en-US" sz="2800">
                <a:solidFill>
                  <a:schemeClr val="bg2">
                    <a:lumMod val="75000"/>
                  </a:schemeClr>
                </a:solidFill>
                <a:latin typeface="+mn-lt"/>
                <a:ea typeface="ＭＳ Ｐゴシック"/>
                <a:cs typeface="Calibri"/>
              </a:rPr>
              <a:t>May 10, 2022</a:t>
            </a:r>
            <a:endParaRPr lang="en-US" sz="2800">
              <a:solidFill>
                <a:schemeClr val="bg2">
                  <a:lumMod val="75000"/>
                </a:schemeClr>
              </a:solidFill>
              <a:latin typeface="+mn-lt"/>
              <a:cs typeface="Calibri"/>
            </a:endParaRPr>
          </a:p>
        </p:txBody>
      </p:sp>
      <p:sp>
        <p:nvSpPr>
          <p:cNvPr id="8" name="Subtitle 2">
            <a:extLst>
              <a:ext uri="{FF2B5EF4-FFF2-40B4-BE49-F238E27FC236}">
                <a16:creationId xmlns:a16="http://schemas.microsoft.com/office/drawing/2014/main" id="{971235DE-A280-402D-A441-0BAD3C0ABBF6}"/>
              </a:ext>
            </a:extLst>
          </p:cNvPr>
          <p:cNvSpPr txBox="1">
            <a:spLocks/>
          </p:cNvSpPr>
          <p:nvPr/>
        </p:nvSpPr>
        <p:spPr>
          <a:xfrm>
            <a:off x="3221620" y="4506219"/>
            <a:ext cx="5748760" cy="369332"/>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defTabSz="914400">
              <a:spcAft>
                <a:spcPts val="200"/>
              </a:spcAft>
              <a:defRPr/>
            </a:pPr>
            <a:endParaRPr lang="en-US" sz="1600">
              <a:solidFill>
                <a:schemeClr val="tx1">
                  <a:lumMod val="75000"/>
                  <a:lumOff val="25000"/>
                </a:schemeClr>
              </a:solidFill>
              <a:cs typeface="Calibri" panose="020F0502020204030204" pitchFamily="34" charset="0"/>
            </a:endParaRPr>
          </a:p>
        </p:txBody>
      </p:sp>
      <p:sp>
        <p:nvSpPr>
          <p:cNvPr id="9" name="Subtitle 2">
            <a:extLst>
              <a:ext uri="{FF2B5EF4-FFF2-40B4-BE49-F238E27FC236}">
                <a16:creationId xmlns:a16="http://schemas.microsoft.com/office/drawing/2014/main" id="{ED742034-610B-49BD-83C7-CD9DBD4F682C}"/>
              </a:ext>
            </a:extLst>
          </p:cNvPr>
          <p:cNvSpPr txBox="1">
            <a:spLocks/>
          </p:cNvSpPr>
          <p:nvPr/>
        </p:nvSpPr>
        <p:spPr>
          <a:xfrm rot="10800000" flipV="1">
            <a:off x="3221620" y="4506218"/>
            <a:ext cx="5748760" cy="889673"/>
          </a:xfrm>
          <a:prstGeom prst="rect">
            <a:avLst/>
          </a:prstGeom>
        </p:spPr>
        <p:txBody>
          <a:bodyPr lIns="91440" tIns="45720" rIns="91440" bIns="45720"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a:solidFill>
                <a:schemeClr val="tx1">
                  <a:lumMod val="75000"/>
                  <a:lumOff val="25000"/>
                </a:schemeClr>
              </a:solidFill>
              <a:cs typeface="Calibri" panose="020F0502020204030204" pitchFamily="34" charset="0"/>
            </a:endParaRPr>
          </a:p>
        </p:txBody>
      </p:sp>
    </p:spTree>
    <p:extLst>
      <p:ext uri="{BB962C8B-B14F-4D97-AF65-F5344CB8AC3E}">
        <p14:creationId xmlns:p14="http://schemas.microsoft.com/office/powerpoint/2010/main" val="390214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CF3E-D6A2-4840-A4D4-0950EBB7483F}"/>
              </a:ext>
            </a:extLst>
          </p:cNvPr>
          <p:cNvSpPr>
            <a:spLocks noGrp="1"/>
          </p:cNvSpPr>
          <p:nvPr>
            <p:ph type="title"/>
          </p:nvPr>
        </p:nvSpPr>
        <p:spPr/>
        <p:txBody>
          <a:bodyPr/>
          <a:lstStyle/>
          <a:p>
            <a:r>
              <a:rPr lang="en-US">
                <a:ea typeface="ＭＳ Ｐゴシック"/>
                <a:cs typeface="Raavi"/>
              </a:rPr>
              <a:t>Potential Changes Impacting Communities</a:t>
            </a:r>
            <a:endParaRPr lang="en-US"/>
          </a:p>
        </p:txBody>
      </p:sp>
      <p:sp>
        <p:nvSpPr>
          <p:cNvPr id="3" name="Content Placeholder 2">
            <a:extLst>
              <a:ext uri="{FF2B5EF4-FFF2-40B4-BE49-F238E27FC236}">
                <a16:creationId xmlns:a16="http://schemas.microsoft.com/office/drawing/2014/main" id="{F65A9B54-4060-4EE1-A86B-CE205E4812B0}"/>
              </a:ext>
            </a:extLst>
          </p:cNvPr>
          <p:cNvSpPr>
            <a:spLocks noGrp="1"/>
          </p:cNvSpPr>
          <p:nvPr>
            <p:ph idx="1"/>
          </p:nvPr>
        </p:nvSpPr>
        <p:spPr/>
        <p:txBody>
          <a:bodyPr/>
          <a:lstStyle/>
          <a:p>
            <a:pPr marL="342900" indent="-342900">
              <a:buChar char="•"/>
            </a:pPr>
            <a:r>
              <a:rPr lang="en-US" sz="2800">
                <a:latin typeface="Calibri"/>
                <a:ea typeface="ＭＳ Ｐゴシック"/>
                <a:cs typeface="Calibri"/>
              </a:rPr>
              <a:t>Rural to New Small Urban</a:t>
            </a:r>
          </a:p>
          <a:p>
            <a:pPr marL="342900" indent="-342900">
              <a:buChar char="•"/>
            </a:pPr>
            <a:r>
              <a:rPr lang="en-US" sz="2800">
                <a:latin typeface="Calibri"/>
                <a:ea typeface="ＭＳ Ｐゴシック"/>
                <a:cs typeface="Calibri"/>
              </a:rPr>
              <a:t>Rural to Pre-existing Small Urban</a:t>
            </a:r>
          </a:p>
          <a:p>
            <a:pPr marL="342900" indent="-342900">
              <a:buChar char="•"/>
            </a:pPr>
            <a:r>
              <a:rPr lang="en-US" sz="2800">
                <a:latin typeface="Calibri"/>
                <a:ea typeface="ＭＳ Ｐゴシック"/>
                <a:cs typeface="Calibri"/>
              </a:rPr>
              <a:t>Rural or Small Urban (Whole or Part) to Pre-existing Large Urban</a:t>
            </a:r>
          </a:p>
          <a:p>
            <a:pPr marL="342900" indent="-342900">
              <a:buChar char="•"/>
            </a:pPr>
            <a:r>
              <a:rPr lang="en-US" sz="2800">
                <a:latin typeface="Calibri"/>
                <a:ea typeface="ＭＳ Ｐゴシック"/>
                <a:cs typeface="Calibri"/>
              </a:rPr>
              <a:t>Small Urban to New Large Urban </a:t>
            </a:r>
          </a:p>
          <a:p>
            <a:pPr marL="342900" indent="-342900">
              <a:buChar char="•"/>
            </a:pPr>
            <a:r>
              <a:rPr lang="en-US" sz="2800">
                <a:latin typeface="Calibri"/>
                <a:ea typeface="ＭＳ Ｐゴシック"/>
                <a:cs typeface="Calibri"/>
              </a:rPr>
              <a:t>Small Urban Entirely to Rural </a:t>
            </a:r>
          </a:p>
          <a:p>
            <a:pPr marL="342900" indent="-342900">
              <a:buChar char="•"/>
            </a:pPr>
            <a:r>
              <a:rPr lang="en-US" sz="2800">
                <a:latin typeface="Calibri"/>
                <a:ea typeface="ＭＳ Ｐゴシック"/>
                <a:cs typeface="Calibri"/>
              </a:rPr>
              <a:t>Community in Small/Large Urban to Rural</a:t>
            </a:r>
          </a:p>
          <a:p>
            <a:pPr marL="342900" indent="-342900">
              <a:buChar char="•"/>
            </a:pPr>
            <a:r>
              <a:rPr lang="en-US" sz="2800">
                <a:latin typeface="Calibri"/>
                <a:ea typeface="ＭＳ Ｐゴシック"/>
                <a:cs typeface="Calibri"/>
              </a:rPr>
              <a:t>Community in Large Urban to Small Urban</a:t>
            </a:r>
          </a:p>
          <a:p>
            <a:pPr marL="342900" indent="-342900">
              <a:buChar char="•"/>
            </a:pPr>
            <a:r>
              <a:rPr lang="en-US" sz="2800">
                <a:latin typeface="Calibri"/>
                <a:ea typeface="ＭＳ Ｐゴシック"/>
                <a:cs typeface="Calibri"/>
              </a:rPr>
              <a:t>Large Urban Entirely to Small Urban</a:t>
            </a:r>
            <a:endParaRPr lang="en-US" sz="2800"/>
          </a:p>
        </p:txBody>
      </p:sp>
    </p:spTree>
    <p:extLst>
      <p:ext uri="{BB962C8B-B14F-4D97-AF65-F5344CB8AC3E}">
        <p14:creationId xmlns:p14="http://schemas.microsoft.com/office/powerpoint/2010/main" val="369760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BB72-9EC2-467C-BD61-85A7563834C0}"/>
              </a:ext>
            </a:extLst>
          </p:cNvPr>
          <p:cNvSpPr>
            <a:spLocks noGrp="1"/>
          </p:cNvSpPr>
          <p:nvPr>
            <p:ph type="title"/>
          </p:nvPr>
        </p:nvSpPr>
        <p:spPr/>
        <p:txBody>
          <a:bodyPr/>
          <a:lstStyle/>
          <a:p>
            <a:r>
              <a:rPr lang="en-US"/>
              <a:t>Overview of Rural Areas</a:t>
            </a:r>
          </a:p>
        </p:txBody>
      </p:sp>
      <p:sp>
        <p:nvSpPr>
          <p:cNvPr id="3" name="Content Placeholder 2">
            <a:extLst>
              <a:ext uri="{FF2B5EF4-FFF2-40B4-BE49-F238E27FC236}">
                <a16:creationId xmlns:a16="http://schemas.microsoft.com/office/drawing/2014/main" id="{13DD02C1-172D-4AE1-904F-68FAF6FACEAE}"/>
              </a:ext>
            </a:extLst>
          </p:cNvPr>
          <p:cNvSpPr>
            <a:spLocks noGrp="1"/>
          </p:cNvSpPr>
          <p:nvPr>
            <p:ph idx="1"/>
          </p:nvPr>
        </p:nvSpPr>
        <p:spPr/>
        <p:txBody>
          <a:bodyPr/>
          <a:lstStyle/>
          <a:p>
            <a:pPr marL="342900" indent="-342900">
              <a:buFont typeface="Arial" panose="020B0604020202020204" pitchFamily="34" charset="0"/>
              <a:buChar char="•"/>
            </a:pPr>
            <a:r>
              <a:rPr lang="en-US"/>
              <a:t>Funding Formula Is Largely Based on Population and Land Area, Only a Small Amount is Based on Transit Data</a:t>
            </a:r>
          </a:p>
          <a:p>
            <a:pPr marL="342900" indent="-342900">
              <a:buFont typeface="Arial" panose="020B0604020202020204" pitchFamily="34" charset="0"/>
              <a:buChar char="•"/>
            </a:pPr>
            <a:r>
              <a:rPr lang="en-US"/>
              <a:t>Eligible for Operating Assistance</a:t>
            </a:r>
          </a:p>
          <a:p>
            <a:pPr marL="342900" indent="-342900">
              <a:buFont typeface="Arial" panose="020B0604020202020204" pitchFamily="34" charset="0"/>
              <a:buChar char="•"/>
            </a:pPr>
            <a:r>
              <a:rPr lang="en-US"/>
              <a:t>State Is Both the Designated Recipient </a:t>
            </a:r>
            <a:r>
              <a:rPr lang="en-US" u="sng"/>
              <a:t>and</a:t>
            </a:r>
            <a:r>
              <a:rPr lang="en-US"/>
              <a:t> the Direct Recipient</a:t>
            </a:r>
          </a:p>
          <a:p>
            <a:pPr marL="342900" indent="-342900">
              <a:buFont typeface="Arial" panose="020B0604020202020204" pitchFamily="34" charset="0"/>
              <a:buChar char="•"/>
            </a:pPr>
            <a:r>
              <a:rPr lang="en-US"/>
              <a:t>Private Non-profits Are Eligible Subrecipients</a:t>
            </a:r>
          </a:p>
          <a:p>
            <a:pPr marL="342900" indent="-342900">
              <a:buFont typeface="Arial" panose="020B0604020202020204" pitchFamily="34" charset="0"/>
              <a:buChar char="•"/>
            </a:pPr>
            <a:r>
              <a:rPr lang="en-US"/>
              <a:t>Half Fare Requirements Do Not Apply</a:t>
            </a:r>
          </a:p>
          <a:p>
            <a:pPr marL="342900" indent="-342900">
              <a:buFont typeface="Arial" panose="020B0604020202020204" pitchFamily="34" charset="0"/>
              <a:buChar char="•"/>
            </a:pPr>
            <a:r>
              <a:rPr lang="en-US"/>
              <a:t>No Metropolitan Planning Organization (MPO) Funding / Planning Handled by the State</a:t>
            </a:r>
          </a:p>
          <a:p>
            <a:pPr marL="342900" indent="-342900">
              <a:buFont typeface="Arial" panose="020B0604020202020204" pitchFamily="34" charset="0"/>
              <a:buChar char="•"/>
            </a:pPr>
            <a:r>
              <a:rPr lang="en-US"/>
              <a:t>Statewide Planning Funding to the State</a:t>
            </a:r>
          </a:p>
        </p:txBody>
      </p:sp>
    </p:spTree>
    <p:extLst>
      <p:ext uri="{BB962C8B-B14F-4D97-AF65-F5344CB8AC3E}">
        <p14:creationId xmlns:p14="http://schemas.microsoft.com/office/powerpoint/2010/main" val="22999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DA89-BF5F-4750-986F-B95026D82C54}"/>
              </a:ext>
            </a:extLst>
          </p:cNvPr>
          <p:cNvSpPr>
            <a:spLocks noGrp="1"/>
          </p:cNvSpPr>
          <p:nvPr>
            <p:ph type="title"/>
          </p:nvPr>
        </p:nvSpPr>
        <p:spPr/>
        <p:txBody>
          <a:bodyPr/>
          <a:lstStyle/>
          <a:p>
            <a:r>
              <a:rPr lang="en-US"/>
              <a:t>Rural Funding Formula in Practice</a:t>
            </a:r>
          </a:p>
        </p:txBody>
      </p:sp>
      <p:sp>
        <p:nvSpPr>
          <p:cNvPr id="3" name="Content Placeholder 2">
            <a:extLst>
              <a:ext uri="{FF2B5EF4-FFF2-40B4-BE49-F238E27FC236}">
                <a16:creationId xmlns:a16="http://schemas.microsoft.com/office/drawing/2014/main" id="{44D1CFDF-26D8-41C6-8956-77C9120E6BE4}"/>
              </a:ext>
            </a:extLst>
          </p:cNvPr>
          <p:cNvSpPr>
            <a:spLocks noGrp="1"/>
          </p:cNvSpPr>
          <p:nvPr>
            <p:ph idx="1"/>
          </p:nvPr>
        </p:nvSpPr>
        <p:spPr>
          <a:xfrm>
            <a:off x="326576" y="1246581"/>
            <a:ext cx="11985167" cy="4525963"/>
          </a:xfrm>
        </p:spPr>
        <p:txBody>
          <a:bodyPr/>
          <a:lstStyle/>
          <a:p>
            <a:pPr marL="342900" indent="-342900">
              <a:buFont typeface="Arial" panose="020B0604020202020204" pitchFamily="34" charset="0"/>
              <a:buChar char="•"/>
            </a:pPr>
            <a:r>
              <a:rPr lang="en-US" dirty="0"/>
              <a:t>67% Based on Population</a:t>
            </a:r>
          </a:p>
          <a:p>
            <a:pPr marL="342900" indent="-342900">
              <a:buFont typeface="Arial" panose="020B0604020202020204" pitchFamily="34" charset="0"/>
              <a:buChar char="•"/>
            </a:pPr>
            <a:r>
              <a:rPr lang="en-US" dirty="0"/>
              <a:t>22% Based on Land Area</a:t>
            </a:r>
          </a:p>
          <a:p>
            <a:pPr marL="342900" indent="-342900">
              <a:buFont typeface="Arial" panose="020B0604020202020204" pitchFamily="34" charset="0"/>
              <a:buChar char="•"/>
            </a:pPr>
            <a:r>
              <a:rPr lang="en-US" dirty="0"/>
              <a:t> 7% Based on Low Income Population</a:t>
            </a:r>
          </a:p>
          <a:p>
            <a:pPr marL="342900" indent="-342900">
              <a:buFont typeface="Arial" panose="020B0604020202020204" pitchFamily="34" charset="0"/>
              <a:buChar char="•"/>
            </a:pPr>
            <a:r>
              <a:rPr lang="en-US" dirty="0"/>
              <a:t> 5% Based on Vehicle Revenue Miles</a:t>
            </a:r>
          </a:p>
          <a:p>
            <a:pPr marL="342900" indent="-342900">
              <a:buFont typeface="Arial" panose="020B0604020202020204" pitchFamily="34" charset="0"/>
              <a:buChar char="•"/>
            </a:pPr>
            <a:r>
              <a:rPr lang="en-US" dirty="0"/>
              <a:t> 0% Based on Ridership</a:t>
            </a:r>
          </a:p>
          <a:p>
            <a:pPr marL="342900" indent="-342900">
              <a:buFont typeface="Arial" panose="020B0604020202020204" pitchFamily="34" charset="0"/>
              <a:buChar char="•"/>
            </a:pPr>
            <a:r>
              <a:rPr lang="en-US" dirty="0"/>
              <a:t>Also $20 Million Distributed Among Appalachian States</a:t>
            </a:r>
          </a:p>
          <a:p>
            <a:pPr marL="342900" indent="-342900">
              <a:buFont typeface="Arial" panose="020B0604020202020204" pitchFamily="34" charset="0"/>
              <a:buChar char="•"/>
            </a:pPr>
            <a:r>
              <a:rPr lang="en-US" dirty="0"/>
              <a:t>Also Additional Amount from the Growing States Formula, Based on Population Projections</a:t>
            </a:r>
          </a:p>
          <a:p>
            <a:pPr marL="342900" indent="-342900">
              <a:buFont typeface="Arial" panose="020B0604020202020204" pitchFamily="34" charset="0"/>
              <a:buChar char="•"/>
            </a:pPr>
            <a:r>
              <a:rPr lang="en-US" dirty="0"/>
              <a:t>Also RTAP Funding</a:t>
            </a:r>
          </a:p>
          <a:p>
            <a:pPr marL="342900" indent="-342900">
              <a:buFont typeface="Arial" panose="020B0604020202020204" pitchFamily="34" charset="0"/>
              <a:buChar char="•"/>
            </a:pPr>
            <a:r>
              <a:rPr lang="en-US" dirty="0"/>
              <a:t>Also Tribal Transit Formula &amp; Discretionary Programs, Direct to the Tribes</a:t>
            </a:r>
          </a:p>
          <a:p>
            <a:pPr marL="342900" indent="-342900">
              <a:buFont typeface="Arial" panose="020B0604020202020204" pitchFamily="34" charset="0"/>
              <a:buChar char="•"/>
            </a:pPr>
            <a:r>
              <a:rPr lang="en-US" dirty="0"/>
              <a:t>Note: Each State’s Percentage Allocation Will Vary from These Percentages</a:t>
            </a:r>
          </a:p>
        </p:txBody>
      </p:sp>
    </p:spTree>
    <p:extLst>
      <p:ext uri="{BB962C8B-B14F-4D97-AF65-F5344CB8AC3E}">
        <p14:creationId xmlns:p14="http://schemas.microsoft.com/office/powerpoint/2010/main" val="1741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10AB-8293-4A28-A1BB-670557080B38}"/>
              </a:ext>
            </a:extLst>
          </p:cNvPr>
          <p:cNvSpPr>
            <a:spLocks noGrp="1"/>
          </p:cNvSpPr>
          <p:nvPr>
            <p:ph type="title"/>
          </p:nvPr>
        </p:nvSpPr>
        <p:spPr/>
        <p:txBody>
          <a:bodyPr/>
          <a:lstStyle/>
          <a:p>
            <a:r>
              <a:rPr lang="en-US"/>
              <a:t>Overview of Small Urban Areas	</a:t>
            </a:r>
          </a:p>
        </p:txBody>
      </p:sp>
      <p:sp>
        <p:nvSpPr>
          <p:cNvPr id="3" name="Content Placeholder 2">
            <a:extLst>
              <a:ext uri="{FF2B5EF4-FFF2-40B4-BE49-F238E27FC236}">
                <a16:creationId xmlns:a16="http://schemas.microsoft.com/office/drawing/2014/main" id="{C58A3187-B3FE-4C46-8342-8E3120802830}"/>
              </a:ext>
            </a:extLst>
          </p:cNvPr>
          <p:cNvSpPr>
            <a:spLocks noGrp="1"/>
          </p:cNvSpPr>
          <p:nvPr>
            <p:ph idx="1"/>
          </p:nvPr>
        </p:nvSpPr>
        <p:spPr/>
        <p:txBody>
          <a:bodyPr/>
          <a:lstStyle/>
          <a:p>
            <a:pPr marL="342900" indent="-342900">
              <a:buFont typeface="Arial" panose="020B0604020202020204" pitchFamily="34" charset="0"/>
              <a:buChar char="•"/>
            </a:pPr>
            <a:r>
              <a:rPr lang="en-US"/>
              <a:t>Funding Formula Largely Based on Population and Population Density</a:t>
            </a:r>
          </a:p>
          <a:p>
            <a:pPr marL="342900" indent="-342900">
              <a:buFont typeface="Arial" panose="020B0604020202020204" pitchFamily="34" charset="0"/>
              <a:buChar char="•"/>
            </a:pPr>
            <a:r>
              <a:rPr lang="en-US"/>
              <a:t>STIC Formula Provides Substantial Funding to Some with Lots of Transit Service</a:t>
            </a:r>
          </a:p>
          <a:p>
            <a:pPr marL="342900" indent="-342900">
              <a:buFont typeface="Arial" panose="020B0604020202020204" pitchFamily="34" charset="0"/>
              <a:buChar char="•"/>
            </a:pPr>
            <a:r>
              <a:rPr lang="en-US"/>
              <a:t>Eligible for Operating Assistance</a:t>
            </a:r>
          </a:p>
          <a:p>
            <a:pPr marL="342900" indent="-342900">
              <a:buFont typeface="Arial" panose="020B0604020202020204" pitchFamily="34" charset="0"/>
              <a:buChar char="•"/>
            </a:pPr>
            <a:r>
              <a:rPr lang="en-US"/>
              <a:t>State Is the Designated Recipient, but Most Grantees Are Direct Recipients</a:t>
            </a:r>
          </a:p>
          <a:p>
            <a:pPr marL="342900" indent="-342900">
              <a:buFont typeface="Arial" panose="020B0604020202020204" pitchFamily="34" charset="0"/>
              <a:buChar char="•"/>
            </a:pPr>
            <a:r>
              <a:rPr lang="en-US"/>
              <a:t>Private Non-Profits Can’t Be Subrecipients to the Urban Formula Program</a:t>
            </a:r>
          </a:p>
          <a:p>
            <a:pPr marL="342900" indent="-342900">
              <a:buFont typeface="Arial" panose="020B0604020202020204" pitchFamily="34" charset="0"/>
              <a:buChar char="•"/>
            </a:pPr>
            <a:r>
              <a:rPr lang="en-US"/>
              <a:t>Half-Fare Requirements Apply</a:t>
            </a:r>
          </a:p>
          <a:p>
            <a:pPr marL="342900" indent="-342900">
              <a:buFont typeface="Arial" panose="020B0604020202020204" pitchFamily="34" charset="0"/>
              <a:buChar char="•"/>
            </a:pPr>
            <a:r>
              <a:rPr lang="en-US"/>
              <a:t>An MPO Must Be Established; Transportation Management Areas must have Transit Representation on the MPO Board</a:t>
            </a:r>
          </a:p>
          <a:p>
            <a:pPr marL="342900" indent="-342900">
              <a:buFont typeface="Arial" panose="020B0604020202020204" pitchFamily="34" charset="0"/>
              <a:buChar char="•"/>
            </a:pPr>
            <a:r>
              <a:rPr lang="en-US"/>
              <a:t>MPO Funding Is Provided</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0217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1A6A-8527-47A4-A123-FBDDE4654230}"/>
              </a:ext>
            </a:extLst>
          </p:cNvPr>
          <p:cNvSpPr>
            <a:spLocks noGrp="1"/>
          </p:cNvSpPr>
          <p:nvPr>
            <p:ph type="title"/>
          </p:nvPr>
        </p:nvSpPr>
        <p:spPr/>
        <p:txBody>
          <a:bodyPr/>
          <a:lstStyle/>
          <a:p>
            <a:r>
              <a:rPr lang="en-US"/>
              <a:t>Small Urban Funding Formula in Practice</a:t>
            </a:r>
          </a:p>
        </p:txBody>
      </p:sp>
      <p:sp>
        <p:nvSpPr>
          <p:cNvPr id="3" name="Content Placeholder 2">
            <a:extLst>
              <a:ext uri="{FF2B5EF4-FFF2-40B4-BE49-F238E27FC236}">
                <a16:creationId xmlns:a16="http://schemas.microsoft.com/office/drawing/2014/main" id="{7328B718-334B-4B22-B3B2-5A6E508FBFAA}"/>
              </a:ext>
            </a:extLst>
          </p:cNvPr>
          <p:cNvSpPr>
            <a:spLocks noGrp="1"/>
          </p:cNvSpPr>
          <p:nvPr>
            <p:ph idx="1"/>
          </p:nvPr>
        </p:nvSpPr>
        <p:spPr/>
        <p:txBody>
          <a:bodyPr/>
          <a:lstStyle/>
          <a:p>
            <a:pPr marL="342900" indent="-342900">
              <a:buFont typeface="Arial" panose="020B0604020202020204" pitchFamily="34" charset="0"/>
              <a:buChar char="•"/>
            </a:pPr>
            <a:r>
              <a:rPr lang="en-US" dirty="0"/>
              <a:t>50% Based on Population</a:t>
            </a:r>
          </a:p>
          <a:p>
            <a:pPr marL="342900" indent="-342900">
              <a:buFont typeface="Arial" panose="020B0604020202020204" pitchFamily="34" charset="0"/>
              <a:buChar char="•"/>
            </a:pPr>
            <a:r>
              <a:rPr lang="en-US" dirty="0"/>
              <a:t>50% Based on Population Density (Weighted by Population)</a:t>
            </a:r>
          </a:p>
          <a:p>
            <a:pPr marL="342900" indent="-342900">
              <a:buFont typeface="Arial" panose="020B0604020202020204" pitchFamily="34" charset="0"/>
              <a:buChar char="•"/>
            </a:pPr>
            <a:r>
              <a:rPr lang="en-US" dirty="0"/>
              <a:t>Also STIC Incentive Funding</a:t>
            </a:r>
          </a:p>
          <a:p>
            <a:pPr marL="900113" lvl="1" indent="-342900"/>
            <a:r>
              <a:rPr lang="en-US" dirty="0"/>
              <a:t>FY 2022 - $537,526 Per Met Factor</a:t>
            </a:r>
          </a:p>
          <a:p>
            <a:pPr marL="900113" lvl="1" indent="-342900"/>
            <a:r>
              <a:rPr lang="en-US" dirty="0"/>
              <a:t>127 out of 319 Small Urbanized Areas Qualified for at Least 1 Factor for FY 2022</a:t>
            </a:r>
          </a:p>
          <a:p>
            <a:pPr marL="900113" lvl="1" indent="-342900"/>
            <a:r>
              <a:rPr lang="en-US" dirty="0"/>
              <a:t>11 Qualified for All 6</a:t>
            </a:r>
          </a:p>
          <a:p>
            <a:pPr marL="342900" indent="-342900">
              <a:buFont typeface="Arial" panose="020B0604020202020204" pitchFamily="34" charset="0"/>
              <a:buChar char="•"/>
            </a:pPr>
            <a:r>
              <a:rPr lang="en-US" dirty="0"/>
              <a:t>Also Additional Amounts for Low Income Persons</a:t>
            </a:r>
          </a:p>
          <a:p>
            <a:pPr marL="342900" indent="-342900">
              <a:buFont typeface="Arial" panose="020B0604020202020204" pitchFamily="34" charset="0"/>
              <a:buChar char="•"/>
            </a:pPr>
            <a:r>
              <a:rPr lang="en-US" dirty="0"/>
              <a:t>Also Additional Amounts from Growing and High Density States Formulas </a:t>
            </a:r>
          </a:p>
          <a:p>
            <a:pPr marL="342900" indent="-342900">
              <a:buFont typeface="Arial" panose="020B0604020202020204" pitchFamily="34" charset="0"/>
              <a:buChar char="•"/>
            </a:pPr>
            <a:r>
              <a:rPr lang="en-US" dirty="0"/>
              <a:t>Note: Each Small Urban Area’s Percentage Will Differ from these Percentages</a:t>
            </a:r>
          </a:p>
          <a:p>
            <a:pPr marL="342900" indent="-342900">
              <a:buFont typeface="Arial" panose="020B0604020202020204" pitchFamily="34" charset="0"/>
              <a:buChar char="•"/>
            </a:pPr>
            <a:r>
              <a:rPr lang="en-US" dirty="0"/>
              <a:t>Note: Small Urban Apportionments Are Provided to the State for All Small Urban Areas Together</a:t>
            </a:r>
          </a:p>
          <a:p>
            <a:pPr marL="900113" lvl="1" indent="-342900"/>
            <a:endParaRPr lang="en-US" dirty="0"/>
          </a:p>
        </p:txBody>
      </p:sp>
    </p:spTree>
    <p:extLst>
      <p:ext uri="{BB962C8B-B14F-4D97-AF65-F5344CB8AC3E}">
        <p14:creationId xmlns:p14="http://schemas.microsoft.com/office/powerpoint/2010/main" val="9097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7A8C-CB49-4EF9-8347-759AEBE8D56F}"/>
              </a:ext>
            </a:extLst>
          </p:cNvPr>
          <p:cNvSpPr>
            <a:spLocks noGrp="1"/>
          </p:cNvSpPr>
          <p:nvPr>
            <p:ph type="title"/>
          </p:nvPr>
        </p:nvSpPr>
        <p:spPr/>
        <p:txBody>
          <a:bodyPr/>
          <a:lstStyle/>
          <a:p>
            <a:r>
              <a:rPr lang="en-US"/>
              <a:t>Overview of Large Urban Areas</a:t>
            </a:r>
          </a:p>
        </p:txBody>
      </p:sp>
      <p:sp>
        <p:nvSpPr>
          <p:cNvPr id="3" name="Content Placeholder 2">
            <a:extLst>
              <a:ext uri="{FF2B5EF4-FFF2-40B4-BE49-F238E27FC236}">
                <a16:creationId xmlns:a16="http://schemas.microsoft.com/office/drawing/2014/main" id="{C6ECBFE1-E989-4C74-85C9-6AEC8AF037BA}"/>
              </a:ext>
            </a:extLst>
          </p:cNvPr>
          <p:cNvSpPr>
            <a:spLocks noGrp="1"/>
          </p:cNvSpPr>
          <p:nvPr>
            <p:ph idx="1"/>
          </p:nvPr>
        </p:nvSpPr>
        <p:spPr>
          <a:xfrm>
            <a:off x="580954" y="997508"/>
            <a:ext cx="11030091" cy="4525963"/>
          </a:xfrm>
        </p:spPr>
        <p:txBody>
          <a:bodyPr/>
          <a:lstStyle/>
          <a:p>
            <a:pPr marL="342900" indent="-342900">
              <a:buFont typeface="Arial" panose="020B0604020202020204" pitchFamily="34" charset="0"/>
              <a:buChar char="•"/>
            </a:pPr>
            <a:r>
              <a:rPr lang="en-US"/>
              <a:t>Funding Formula Is Largely Based on Transit Service Operations, with Smaller Amounts Based on Population and Population Density</a:t>
            </a:r>
          </a:p>
          <a:p>
            <a:pPr marL="342900" indent="-342900">
              <a:buFont typeface="Arial" panose="020B0604020202020204" pitchFamily="34" charset="0"/>
              <a:buChar char="•"/>
            </a:pPr>
            <a:r>
              <a:rPr lang="en-US"/>
              <a:t>Only Operators with Fewer than 100 Vehicles Eligible for Operating Assistance</a:t>
            </a:r>
          </a:p>
          <a:p>
            <a:pPr marL="342900" indent="-342900">
              <a:buFont typeface="Arial" panose="020B0604020202020204" pitchFamily="34" charset="0"/>
              <a:buChar char="•"/>
            </a:pPr>
            <a:r>
              <a:rPr lang="en-US"/>
              <a:t>A Designated Recipient Is Selected by the Governor with Local Officials</a:t>
            </a:r>
          </a:p>
          <a:p>
            <a:pPr marL="342900" indent="-342900">
              <a:buFont typeface="Arial" panose="020B0604020202020204" pitchFamily="34" charset="0"/>
              <a:buChar char="•"/>
            </a:pPr>
            <a:r>
              <a:rPr lang="en-US"/>
              <a:t>Most Grantees Are Direct Recipients</a:t>
            </a:r>
          </a:p>
          <a:p>
            <a:pPr marL="342900" indent="-342900">
              <a:buFont typeface="Arial" panose="020B0604020202020204" pitchFamily="34" charset="0"/>
              <a:buChar char="•"/>
            </a:pPr>
            <a:r>
              <a:rPr lang="en-US"/>
              <a:t>Private Non-Profits Can’t Be Subrecipients to the Urban Formula Program</a:t>
            </a:r>
          </a:p>
          <a:p>
            <a:pPr marL="342900" indent="-342900">
              <a:buFont typeface="Arial" panose="020B0604020202020204" pitchFamily="34" charset="0"/>
              <a:buChar char="•"/>
            </a:pPr>
            <a:r>
              <a:rPr lang="en-US"/>
              <a:t>Half-Fare Requirements Apply</a:t>
            </a:r>
          </a:p>
          <a:p>
            <a:pPr marL="342900" indent="-342900">
              <a:buFont typeface="Arial" panose="020B0604020202020204" pitchFamily="34" charset="0"/>
              <a:buChar char="•"/>
            </a:pPr>
            <a:r>
              <a:rPr lang="en-US"/>
              <a:t>An MPO Must Be Established with Transit Representation on the MPO Board</a:t>
            </a:r>
          </a:p>
          <a:p>
            <a:pPr marL="342900" indent="-342900">
              <a:buFont typeface="Arial" panose="020B0604020202020204" pitchFamily="34" charset="0"/>
              <a:buChar char="•"/>
            </a:pPr>
            <a:r>
              <a:rPr lang="en-US"/>
              <a:t>MPO Funding Is Provided</a:t>
            </a:r>
          </a:p>
          <a:p>
            <a:pPr marL="342900" indent="-342900">
              <a:buFont typeface="Arial" panose="020B0604020202020204" pitchFamily="34" charset="0"/>
              <a:buChar char="•"/>
            </a:pPr>
            <a:r>
              <a:rPr lang="en-US"/>
              <a:t>Planning Process Must Be Certified by FTA &amp; FHWA</a:t>
            </a:r>
          </a:p>
          <a:p>
            <a:pPr marL="342900" indent="-342900">
              <a:buFont typeface="Arial" panose="020B0604020202020204" pitchFamily="34" charset="0"/>
              <a:buChar char="•"/>
            </a:pPr>
            <a:r>
              <a:rPr lang="en-US"/>
              <a:t>A Congestion Management Process Is Required</a:t>
            </a:r>
          </a:p>
          <a:p>
            <a:pPr marL="342900" indent="-342900">
              <a:buFont typeface="Arial" panose="020B0604020202020204" pitchFamily="34" charset="0"/>
              <a:buChar char="•"/>
            </a:pPr>
            <a:r>
              <a:rPr lang="en-US"/>
              <a:t>Expanded Title VI Requirements for Operators with 50+ Vehicles</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810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0E7D-7CFF-466A-AB5C-D4E629B7E18F}"/>
              </a:ext>
            </a:extLst>
          </p:cNvPr>
          <p:cNvSpPr>
            <a:spLocks noGrp="1"/>
          </p:cNvSpPr>
          <p:nvPr>
            <p:ph type="title"/>
          </p:nvPr>
        </p:nvSpPr>
        <p:spPr/>
        <p:txBody>
          <a:bodyPr/>
          <a:lstStyle/>
          <a:p>
            <a:r>
              <a:rPr lang="en-US"/>
              <a:t>Large Urban Formula Funding in Practice</a:t>
            </a:r>
          </a:p>
        </p:txBody>
      </p:sp>
      <p:sp>
        <p:nvSpPr>
          <p:cNvPr id="3" name="Content Placeholder 2">
            <a:extLst>
              <a:ext uri="{FF2B5EF4-FFF2-40B4-BE49-F238E27FC236}">
                <a16:creationId xmlns:a16="http://schemas.microsoft.com/office/drawing/2014/main" id="{81794C86-4E02-4AF2-9C99-144F65D0B82D}"/>
              </a:ext>
            </a:extLst>
          </p:cNvPr>
          <p:cNvSpPr>
            <a:spLocks noGrp="1"/>
          </p:cNvSpPr>
          <p:nvPr>
            <p:ph idx="1"/>
          </p:nvPr>
        </p:nvSpPr>
        <p:spPr/>
        <p:txBody>
          <a:bodyPr/>
          <a:lstStyle/>
          <a:p>
            <a:pPr marL="342900" indent="-342900">
              <a:buFont typeface="Arial" panose="020B0604020202020204" pitchFamily="34" charset="0"/>
              <a:buChar char="•"/>
            </a:pPr>
            <a:r>
              <a:rPr lang="en-US" dirty="0"/>
              <a:t>15% Based on Population (Separate Tiers for Over/Under 1 Million)</a:t>
            </a:r>
          </a:p>
          <a:p>
            <a:pPr marL="342900" indent="-342900">
              <a:buFont typeface="Arial" panose="020B0604020202020204" pitchFamily="34" charset="0"/>
              <a:buChar char="•"/>
            </a:pPr>
            <a:r>
              <a:rPr lang="en-US" dirty="0"/>
              <a:t>15% Based on Population Density Weighted by Population (Separate Tiers)</a:t>
            </a:r>
          </a:p>
          <a:p>
            <a:pPr marL="342900" indent="-342900">
              <a:buFont typeface="Arial" panose="020B0604020202020204" pitchFamily="34" charset="0"/>
              <a:buChar char="•"/>
            </a:pPr>
            <a:r>
              <a:rPr lang="en-US" dirty="0"/>
              <a:t>30% Based on Bus Vehicle Revenue Miles (Separate Tiers)</a:t>
            </a:r>
          </a:p>
          <a:p>
            <a:pPr marL="342900" indent="-342900">
              <a:buFont typeface="Arial" panose="020B0604020202020204" pitchFamily="34" charset="0"/>
              <a:buChar char="•"/>
            </a:pPr>
            <a:r>
              <a:rPr lang="en-US" dirty="0"/>
              <a:t>  6% Based on Operating Efficiency for Bus Service</a:t>
            </a:r>
          </a:p>
          <a:p>
            <a:pPr marL="342900" indent="-342900">
              <a:buFont typeface="Arial" panose="020B0604020202020204" pitchFamily="34" charset="0"/>
              <a:buChar char="•"/>
            </a:pPr>
            <a:r>
              <a:rPr lang="en-US" dirty="0"/>
              <a:t>12.5% Based on Fixed Guideway Directional Route Miles</a:t>
            </a:r>
          </a:p>
          <a:p>
            <a:pPr marL="342900" indent="-342900">
              <a:buFont typeface="Arial" panose="020B0604020202020204" pitchFamily="34" charset="0"/>
              <a:buChar char="•"/>
            </a:pPr>
            <a:r>
              <a:rPr lang="en-US" dirty="0"/>
              <a:t>19% Based on Fixed Guideway Vehicle Revenue Miles</a:t>
            </a:r>
          </a:p>
          <a:p>
            <a:pPr marL="342900" indent="-342900">
              <a:buFont typeface="Arial" panose="020B0604020202020204" pitchFamily="34" charset="0"/>
              <a:buChar char="•"/>
            </a:pPr>
            <a:r>
              <a:rPr lang="en-US" dirty="0"/>
              <a:t>1.5% Based on Fixed Guideway Operating Efficiency</a:t>
            </a:r>
          </a:p>
          <a:p>
            <a:pPr marL="342900" indent="-342900">
              <a:buFont typeface="Arial" panose="020B0604020202020204" pitchFamily="34" charset="0"/>
              <a:buChar char="•"/>
            </a:pPr>
            <a:r>
              <a:rPr lang="en-US" dirty="0"/>
              <a:t>Also Additional Amounts for Low Income Persons</a:t>
            </a:r>
          </a:p>
          <a:p>
            <a:pPr marL="342900" indent="-342900">
              <a:buFont typeface="Arial" panose="020B0604020202020204" pitchFamily="34" charset="0"/>
              <a:buChar char="•"/>
            </a:pPr>
            <a:r>
              <a:rPr lang="en-US" dirty="0"/>
              <a:t>Also Additional Amounts from Growing and High Density States Formulas </a:t>
            </a:r>
          </a:p>
          <a:p>
            <a:pPr marL="342900" indent="-342900">
              <a:buFont typeface="Arial" panose="020B0604020202020204" pitchFamily="34" charset="0"/>
              <a:buChar char="•"/>
            </a:pPr>
            <a:r>
              <a:rPr lang="en-US" dirty="0"/>
              <a:t>Note: Each Large Urban Area’s Funding Will Differ from These Percentages</a:t>
            </a:r>
          </a:p>
          <a:p>
            <a:pPr marL="342900" indent="-342900">
              <a:buFont typeface="Arial" panose="020B0604020202020204" pitchFamily="34" charset="0"/>
              <a:buChar char="•"/>
            </a:pPr>
            <a:r>
              <a:rPr lang="en-US" dirty="0"/>
              <a:t>Note: Fixed Guideway Tiers Have Minimums for Urban Areas with Commuter Rail</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590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46FD-AA15-4D1B-BEB8-AC032A6D2A64}"/>
              </a:ext>
            </a:extLst>
          </p:cNvPr>
          <p:cNvSpPr>
            <a:spLocks noGrp="1"/>
          </p:cNvSpPr>
          <p:nvPr>
            <p:ph type="title"/>
          </p:nvPr>
        </p:nvSpPr>
        <p:spPr>
          <a:xfrm>
            <a:off x="609603" y="146329"/>
            <a:ext cx="10620372" cy="914400"/>
          </a:xfrm>
        </p:spPr>
        <p:txBody>
          <a:bodyPr/>
          <a:lstStyle/>
          <a:p>
            <a:r>
              <a:rPr lang="en-US"/>
              <a:t>Illustrative Formula Impacts from FY 2022</a:t>
            </a:r>
          </a:p>
        </p:txBody>
      </p:sp>
      <p:graphicFrame>
        <p:nvGraphicFramePr>
          <p:cNvPr id="4" name="Table 4">
            <a:extLst>
              <a:ext uri="{FF2B5EF4-FFF2-40B4-BE49-F238E27FC236}">
                <a16:creationId xmlns:a16="http://schemas.microsoft.com/office/drawing/2014/main" id="{012D306A-82B0-43C4-8B28-9C17F22497B3}"/>
              </a:ext>
            </a:extLst>
          </p:cNvPr>
          <p:cNvGraphicFramePr>
            <a:graphicFrameLocks noGrp="1"/>
          </p:cNvGraphicFramePr>
          <p:nvPr>
            <p:ph idx="1"/>
            <p:extLst>
              <p:ext uri="{D42A27DB-BD31-4B8C-83A1-F6EECF244321}">
                <p14:modId xmlns:p14="http://schemas.microsoft.com/office/powerpoint/2010/main" val="2468941755"/>
              </p:ext>
            </p:extLst>
          </p:nvPr>
        </p:nvGraphicFramePr>
        <p:xfrm>
          <a:off x="419100" y="1502136"/>
          <a:ext cx="11029950" cy="2050606"/>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3520476980"/>
                    </a:ext>
                  </a:extLst>
                </a:gridCol>
                <a:gridCol w="1997476">
                  <a:extLst>
                    <a:ext uri="{9D8B030D-6E8A-4147-A177-3AD203B41FA5}">
                      <a16:colId xmlns:a16="http://schemas.microsoft.com/office/drawing/2014/main" val="2023996230"/>
                    </a:ext>
                  </a:extLst>
                </a:gridCol>
                <a:gridCol w="1837677">
                  <a:extLst>
                    <a:ext uri="{9D8B030D-6E8A-4147-A177-3AD203B41FA5}">
                      <a16:colId xmlns:a16="http://schemas.microsoft.com/office/drawing/2014/main" val="2564926262"/>
                    </a:ext>
                  </a:extLst>
                </a:gridCol>
                <a:gridCol w="2361461">
                  <a:extLst>
                    <a:ext uri="{9D8B030D-6E8A-4147-A177-3AD203B41FA5}">
                      <a16:colId xmlns:a16="http://schemas.microsoft.com/office/drawing/2014/main" val="2960302998"/>
                    </a:ext>
                  </a:extLst>
                </a:gridCol>
                <a:gridCol w="2509236">
                  <a:extLst>
                    <a:ext uri="{9D8B030D-6E8A-4147-A177-3AD203B41FA5}">
                      <a16:colId xmlns:a16="http://schemas.microsoft.com/office/drawing/2014/main" val="309259445"/>
                    </a:ext>
                  </a:extLst>
                </a:gridCol>
              </a:tblGrid>
              <a:tr h="396588">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 Person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 Low Income Person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lnSpc>
                          <a:spcPct val="107000"/>
                        </a:lnSpc>
                        <a:spcBef>
                          <a:spcPts val="0"/>
                        </a:spcBef>
                        <a:spcAft>
                          <a:spcPts val="0"/>
                        </a:spcAft>
                      </a:pPr>
                      <a:r>
                        <a:rPr lang="en-US" sz="1800" b="1" kern="120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rPr>
                        <a:t>Per Disabled &amp; Elderly Person (5310)</a:t>
                      </a: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 Bus Vehicle Revenue Mile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301327"/>
                  </a:ext>
                </a:extLst>
              </a:tr>
              <a:tr h="370840">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UZA Over 1 Million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$4.81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$3.43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lnSpc>
                          <a:spcPct val="107000"/>
                        </a:lnSpc>
                        <a:spcBef>
                          <a:spcPts val="0"/>
                        </a:spcBef>
                        <a:spcAft>
                          <a:spcPts val="0"/>
                        </a:spcAft>
                      </a:pPr>
                      <a:r>
                        <a:rPr lang="en-US" sz="1800" kern="12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$5.93</a:t>
                      </a: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898488"/>
                  </a:ext>
                </a:extLst>
              </a:tr>
              <a:tr h="370840">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UZA 200k to 1 Million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$3.43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lnSpc>
                          <a:spcPct val="107000"/>
                        </a:lnSpc>
                        <a:spcBef>
                          <a:spcPts val="0"/>
                        </a:spcBef>
                        <a:spcAft>
                          <a:spcPts val="0"/>
                        </a:spcAft>
                      </a:pPr>
                      <a:r>
                        <a:rPr lang="en-US" sz="1800" kern="12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$5.93</a:t>
                      </a: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3777352"/>
                  </a:ext>
                </a:extLst>
              </a:tr>
              <a:tr h="370840">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UZA 50k to 200k</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$9.74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$6.04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lnSpc>
                          <a:spcPct val="107000"/>
                        </a:lnSpc>
                        <a:spcBef>
                          <a:spcPts val="0"/>
                        </a:spcBef>
                        <a:spcAft>
                          <a:spcPts val="0"/>
                        </a:spcAft>
                      </a:pPr>
                      <a:r>
                        <a:rPr lang="en-US" sz="1800" kern="12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$10.91</a:t>
                      </a: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6833483"/>
                  </a:ext>
                </a:extLst>
              </a:tr>
              <a:tr h="370840">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Rural Under 50k</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$5.83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$2.55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lnSpc>
                          <a:spcPct val="107000"/>
                        </a:lnSpc>
                        <a:spcBef>
                          <a:spcPts val="0"/>
                        </a:spcBef>
                        <a:spcAft>
                          <a:spcPts val="0"/>
                        </a:spcAft>
                      </a:pPr>
                      <a:r>
                        <a:rPr lang="en-US" sz="1800" kern="12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$3.43</a:t>
                      </a: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$0.07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793423"/>
                  </a:ext>
                </a:extLst>
              </a:tr>
            </a:tbl>
          </a:graphicData>
        </a:graphic>
      </p:graphicFrame>
      <p:sp>
        <p:nvSpPr>
          <p:cNvPr id="5" name="TextBox 4">
            <a:extLst>
              <a:ext uri="{FF2B5EF4-FFF2-40B4-BE49-F238E27FC236}">
                <a16:creationId xmlns:a16="http://schemas.microsoft.com/office/drawing/2014/main" id="{203ED050-ADF7-4BEF-9759-C4CA2A3D5119}"/>
              </a:ext>
            </a:extLst>
          </p:cNvPr>
          <p:cNvSpPr txBox="1"/>
          <p:nvPr/>
        </p:nvSpPr>
        <p:spPr>
          <a:xfrm>
            <a:off x="304801" y="3711120"/>
            <a:ext cx="11582397" cy="2862322"/>
          </a:xfrm>
          <a:prstGeom prst="rect">
            <a:avLst/>
          </a:prstGeom>
          <a:noFill/>
        </p:spPr>
        <p:txBody>
          <a:bodyPr wrap="square" rtlCol="0">
            <a:spAutoFit/>
          </a:bodyPr>
          <a:lstStyle/>
          <a:p>
            <a:r>
              <a:rPr lang="en-US" dirty="0"/>
              <a:t>Notes: </a:t>
            </a:r>
          </a:p>
          <a:p>
            <a:pPr marL="285750" indent="-285750">
              <a:buFont typeface="Arial" panose="020B0604020202020204" pitchFamily="34" charset="0"/>
              <a:buChar char="•"/>
            </a:pPr>
            <a:r>
              <a:rPr lang="en-US" dirty="0"/>
              <a:t>Includes 5307, 5311, 5310, and 5339 formulas. However, not all formula apportionment factors are shown.  </a:t>
            </a:r>
          </a:p>
          <a:p>
            <a:pPr marL="285750" indent="-285750">
              <a:buFont typeface="Arial" panose="020B0604020202020204" pitchFamily="34" charset="0"/>
              <a:buChar char="•"/>
            </a:pPr>
            <a:r>
              <a:rPr lang="en-US" dirty="0"/>
              <a:t>Urbanized areas also receive amounts based on population density, operating cost efficiency, and the amount of fixed guideway service ($49,316 per DRM, $0.80 per VRM, or $13.4 million commuter rail minimum.)</a:t>
            </a:r>
          </a:p>
          <a:p>
            <a:pPr marL="285750" indent="-285750">
              <a:buFont typeface="Arial" panose="020B0604020202020204" pitchFamily="34" charset="0"/>
              <a:buChar char="•"/>
            </a:pPr>
            <a:r>
              <a:rPr lang="en-US" dirty="0"/>
              <a:t>Urbanized areas between 50k and 200k can receive additional amounts if they meet certain high-performance benchmarks.  </a:t>
            </a:r>
          </a:p>
          <a:p>
            <a:pPr marL="285750" indent="-285750">
              <a:buFont typeface="Arial" panose="020B0604020202020204" pitchFamily="34" charset="0"/>
              <a:buChar char="•"/>
            </a:pPr>
            <a:r>
              <a:rPr lang="en-US" dirty="0"/>
              <a:t>Each state receives $1.75 million under the 5339 formula ($500,000 for each Territory)</a:t>
            </a:r>
          </a:p>
          <a:p>
            <a:pPr marL="285750" indent="-285750">
              <a:buFont typeface="Arial" panose="020B0604020202020204" pitchFamily="34" charset="0"/>
              <a:buChar char="•"/>
            </a:pPr>
            <a:r>
              <a:rPr lang="en-US" dirty="0"/>
              <a:t>State of Good Repair Formula is not included</a:t>
            </a:r>
          </a:p>
          <a:p>
            <a:pPr marL="285750" indent="-285750">
              <a:buFont typeface="Arial" panose="020B0604020202020204" pitchFamily="34" charset="0"/>
              <a:buChar char="•"/>
            </a:pPr>
            <a:r>
              <a:rPr lang="en-US" dirty="0"/>
              <a:t>Rural areas also receive amounts based on land area </a:t>
            </a:r>
          </a:p>
          <a:p>
            <a:endParaRPr lang="en-US" dirty="0"/>
          </a:p>
        </p:txBody>
      </p:sp>
    </p:spTree>
    <p:extLst>
      <p:ext uri="{BB962C8B-B14F-4D97-AF65-F5344CB8AC3E}">
        <p14:creationId xmlns:p14="http://schemas.microsoft.com/office/powerpoint/2010/main" val="217326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44EF-530E-401C-AE1A-4085A6DFA96D}"/>
              </a:ext>
            </a:extLst>
          </p:cNvPr>
          <p:cNvSpPr>
            <a:spLocks noGrp="1"/>
          </p:cNvSpPr>
          <p:nvPr>
            <p:ph type="title"/>
          </p:nvPr>
        </p:nvSpPr>
        <p:spPr/>
        <p:txBody>
          <a:bodyPr/>
          <a:lstStyle/>
          <a:p>
            <a:r>
              <a:rPr lang="en-US"/>
              <a:t>Recent NTD Federal Register Notice	</a:t>
            </a:r>
          </a:p>
        </p:txBody>
      </p:sp>
      <p:sp>
        <p:nvSpPr>
          <p:cNvPr id="3" name="Content Placeholder 2">
            <a:extLst>
              <a:ext uri="{FF2B5EF4-FFF2-40B4-BE49-F238E27FC236}">
                <a16:creationId xmlns:a16="http://schemas.microsoft.com/office/drawing/2014/main" id="{B2C81EAC-BC20-4241-B7D3-4ACD3C767344}"/>
              </a:ext>
            </a:extLst>
          </p:cNvPr>
          <p:cNvSpPr>
            <a:spLocks noGrp="1"/>
          </p:cNvSpPr>
          <p:nvPr>
            <p:ph idx="1"/>
          </p:nvPr>
        </p:nvSpPr>
        <p:spPr>
          <a:xfrm>
            <a:off x="609604" y="1148610"/>
            <a:ext cx="11318693" cy="4525963"/>
          </a:xfrm>
        </p:spPr>
        <p:txBody>
          <a:bodyPr/>
          <a:lstStyle/>
          <a:p>
            <a:pPr marL="342900" indent="-342900">
              <a:buFont typeface="Arial" panose="020B0604020202020204" pitchFamily="34" charset="0"/>
              <a:buChar char="•"/>
            </a:pPr>
            <a:r>
              <a:rPr lang="en-US" sz="2800" dirty="0">
                <a:latin typeface="Calibri"/>
                <a:ea typeface="ＭＳ Ｐゴシック"/>
                <a:cs typeface="Calibri"/>
              </a:rPr>
              <a:t>Sets 1 October 2022 Cutoff Date for Use of New Census Boundaries in FY 2023</a:t>
            </a:r>
          </a:p>
          <a:p>
            <a:pPr marL="342900" indent="-342900">
              <a:buFont typeface="Arial" panose="020B0604020202020204" pitchFamily="34" charset="0"/>
              <a:buChar char="•"/>
            </a:pPr>
            <a:r>
              <a:rPr lang="en-US" sz="2800" dirty="0">
                <a:latin typeface="Calibri"/>
                <a:ea typeface="ＭＳ Ｐゴシック"/>
                <a:cs typeface="Calibri"/>
              </a:rPr>
              <a:t>Census Bureau Says that Announcement Will Not Come Before 1 October 2022</a:t>
            </a:r>
          </a:p>
          <a:p>
            <a:pPr marL="342900" indent="-342900">
              <a:buFont typeface="Arial" panose="020B0604020202020204" pitchFamily="34" charset="0"/>
              <a:buChar char="•"/>
            </a:pPr>
            <a:r>
              <a:rPr lang="en-US" sz="2800" dirty="0">
                <a:latin typeface="Calibri"/>
                <a:ea typeface="ＭＳ Ｐゴシック"/>
                <a:cs typeface="Calibri"/>
              </a:rPr>
              <a:t>Federal FY 2023 =&gt; 2010 Urban Areas</a:t>
            </a:r>
          </a:p>
          <a:p>
            <a:pPr marL="342900" indent="-342900">
              <a:buFont typeface="Arial" panose="020B0604020202020204" pitchFamily="34" charset="0"/>
              <a:buChar char="•"/>
            </a:pPr>
            <a:r>
              <a:rPr lang="en-US" sz="2800" dirty="0">
                <a:latin typeface="Calibri"/>
                <a:ea typeface="ＭＳ Ｐゴシック"/>
                <a:cs typeface="Calibri"/>
              </a:rPr>
              <a:t>2020 Urban Areas Will Be Incorporated Into 2022 NTD Reporting for Federal FY 2024 Funding</a:t>
            </a:r>
          </a:p>
        </p:txBody>
      </p:sp>
    </p:spTree>
    <p:extLst>
      <p:ext uri="{BB962C8B-B14F-4D97-AF65-F5344CB8AC3E}">
        <p14:creationId xmlns:p14="http://schemas.microsoft.com/office/powerpoint/2010/main" val="33311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3964A-0BE0-49AF-B9BD-DD009E1B1BA8}"/>
              </a:ext>
            </a:extLst>
          </p:cNvPr>
          <p:cNvPicPr>
            <a:picLocks noChangeAspect="1"/>
          </p:cNvPicPr>
          <p:nvPr/>
        </p:nvPicPr>
        <p:blipFill>
          <a:blip r:embed="rId2"/>
          <a:stretch>
            <a:fillRect/>
          </a:stretch>
        </p:blipFill>
        <p:spPr>
          <a:xfrm>
            <a:off x="2019956" y="686212"/>
            <a:ext cx="4023709" cy="2334970"/>
          </a:xfrm>
          <a:prstGeom prst="rect">
            <a:avLst/>
          </a:prstGeom>
        </p:spPr>
      </p:pic>
      <p:pic>
        <p:nvPicPr>
          <p:cNvPr id="3" name="Picture 2" descr="People boarding a transit bus">
            <a:extLst>
              <a:ext uri="{FF2B5EF4-FFF2-40B4-BE49-F238E27FC236}">
                <a16:creationId xmlns:a16="http://schemas.microsoft.com/office/drawing/2014/main" id="{3FF99BAC-C019-4532-ACE9-7B9CFEDC3F6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4" name="Picture 3" descr="A large ferry in the water">
            <a:extLst>
              <a:ext uri="{FF2B5EF4-FFF2-40B4-BE49-F238E27FC236}">
                <a16:creationId xmlns:a16="http://schemas.microsoft.com/office/drawing/2014/main" id="{67C3B458-822D-4C7A-8EBD-8D4E4CBAE855}"/>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2586" y="3125166"/>
            <a:ext cx="4023360" cy="2362574"/>
          </a:xfrm>
          <a:prstGeom prst="rect">
            <a:avLst/>
          </a:prstGeom>
        </p:spPr>
      </p:pic>
      <p:pic>
        <p:nvPicPr>
          <p:cNvPr id="5" name="Picture 4" descr="A white transit van on the road">
            <a:extLst>
              <a:ext uri="{FF2B5EF4-FFF2-40B4-BE49-F238E27FC236}">
                <a16:creationId xmlns:a16="http://schemas.microsoft.com/office/drawing/2014/main" id="{DC491CFD-F7D2-424D-8D60-7E1514806E8D}"/>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70"/>
          <a:stretch/>
        </p:blipFill>
        <p:spPr>
          <a:xfrm>
            <a:off x="6152338" y="3131388"/>
            <a:ext cx="4021808" cy="2356352"/>
          </a:xfrm>
          <a:prstGeom prst="rect">
            <a:avLst/>
          </a:prstGeom>
        </p:spPr>
      </p:pic>
    </p:spTree>
    <p:extLst>
      <p:ext uri="{BB962C8B-B14F-4D97-AF65-F5344CB8AC3E}">
        <p14:creationId xmlns:p14="http://schemas.microsoft.com/office/powerpoint/2010/main" val="12830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D2D2-A3CB-4D38-90CE-09F5BDA4D31F}"/>
              </a:ext>
            </a:extLst>
          </p:cNvPr>
          <p:cNvSpPr>
            <a:spLocks noGrp="1"/>
          </p:cNvSpPr>
          <p:nvPr>
            <p:ph type="title"/>
          </p:nvPr>
        </p:nvSpPr>
        <p:spPr/>
        <p:txBody>
          <a:bodyPr/>
          <a:lstStyle/>
          <a:p>
            <a:r>
              <a:rPr lang="en-US"/>
              <a:t>New Census Criteria	</a:t>
            </a:r>
          </a:p>
        </p:txBody>
      </p:sp>
      <p:sp>
        <p:nvSpPr>
          <p:cNvPr id="3" name="Content Placeholder 2">
            <a:extLst>
              <a:ext uri="{FF2B5EF4-FFF2-40B4-BE49-F238E27FC236}">
                <a16:creationId xmlns:a16="http://schemas.microsoft.com/office/drawing/2014/main" id="{07820477-545C-4F21-AFAD-1ED65D9EDEED}"/>
              </a:ext>
            </a:extLst>
          </p:cNvPr>
          <p:cNvSpPr>
            <a:spLocks noGrp="1"/>
          </p:cNvSpPr>
          <p:nvPr>
            <p:ph idx="1"/>
          </p:nvPr>
        </p:nvSpPr>
        <p:spPr/>
        <p:txBody>
          <a:bodyPr/>
          <a:lstStyle/>
          <a:p>
            <a:pPr marL="342900" indent="-342900">
              <a:buFont typeface="Arial" panose="020B0604020202020204" pitchFamily="34" charset="0"/>
              <a:buChar char="•"/>
            </a:pPr>
            <a:r>
              <a:rPr lang="en-US" dirty="0">
                <a:latin typeface="Calibri"/>
                <a:ea typeface="ＭＳ Ｐゴシック"/>
                <a:cs typeface="Calibri"/>
              </a:rPr>
              <a:t>Federal Law Defines </a:t>
            </a:r>
            <a:r>
              <a:rPr lang="en-US" i="1" dirty="0">
                <a:latin typeface="Calibri"/>
                <a:ea typeface="ＭＳ Ｐゴシック"/>
                <a:cs typeface="Calibri"/>
              </a:rPr>
              <a:t>Rural Area</a:t>
            </a:r>
            <a:r>
              <a:rPr lang="en-US" dirty="0">
                <a:latin typeface="Calibri"/>
                <a:ea typeface="ＭＳ Ｐゴシック"/>
                <a:cs typeface="Calibri"/>
              </a:rPr>
              <a:t> and </a:t>
            </a:r>
            <a:r>
              <a:rPr lang="en-US" i="1" dirty="0">
                <a:latin typeface="Calibri"/>
                <a:ea typeface="ＭＳ Ｐゴシック"/>
                <a:cs typeface="Calibri"/>
              </a:rPr>
              <a:t>Urbanized Area</a:t>
            </a:r>
            <a:r>
              <a:rPr lang="en-US" dirty="0">
                <a:latin typeface="Calibri"/>
                <a:ea typeface="ＭＳ Ｐゴシック"/>
                <a:cs typeface="Calibri"/>
              </a:rPr>
              <a:t> for All FTA Programs Based on Areas that Have Been “Defined and Designated in the Most Recent Decennial Census” (49 USC 5302)</a:t>
            </a:r>
          </a:p>
          <a:p>
            <a:pPr marL="342900" indent="-342900">
              <a:buFont typeface="Arial" panose="020B0604020202020204" pitchFamily="34" charset="0"/>
              <a:buChar char="•"/>
            </a:pPr>
            <a:r>
              <a:rPr lang="en-US" dirty="0">
                <a:latin typeface="Calibri"/>
                <a:ea typeface="ＭＳ Ｐゴシック"/>
                <a:cs typeface="Calibri"/>
              </a:rPr>
              <a:t>The Census Bureau Updates Its Criteria for Delineating Urbanized Areas for Each New Decennial Census</a:t>
            </a:r>
          </a:p>
          <a:p>
            <a:pPr marL="342900" indent="-342900">
              <a:buFont typeface="Arial" panose="020B0604020202020204" pitchFamily="34" charset="0"/>
              <a:buChar char="•"/>
            </a:pPr>
            <a:r>
              <a:rPr lang="en-US" dirty="0">
                <a:latin typeface="Calibri"/>
                <a:ea typeface="ＭＳ Ｐゴシック"/>
                <a:cs typeface="Calibri"/>
              </a:rPr>
              <a:t>New Criteria Published in March 2022</a:t>
            </a:r>
          </a:p>
          <a:p>
            <a:pPr marL="342900" indent="-342900">
              <a:buFont typeface="Arial" panose="020B0604020202020204" pitchFamily="34" charset="0"/>
              <a:buChar char="•"/>
            </a:pPr>
            <a:r>
              <a:rPr lang="en-US" dirty="0">
                <a:latin typeface="Calibri"/>
                <a:ea typeface="ＭＳ Ｐゴシック"/>
                <a:cs typeface="Calibri"/>
              </a:rPr>
              <a:t>Awaiting New Designations – Currently Estimated in December 2022</a:t>
            </a:r>
          </a:p>
          <a:p>
            <a:pPr marL="342900" indent="-342900">
              <a:buFont typeface="Arial" panose="020B0604020202020204" pitchFamily="34" charset="0"/>
              <a:buChar char="•"/>
            </a:pPr>
            <a:r>
              <a:rPr lang="en-US" dirty="0">
                <a:latin typeface="Calibri"/>
                <a:ea typeface="ＭＳ Ｐゴシック"/>
                <a:cs typeface="Calibri"/>
              </a:rPr>
              <a:t>Large Urbanized Areas =&gt; More than 200,000 in Population </a:t>
            </a:r>
          </a:p>
          <a:p>
            <a:pPr marL="342900" indent="-342900">
              <a:buFont typeface="Arial" panose="020B0604020202020204" pitchFamily="34" charset="0"/>
              <a:buChar char="•"/>
            </a:pPr>
            <a:r>
              <a:rPr lang="en-US" dirty="0">
                <a:latin typeface="Calibri"/>
                <a:ea typeface="ＭＳ Ｐゴシック"/>
                <a:cs typeface="Calibri"/>
              </a:rPr>
              <a:t>Small Urbanized Areas =&gt; 50,000 to 200,000 in Population</a:t>
            </a:r>
          </a:p>
          <a:p>
            <a:pPr marL="342900" indent="-342900">
              <a:buFont typeface="Arial" panose="020B0604020202020204" pitchFamily="34" charset="0"/>
              <a:buChar char="•"/>
            </a:pPr>
            <a:r>
              <a:rPr lang="en-US" dirty="0">
                <a:latin typeface="Calibri"/>
                <a:ea typeface="ＭＳ Ｐゴシック"/>
                <a:cs typeface="Calibri"/>
              </a:rPr>
              <a:t>Rural Areas = &gt; Everywhere Else</a:t>
            </a:r>
            <a:endParaRPr lang="en-US" dirty="0"/>
          </a:p>
        </p:txBody>
      </p:sp>
    </p:spTree>
    <p:extLst>
      <p:ext uri="{BB962C8B-B14F-4D97-AF65-F5344CB8AC3E}">
        <p14:creationId xmlns:p14="http://schemas.microsoft.com/office/powerpoint/2010/main" val="24014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5667-F072-4FD0-A186-BAC3869BE412}"/>
              </a:ext>
            </a:extLst>
          </p:cNvPr>
          <p:cNvSpPr>
            <a:spLocks noGrp="1"/>
          </p:cNvSpPr>
          <p:nvPr>
            <p:ph type="title"/>
          </p:nvPr>
        </p:nvSpPr>
        <p:spPr/>
        <p:txBody>
          <a:bodyPr/>
          <a:lstStyle/>
          <a:p>
            <a:r>
              <a:rPr lang="en-US"/>
              <a:t>New Terminology of </a:t>
            </a:r>
            <a:r>
              <a:rPr lang="en-US" i="1"/>
              <a:t>Urban Areas</a:t>
            </a:r>
            <a:r>
              <a:rPr lang="en-US"/>
              <a:t>	</a:t>
            </a:r>
          </a:p>
        </p:txBody>
      </p:sp>
      <p:sp>
        <p:nvSpPr>
          <p:cNvPr id="3" name="Content Placeholder 2">
            <a:extLst>
              <a:ext uri="{FF2B5EF4-FFF2-40B4-BE49-F238E27FC236}">
                <a16:creationId xmlns:a16="http://schemas.microsoft.com/office/drawing/2014/main" id="{CC348057-FE46-4F3D-8520-00D78A74385A}"/>
              </a:ext>
            </a:extLst>
          </p:cNvPr>
          <p:cNvSpPr>
            <a:spLocks noGrp="1"/>
          </p:cNvSpPr>
          <p:nvPr>
            <p:ph idx="1"/>
          </p:nvPr>
        </p:nvSpPr>
        <p:spPr/>
        <p:txBody>
          <a:bodyPr/>
          <a:lstStyle/>
          <a:p>
            <a:pPr marL="342900" indent="-342900">
              <a:buFont typeface="Arial" panose="020B0604020202020204" pitchFamily="34" charset="0"/>
              <a:buChar char="•"/>
            </a:pPr>
            <a:r>
              <a:rPr lang="en-US"/>
              <a:t>Census Bureau Currently Identifies Urban Clusters Between 2,500 and 50,000 in Population and Urbanized Areas Over 50,000 in Population</a:t>
            </a:r>
          </a:p>
          <a:p>
            <a:pPr marL="900113" lvl="1" indent="-342900"/>
            <a:r>
              <a:rPr lang="en-US"/>
              <a:t>Census Bureau Will No Longer Use the Terms </a:t>
            </a:r>
            <a:r>
              <a:rPr lang="en-US" i="1"/>
              <a:t>Urbanized Areas </a:t>
            </a:r>
            <a:r>
              <a:rPr lang="en-US"/>
              <a:t>and </a:t>
            </a:r>
            <a:r>
              <a:rPr lang="en-US" i="1"/>
              <a:t>Urban Clusters </a:t>
            </a:r>
          </a:p>
          <a:p>
            <a:pPr marL="900113" lvl="1" indent="-342900"/>
            <a:r>
              <a:rPr lang="en-US"/>
              <a:t>Census Bureau Will Now Use the Term </a:t>
            </a:r>
            <a:r>
              <a:rPr lang="en-US" i="1"/>
              <a:t>Urban Areas, </a:t>
            </a:r>
            <a:r>
              <a:rPr lang="en-US"/>
              <a:t>to Include</a:t>
            </a:r>
            <a:r>
              <a:rPr lang="en-US" i="1"/>
              <a:t> Urbanized Areas</a:t>
            </a:r>
          </a:p>
          <a:p>
            <a:pPr marL="900113" lvl="1" indent="-342900"/>
            <a:endParaRPr lang="en-US" i="1"/>
          </a:p>
          <a:p>
            <a:pPr marL="342900" indent="-342900">
              <a:buFont typeface="Arial" panose="020B0604020202020204" pitchFamily="34" charset="0"/>
              <a:buChar char="•"/>
            </a:pPr>
            <a:r>
              <a:rPr lang="en-US"/>
              <a:t>No Impact on FTA Programs – 49 USC 5302 Require Urbanized Areas to Have 50,000 in Population for Purposes of Our Programs</a:t>
            </a:r>
          </a:p>
          <a:p>
            <a:pPr marL="342900" indent="-342900">
              <a:buFont typeface="Arial" panose="020B0604020202020204" pitchFamily="34" charset="0"/>
              <a:buChar char="•"/>
            </a:pPr>
            <a:r>
              <a:rPr lang="en-US"/>
              <a:t>Rural Areas Will Remain Any Area Not in an Urbanized Area</a:t>
            </a:r>
          </a:p>
        </p:txBody>
      </p:sp>
    </p:spTree>
    <p:extLst>
      <p:ext uri="{BB962C8B-B14F-4D97-AF65-F5344CB8AC3E}">
        <p14:creationId xmlns:p14="http://schemas.microsoft.com/office/powerpoint/2010/main" val="36713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9BDF-ABC9-40C3-A03A-E96EF49F1A4F}"/>
              </a:ext>
            </a:extLst>
          </p:cNvPr>
          <p:cNvSpPr>
            <a:spLocks noGrp="1"/>
          </p:cNvSpPr>
          <p:nvPr>
            <p:ph type="title"/>
          </p:nvPr>
        </p:nvSpPr>
        <p:spPr>
          <a:xfrm>
            <a:off x="542927" y="121208"/>
            <a:ext cx="11487147" cy="914400"/>
          </a:xfrm>
        </p:spPr>
        <p:txBody>
          <a:bodyPr/>
          <a:lstStyle/>
          <a:p>
            <a:r>
              <a:rPr lang="en-US"/>
              <a:t>New Thresholds for Housing &amp; Population	</a:t>
            </a:r>
          </a:p>
        </p:txBody>
      </p:sp>
      <p:sp>
        <p:nvSpPr>
          <p:cNvPr id="3" name="Content Placeholder 2">
            <a:extLst>
              <a:ext uri="{FF2B5EF4-FFF2-40B4-BE49-F238E27FC236}">
                <a16:creationId xmlns:a16="http://schemas.microsoft.com/office/drawing/2014/main" id="{DE210FDC-CE7A-4457-8525-431C25796B31}"/>
              </a:ext>
            </a:extLst>
          </p:cNvPr>
          <p:cNvSpPr>
            <a:spLocks noGrp="1"/>
          </p:cNvSpPr>
          <p:nvPr>
            <p:ph idx="1"/>
          </p:nvPr>
        </p:nvSpPr>
        <p:spPr/>
        <p:txBody>
          <a:bodyPr/>
          <a:lstStyle/>
          <a:p>
            <a:pPr marL="342900" indent="-342900">
              <a:buFont typeface="Arial" panose="020B0604020202020204" pitchFamily="34" charset="0"/>
              <a:buChar char="•"/>
            </a:pPr>
            <a:r>
              <a:rPr lang="en-US"/>
              <a:t>Minimum Threshold for </a:t>
            </a:r>
            <a:r>
              <a:rPr lang="en-US" i="1"/>
              <a:t>Urban Areas</a:t>
            </a:r>
            <a:r>
              <a:rPr lang="en-US"/>
              <a:t> Will Be 5,000 Population or 2,000 Housing Units</a:t>
            </a:r>
          </a:p>
          <a:p>
            <a:pPr marL="342900" indent="-342900">
              <a:buFont typeface="Arial" panose="020B0604020202020204" pitchFamily="34" charset="0"/>
              <a:buChar char="•"/>
            </a:pPr>
            <a:r>
              <a:rPr lang="en-US"/>
              <a:t>New Housing Unit Thresholds</a:t>
            </a:r>
          </a:p>
          <a:p>
            <a:pPr marL="900113" lvl="1" indent="-342900"/>
            <a:r>
              <a:rPr lang="en-US"/>
              <a:t>Cores Require 1,275 Housing Units per Square Mile and at Least 500 Units</a:t>
            </a:r>
          </a:p>
          <a:p>
            <a:pPr marL="900113" lvl="1" indent="-342900"/>
            <a:r>
              <a:rPr lang="en-US"/>
              <a:t>Urban Areas Include Contiguous Areas of 400 Housing Units per Square Mile</a:t>
            </a:r>
          </a:p>
          <a:p>
            <a:pPr marL="900113" lvl="1" indent="-342900"/>
            <a:r>
              <a:rPr lang="en-US"/>
              <a:t>In-Fill Areas of 200 Housing Units per Square Mile</a:t>
            </a:r>
          </a:p>
          <a:p>
            <a:pPr marL="342900" indent="-342900">
              <a:buFont typeface="Arial" panose="020B0604020202020204" pitchFamily="34" charset="0"/>
              <a:buChar char="•"/>
            </a:pPr>
            <a:r>
              <a:rPr lang="en-US"/>
              <a:t>Impact on FTA Programs Will Be Minimal</a:t>
            </a:r>
          </a:p>
          <a:p>
            <a:pPr marL="899795" lvl="1" indent="-342900"/>
            <a:r>
              <a:rPr lang="en-US"/>
              <a:t>49 USC 5302 Directs that FTA Will Only Use Urban Areas with 50,000 in Population</a:t>
            </a:r>
          </a:p>
          <a:p>
            <a:pPr marL="899795" lvl="1" indent="-342900"/>
            <a:r>
              <a:rPr lang="en-US">
                <a:latin typeface="Calibri"/>
                <a:ea typeface="ＭＳ Ｐゴシック"/>
                <a:cs typeface="Calibri"/>
              </a:rPr>
              <a:t>It's Possible that Some Areas with a Highly Seasonal Population May Now Qualify Based on the Housing Unit Threshold Expanding the Urban Area Boundaries</a:t>
            </a:r>
          </a:p>
          <a:p>
            <a:pPr marL="899795" lvl="1" indent="-342900"/>
            <a:r>
              <a:rPr lang="en-US">
                <a:latin typeface="Calibri"/>
                <a:ea typeface="ＭＳ Ｐゴシック"/>
                <a:cs typeface="Calibri"/>
              </a:rPr>
              <a:t>New Urban Areas May Have Smoother Boundaries</a:t>
            </a:r>
          </a:p>
        </p:txBody>
      </p:sp>
    </p:spTree>
    <p:extLst>
      <p:ext uri="{BB962C8B-B14F-4D97-AF65-F5344CB8AC3E}">
        <p14:creationId xmlns:p14="http://schemas.microsoft.com/office/powerpoint/2010/main" val="248696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42CD-B258-45F2-9E28-CE1CBE1C4959}"/>
              </a:ext>
            </a:extLst>
          </p:cNvPr>
          <p:cNvSpPr>
            <a:spLocks noGrp="1"/>
          </p:cNvSpPr>
          <p:nvPr>
            <p:ph type="title"/>
          </p:nvPr>
        </p:nvSpPr>
        <p:spPr>
          <a:xfrm>
            <a:off x="609602" y="146329"/>
            <a:ext cx="10039347" cy="914400"/>
          </a:xfrm>
        </p:spPr>
        <p:txBody>
          <a:bodyPr/>
          <a:lstStyle/>
          <a:p>
            <a:r>
              <a:rPr lang="en-US"/>
              <a:t>Proposal to Incorporate Commuting Patterns</a:t>
            </a:r>
          </a:p>
        </p:txBody>
      </p:sp>
      <p:sp>
        <p:nvSpPr>
          <p:cNvPr id="3" name="Content Placeholder 2">
            <a:extLst>
              <a:ext uri="{FF2B5EF4-FFF2-40B4-BE49-F238E27FC236}">
                <a16:creationId xmlns:a16="http://schemas.microsoft.com/office/drawing/2014/main" id="{120279CD-97BD-4C50-B3CC-51C7F1DF8A0C}"/>
              </a:ext>
            </a:extLst>
          </p:cNvPr>
          <p:cNvSpPr>
            <a:spLocks noGrp="1"/>
          </p:cNvSpPr>
          <p:nvPr>
            <p:ph idx="1"/>
          </p:nvPr>
        </p:nvSpPr>
        <p:spPr/>
        <p:txBody>
          <a:bodyPr/>
          <a:lstStyle/>
          <a:p>
            <a:pPr marL="342900" indent="-342900">
              <a:buFont typeface="Arial" panose="020B0604020202020204" pitchFamily="34" charset="0"/>
              <a:buChar char="•"/>
            </a:pPr>
            <a:r>
              <a:rPr lang="en-US"/>
              <a:t>Adjacent Urban Areas with Shared Commuters will Be Combined Into a Single Urban Area</a:t>
            </a:r>
          </a:p>
          <a:p>
            <a:pPr marL="900113" lvl="1" indent="-342900"/>
            <a:r>
              <a:rPr lang="en-US"/>
              <a:t>Census May Split Urban Areas from the 2010 Census If They Have Separate Cores</a:t>
            </a:r>
          </a:p>
          <a:p>
            <a:pPr marL="900113" lvl="1" indent="-342900"/>
            <a:r>
              <a:rPr lang="en-US"/>
              <a:t>Baltimore and Washington Will Remain Separate, but the Boundary Will Shift</a:t>
            </a:r>
          </a:p>
          <a:p>
            <a:pPr marL="900113" lvl="1" indent="-342900"/>
            <a:r>
              <a:rPr lang="en-US"/>
              <a:t>Many Small Urban Areas Will Be Combined Into Nearby Larger Urban Areas Where They Have Shared Commuting Patterns</a:t>
            </a:r>
          </a:p>
          <a:p>
            <a:pPr marL="342900" indent="-342900">
              <a:buFont typeface="Arial" panose="020B0604020202020204" pitchFamily="34" charset="0"/>
              <a:buChar char="•"/>
            </a:pPr>
            <a:r>
              <a:rPr lang="en-US"/>
              <a:t>Impact on FTA Programs Will Largely Be Mixed</a:t>
            </a:r>
          </a:p>
          <a:p>
            <a:pPr marL="900113" lvl="1" indent="-342900"/>
            <a:r>
              <a:rPr lang="en-US"/>
              <a:t>Urban Areas May Have More Rational Boundaries</a:t>
            </a:r>
          </a:p>
          <a:p>
            <a:pPr marL="900113" lvl="1" indent="-342900"/>
            <a:r>
              <a:rPr lang="en-US"/>
              <a:t>New Working Relationships May Need to Be Established</a:t>
            </a:r>
          </a:p>
          <a:p>
            <a:pPr marL="900113" lvl="1" indent="-342900"/>
            <a:endParaRPr lang="en-US"/>
          </a:p>
          <a:p>
            <a:pPr marL="900113" lvl="1" indent="-342900"/>
            <a:endParaRPr lang="en-US"/>
          </a:p>
        </p:txBody>
      </p:sp>
    </p:spTree>
    <p:extLst>
      <p:ext uri="{BB962C8B-B14F-4D97-AF65-F5344CB8AC3E}">
        <p14:creationId xmlns:p14="http://schemas.microsoft.com/office/powerpoint/2010/main" val="40183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C4E8-5885-4ECF-A0C4-432225A9D00B}"/>
              </a:ext>
            </a:extLst>
          </p:cNvPr>
          <p:cNvSpPr>
            <a:spLocks noGrp="1"/>
          </p:cNvSpPr>
          <p:nvPr>
            <p:ph type="title"/>
          </p:nvPr>
        </p:nvSpPr>
        <p:spPr/>
        <p:txBody>
          <a:bodyPr/>
          <a:lstStyle/>
          <a:p>
            <a:r>
              <a:rPr lang="en-US"/>
              <a:t>A Candidate for a More Rational Urban Area</a:t>
            </a:r>
          </a:p>
        </p:txBody>
      </p:sp>
      <p:pic>
        <p:nvPicPr>
          <p:cNvPr id="3" name="Picture 3">
            <a:extLst>
              <a:ext uri="{FF2B5EF4-FFF2-40B4-BE49-F238E27FC236}">
                <a16:creationId xmlns:a16="http://schemas.microsoft.com/office/drawing/2014/main" id="{2F2A76C5-9D1B-5264-0C7A-CE176852FF6E}"/>
              </a:ext>
            </a:extLst>
          </p:cNvPr>
          <p:cNvPicPr>
            <a:picLocks noChangeAspect="1"/>
          </p:cNvPicPr>
          <p:nvPr/>
        </p:nvPicPr>
        <p:blipFill rotWithShape="1">
          <a:blip r:embed="rId3"/>
          <a:srcRect l="33188" t="11180" r="25214" b="30555"/>
          <a:stretch/>
        </p:blipFill>
        <p:spPr>
          <a:xfrm>
            <a:off x="1775995" y="946299"/>
            <a:ext cx="8510183" cy="5256894"/>
          </a:xfrm>
          <a:prstGeom prst="rect">
            <a:avLst/>
          </a:prstGeom>
        </p:spPr>
      </p:pic>
    </p:spTree>
    <p:extLst>
      <p:ext uri="{BB962C8B-B14F-4D97-AF65-F5344CB8AC3E}">
        <p14:creationId xmlns:p14="http://schemas.microsoft.com/office/powerpoint/2010/main" val="162954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1A24-9E0C-42D0-AEA5-A911E22CCFC7}"/>
              </a:ext>
            </a:extLst>
          </p:cNvPr>
          <p:cNvSpPr>
            <a:spLocks noGrp="1"/>
          </p:cNvSpPr>
          <p:nvPr>
            <p:ph type="title"/>
          </p:nvPr>
        </p:nvSpPr>
        <p:spPr/>
        <p:txBody>
          <a:bodyPr/>
          <a:lstStyle/>
          <a:p>
            <a:r>
              <a:rPr lang="en-US"/>
              <a:t>Changed Treatment of Uninhabited Areas</a:t>
            </a:r>
          </a:p>
        </p:txBody>
      </p:sp>
      <p:sp>
        <p:nvSpPr>
          <p:cNvPr id="3" name="Content Placeholder 2">
            <a:extLst>
              <a:ext uri="{FF2B5EF4-FFF2-40B4-BE49-F238E27FC236}">
                <a16:creationId xmlns:a16="http://schemas.microsoft.com/office/drawing/2014/main" id="{7453E820-5A74-44C0-8D8C-B4F0030D9F74}"/>
              </a:ext>
            </a:extLst>
          </p:cNvPr>
          <p:cNvSpPr>
            <a:spLocks noGrp="1"/>
          </p:cNvSpPr>
          <p:nvPr>
            <p:ph idx="1"/>
          </p:nvPr>
        </p:nvSpPr>
        <p:spPr/>
        <p:txBody>
          <a:bodyPr/>
          <a:lstStyle/>
          <a:p>
            <a:pPr marL="342900" indent="-342900">
              <a:buFont typeface="Arial" panose="020B0604020202020204" pitchFamily="34" charset="0"/>
              <a:buChar char="•"/>
            </a:pPr>
            <a:r>
              <a:rPr lang="en-US"/>
              <a:t>Reducing the Size of the Maximum Jump from 2.5 Miles to 1.5 Miles</a:t>
            </a:r>
          </a:p>
          <a:p>
            <a:pPr marL="900113" lvl="1" indent="-342900"/>
            <a:r>
              <a:rPr lang="en-US"/>
              <a:t>2.5 Miles Was Used from 1950-1990</a:t>
            </a:r>
          </a:p>
          <a:p>
            <a:pPr marL="900113" lvl="1" indent="-342900"/>
            <a:r>
              <a:rPr lang="en-US"/>
              <a:t>Certain Communities Might Go from Large Urban or Small Urban to Rural</a:t>
            </a:r>
          </a:p>
          <a:p>
            <a:pPr marL="342900" indent="-342900">
              <a:buFont typeface="Arial" panose="020B0604020202020204" pitchFamily="34" charset="0"/>
              <a:buChar char="•"/>
            </a:pPr>
            <a:r>
              <a:rPr lang="en-US"/>
              <a:t>Census Will Not Create “Corridors,” Allowing Urban Areas to Be Noncontiguous</a:t>
            </a:r>
          </a:p>
          <a:p>
            <a:pPr marL="900113" lvl="1" indent="-342900"/>
            <a:r>
              <a:rPr lang="en-US"/>
              <a:t>Minimal Impact on Formula Apportionment</a:t>
            </a:r>
          </a:p>
          <a:p>
            <a:pPr marL="900113" lvl="1" indent="-342900"/>
            <a:r>
              <a:rPr lang="en-US"/>
              <a:t>Minimal Impact on Planning Programs</a:t>
            </a:r>
          </a:p>
          <a:p>
            <a:pPr marL="900113" lvl="1" indent="-342900"/>
            <a:r>
              <a:rPr lang="en-US"/>
              <a:t>Possible Impact on Funding Eligibility</a:t>
            </a:r>
          </a:p>
          <a:p>
            <a:pPr marL="342900" indent="-342900">
              <a:buFont typeface="Arial" panose="020B0604020202020204" pitchFamily="34" charset="0"/>
              <a:buChar char="•"/>
            </a:pPr>
            <a:r>
              <a:rPr lang="en-US"/>
              <a:t>New Procedures for Urbanized Area Smoothing</a:t>
            </a:r>
          </a:p>
          <a:p>
            <a:pPr marL="900113" lvl="1" indent="-342900"/>
            <a:r>
              <a:rPr lang="en-US"/>
              <a:t>Areas Surrounded by Qualifying Land and Water</a:t>
            </a:r>
          </a:p>
          <a:p>
            <a:pPr marL="900113" lvl="1" indent="-342900"/>
            <a:r>
              <a:rPr lang="en-US"/>
              <a:t>Airports (but not Ferry Terminals!)</a:t>
            </a:r>
          </a:p>
          <a:p>
            <a:pPr marL="900113" lvl="1" indent="-342900"/>
            <a:endParaRPr lang="en-US"/>
          </a:p>
          <a:p>
            <a:pPr marL="342900" indent="-342900"/>
            <a:endParaRPr lang="en-US"/>
          </a:p>
          <a:p>
            <a:pPr marL="900113" lvl="1" indent="-342900"/>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3569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C60F53-9E2E-4888-9989-9FC91CEE013B}"/>
              </a:ext>
            </a:extLst>
          </p:cNvPr>
          <p:cNvPicPr>
            <a:picLocks noChangeAspect="1"/>
          </p:cNvPicPr>
          <p:nvPr/>
        </p:nvPicPr>
        <p:blipFill rotWithShape="1">
          <a:blip r:embed="rId3"/>
          <a:srcRect l="23900" t="16227" r="22342" b="9219"/>
          <a:stretch/>
        </p:blipFill>
        <p:spPr>
          <a:xfrm>
            <a:off x="1727577" y="955049"/>
            <a:ext cx="8256396" cy="5291094"/>
          </a:xfrm>
          <a:prstGeom prst="rect">
            <a:avLst/>
          </a:prstGeom>
        </p:spPr>
      </p:pic>
      <p:sp>
        <p:nvSpPr>
          <p:cNvPr id="2" name="Title 1">
            <a:extLst>
              <a:ext uri="{FF2B5EF4-FFF2-40B4-BE49-F238E27FC236}">
                <a16:creationId xmlns:a16="http://schemas.microsoft.com/office/drawing/2014/main" id="{125B8637-7365-4ADF-B52F-C1967AC2C84F}"/>
              </a:ext>
            </a:extLst>
          </p:cNvPr>
          <p:cNvSpPr>
            <a:spLocks noGrp="1"/>
          </p:cNvSpPr>
          <p:nvPr>
            <p:ph type="title"/>
          </p:nvPr>
        </p:nvSpPr>
        <p:spPr/>
        <p:txBody>
          <a:bodyPr/>
          <a:lstStyle/>
          <a:p>
            <a:r>
              <a:rPr lang="en-US"/>
              <a:t>A Tale of Four Urbanized Areas</a:t>
            </a:r>
          </a:p>
        </p:txBody>
      </p:sp>
    </p:spTree>
    <p:extLst>
      <p:ext uri="{BB962C8B-B14F-4D97-AF65-F5344CB8AC3E}">
        <p14:creationId xmlns:p14="http://schemas.microsoft.com/office/powerpoint/2010/main" val="90261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1654-D8A2-41B7-BE5F-735A8F5FFB10}"/>
              </a:ext>
            </a:extLst>
          </p:cNvPr>
          <p:cNvSpPr>
            <a:spLocks noGrp="1"/>
          </p:cNvSpPr>
          <p:nvPr>
            <p:ph type="title"/>
          </p:nvPr>
        </p:nvSpPr>
        <p:spPr/>
        <p:txBody>
          <a:bodyPr/>
          <a:lstStyle/>
          <a:p>
            <a:r>
              <a:rPr lang="en-US" dirty="0"/>
              <a:t>Urbanized Areas Have Changed Over Time</a:t>
            </a:r>
          </a:p>
        </p:txBody>
      </p:sp>
      <p:sp>
        <p:nvSpPr>
          <p:cNvPr id="3" name="Content Placeholder 2">
            <a:extLst>
              <a:ext uri="{FF2B5EF4-FFF2-40B4-BE49-F238E27FC236}">
                <a16:creationId xmlns:a16="http://schemas.microsoft.com/office/drawing/2014/main" id="{9C1AAD61-7DD9-47D7-9A77-F618B2C5FD10}"/>
              </a:ext>
            </a:extLst>
          </p:cNvPr>
          <p:cNvSpPr>
            <a:spLocks noGrp="1"/>
          </p:cNvSpPr>
          <p:nvPr>
            <p:ph idx="1"/>
          </p:nvPr>
        </p:nvSpPr>
        <p:spPr/>
        <p:txBody>
          <a:bodyPr/>
          <a:lstStyle/>
          <a:p>
            <a:pPr marL="342900" indent="-342900">
              <a:buFont typeface="Arial" panose="020B0604020202020204" pitchFamily="34" charset="0"/>
              <a:buChar char="•"/>
            </a:pPr>
            <a:r>
              <a:rPr lang="en-US" dirty="0"/>
              <a:t>1990 Census – 373 Urbanized Areas</a:t>
            </a:r>
          </a:p>
          <a:p>
            <a:pPr marL="900113" lvl="1" indent="-342900"/>
            <a:r>
              <a:rPr lang="en-US" dirty="0"/>
              <a:t>120 Large UZAs – Including Durham, NC (205,355)</a:t>
            </a:r>
          </a:p>
          <a:p>
            <a:pPr marL="900113" lvl="1" indent="-342900"/>
            <a:r>
              <a:rPr lang="en-US" dirty="0"/>
              <a:t>253 Small UZAs</a:t>
            </a:r>
          </a:p>
          <a:p>
            <a:pPr marL="900113" lvl="1" indent="-342900"/>
            <a:r>
              <a:rPr lang="en-US" dirty="0"/>
              <a:t>61% Urban Population out of 249 Million</a:t>
            </a:r>
          </a:p>
          <a:p>
            <a:pPr marL="342900" indent="-342900">
              <a:buFont typeface="Arial" panose="020B0604020202020204" pitchFamily="34" charset="0"/>
              <a:buChar char="•"/>
            </a:pPr>
            <a:r>
              <a:rPr lang="en-US" dirty="0"/>
              <a:t>2000 Census – 467 Urbanized Areas</a:t>
            </a:r>
          </a:p>
          <a:p>
            <a:pPr marL="900113" lvl="1" indent="-342900"/>
            <a:r>
              <a:rPr lang="en-US" dirty="0"/>
              <a:t>155 Large UZAs – Including Lubbock, TX (202,225)</a:t>
            </a:r>
          </a:p>
          <a:p>
            <a:pPr marL="900113" lvl="1" indent="-342900"/>
            <a:r>
              <a:rPr lang="en-US" dirty="0"/>
              <a:t>312 Small UZAs</a:t>
            </a:r>
          </a:p>
          <a:p>
            <a:pPr marL="900113" lvl="1" indent="-342900"/>
            <a:r>
              <a:rPr lang="en-US" dirty="0"/>
              <a:t>68% Urban Population out of 281 Million</a:t>
            </a:r>
          </a:p>
          <a:p>
            <a:pPr marL="342900" indent="-342900">
              <a:buFont typeface="Arial" panose="020B0604020202020204" pitchFamily="34" charset="0"/>
              <a:buChar char="•"/>
            </a:pPr>
            <a:r>
              <a:rPr lang="en-US" dirty="0"/>
              <a:t>2010 Census – 497 Urbanized Areas</a:t>
            </a:r>
          </a:p>
          <a:p>
            <a:pPr marL="900113" lvl="1" indent="-342900"/>
            <a:r>
              <a:rPr lang="en-US" dirty="0"/>
              <a:t>179 Large UZAs – Including Winter Haven, FL (201,289)</a:t>
            </a:r>
          </a:p>
          <a:p>
            <a:pPr marL="900113" lvl="1" indent="-342900"/>
            <a:r>
              <a:rPr lang="en-US" dirty="0"/>
              <a:t>318 Small UZAs</a:t>
            </a:r>
          </a:p>
          <a:p>
            <a:pPr marL="900113" lvl="1" indent="-342900"/>
            <a:r>
              <a:rPr lang="en-US" dirty="0"/>
              <a:t>71% Urban Population out of 309 Million</a:t>
            </a:r>
          </a:p>
          <a:p>
            <a:pPr marL="900113" lvl="1" indent="-342900"/>
            <a:endParaRPr lang="en-US" dirty="0"/>
          </a:p>
        </p:txBody>
      </p:sp>
    </p:spTree>
    <p:extLst>
      <p:ext uri="{BB962C8B-B14F-4D97-AF65-F5344CB8AC3E}">
        <p14:creationId xmlns:p14="http://schemas.microsoft.com/office/powerpoint/2010/main" val="286179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a9cb27e-f2b2-4a07-a3a7-bc3bb2725105">
      <UserInfo>
        <DisplayName>Schildge, Adam (FTA)</DisplayName>
        <AccountId>71</AccountId>
        <AccountType/>
      </UserInfo>
      <UserInfo>
        <DisplayName>Stock, Marianne (FTA)</DisplayName>
        <AccountId>193</AccountId>
        <AccountType/>
      </UserInfo>
      <UserInfo>
        <DisplayName>Bodnar, John (FTA)</DisplayName>
        <AccountId>224</AccountId>
        <AccountType/>
      </UserInfo>
      <UserInfo>
        <DisplayName>Robinson, Bruce (FTA)</DisplayName>
        <AccountId>49</AccountId>
        <AccountType/>
      </UserInfo>
      <UserInfo>
        <DisplayName>Bains, Rabinder (FTA)</DisplayName>
        <AccountId>95</AccountId>
        <AccountType/>
      </UserInfo>
      <UserInfo>
        <DisplayName>Scotton, Thomas (FTA)</DisplayName>
        <AccountId>153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B3CF37514DF844959748B29B766A64" ma:contentTypeVersion="11" ma:contentTypeDescription="Create a new document." ma:contentTypeScope="" ma:versionID="66c01a4e2f5eb0f6d6654e90a85ffbab">
  <xsd:schema xmlns:xsd="http://www.w3.org/2001/XMLSchema" xmlns:xs="http://www.w3.org/2001/XMLSchema" xmlns:p="http://schemas.microsoft.com/office/2006/metadata/properties" xmlns:ns3="8a9cb27e-f2b2-4a07-a3a7-bc3bb2725105" xmlns:ns4="cd78b78f-602d-4b39-8580-03a63c1ad609" targetNamespace="http://schemas.microsoft.com/office/2006/metadata/properties" ma:root="true" ma:fieldsID="b1e61d444951426d83998df42677435d" ns3:_="" ns4:_="">
    <xsd:import namespace="8a9cb27e-f2b2-4a07-a3a7-bc3bb2725105"/>
    <xsd:import namespace="cd78b78f-602d-4b39-8580-03a63c1ad6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cb27e-f2b2-4a07-a3a7-bc3bb27251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8b78f-602d-4b39-8580-03a63c1ad60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A02DE-A818-41DB-920E-0E94252A1619}">
  <ds:schemaRefs>
    <ds:schemaRef ds:uri="http://schemas.microsoft.com/sharepoint/v3/contenttype/forms"/>
  </ds:schemaRefs>
</ds:datastoreItem>
</file>

<file path=customXml/itemProps2.xml><?xml version="1.0" encoding="utf-8"?>
<ds:datastoreItem xmlns:ds="http://schemas.openxmlformats.org/officeDocument/2006/customXml" ds:itemID="{BFC21876-3459-449E-BFCE-F3A216EA95FF}">
  <ds:schemaRefs>
    <ds:schemaRef ds:uri="http://purl.org/dc/dcmitype/"/>
    <ds:schemaRef ds:uri="http://schemas.microsoft.com/office/infopath/2007/PartnerControls"/>
    <ds:schemaRef ds:uri="http://schemas.microsoft.com/office/2006/documentManagement/types"/>
    <ds:schemaRef ds:uri="8a9cb27e-f2b2-4a07-a3a7-bc3bb2725105"/>
    <ds:schemaRef ds:uri="http://purl.org/dc/elements/1.1/"/>
    <ds:schemaRef ds:uri="http://schemas.microsoft.com/office/2006/metadata/properties"/>
    <ds:schemaRef ds:uri="http://purl.org/dc/terms/"/>
    <ds:schemaRef ds:uri="cd78b78f-602d-4b39-8580-03a63c1ad609"/>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653B28-FAAE-4829-8D8A-55D3A8B2CA05}">
  <ds:schemaRefs>
    <ds:schemaRef ds:uri="8a9cb27e-f2b2-4a07-a3a7-bc3bb2725105"/>
    <ds:schemaRef ds:uri="cd78b78f-602d-4b39-8580-03a63c1ad6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48</TotalTime>
  <Words>1641</Words>
  <Application>Microsoft Office PowerPoint</Application>
  <PresentationFormat>Widescreen</PresentationFormat>
  <Paragraphs>182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3_FTA3 (2)</vt:lpstr>
      <vt:lpstr>PowerPoint Presentation</vt:lpstr>
      <vt:lpstr>New Census Criteria </vt:lpstr>
      <vt:lpstr>New Terminology of Urban Areas </vt:lpstr>
      <vt:lpstr>New Thresholds for Housing &amp; Population </vt:lpstr>
      <vt:lpstr>Proposal to Incorporate Commuting Patterns</vt:lpstr>
      <vt:lpstr>A Candidate for a More Rational Urban Area</vt:lpstr>
      <vt:lpstr>Changed Treatment of Uninhabited Areas</vt:lpstr>
      <vt:lpstr>A Tale of Four Urbanized Areas</vt:lpstr>
      <vt:lpstr>Urbanized Areas Have Changed Over Time</vt:lpstr>
      <vt:lpstr>Potential Changes Impacting Communities</vt:lpstr>
      <vt:lpstr>Overview of Rural Areas</vt:lpstr>
      <vt:lpstr>Rural Funding Formula in Practice</vt:lpstr>
      <vt:lpstr>Overview of Small Urban Areas </vt:lpstr>
      <vt:lpstr>Small Urban Funding Formula in Practice</vt:lpstr>
      <vt:lpstr>Overview of Large Urban Areas</vt:lpstr>
      <vt:lpstr>Large Urban Formula Funding in Practice</vt:lpstr>
      <vt:lpstr>Illustrative Formula Impacts from FY 2022</vt:lpstr>
      <vt:lpstr>Recent NTD Federal Register Notice </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on Transit</dc:title>
  <dc:subject>Commitment to Accessibility: DOT is committed to ensuring that information is available in appropriate alternative formats to meet the requirements of persons who have a disability. If you require an alternative version of this file, please contact FTAWebAccessibility@dot.gov.</dc:subject>
  <dc:creator>Draft</dc:creator>
  <cp:lastModifiedBy>Ullah, Waseem CTR (FTA)</cp:lastModifiedBy>
  <cp:revision>3</cp:revision>
  <dcterms:created xsi:type="dcterms:W3CDTF">2012-04-18T16:44:28Z</dcterms:created>
  <dcterms:modified xsi:type="dcterms:W3CDTF">2022-06-28T18:43:47Z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0x010100A9B3CF37514DF844959748B29B766A64</vt:lpwstr>
  </property>
</Properties>
</file>