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handoutMasterIdLst>
    <p:handoutMasterId r:id="rId29"/>
  </p:handoutMasterIdLst>
  <p:sldIdLst>
    <p:sldId id="395" r:id="rId6"/>
    <p:sldId id="393" r:id="rId7"/>
    <p:sldId id="410" r:id="rId8"/>
    <p:sldId id="415" r:id="rId9"/>
    <p:sldId id="379" r:id="rId10"/>
    <p:sldId id="380" r:id="rId11"/>
    <p:sldId id="402" r:id="rId12"/>
    <p:sldId id="405" r:id="rId13"/>
    <p:sldId id="403" r:id="rId14"/>
    <p:sldId id="404" r:id="rId15"/>
    <p:sldId id="406" r:id="rId16"/>
    <p:sldId id="411" r:id="rId17"/>
    <p:sldId id="412" r:id="rId18"/>
    <p:sldId id="413" r:id="rId19"/>
    <p:sldId id="418" r:id="rId20"/>
    <p:sldId id="381" r:id="rId21"/>
    <p:sldId id="414" r:id="rId22"/>
    <p:sldId id="408" r:id="rId23"/>
    <p:sldId id="409" r:id="rId24"/>
    <p:sldId id="416" r:id="rId25"/>
    <p:sldId id="260" r:id="rId26"/>
    <p:sldId id="25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ampton" initials="LH2" lastIdx="8" clrIdx="0">
    <p:extLst>
      <p:ext uri="{19B8F6BF-5375-455C-9EA6-DF929625EA0E}">
        <p15:presenceInfo xmlns:p15="http://schemas.microsoft.com/office/powerpoint/2012/main" userId="Laura Hampton" providerId="None"/>
      </p:ext>
    </p:extLst>
  </p:cmAuthor>
  <p:cmAuthor id="2" name="Long, Matthew (FTA)" initials="LM(" lastIdx="26" clrIdx="1">
    <p:extLst>
      <p:ext uri="{19B8F6BF-5375-455C-9EA6-DF929625EA0E}">
        <p15:presenceInfo xmlns:p15="http://schemas.microsoft.com/office/powerpoint/2012/main" userId="S-1-5-21-982035342-1880134254-310265210-256999" providerId="AD"/>
      </p:ext>
    </p:extLst>
  </p:cmAuthor>
  <p:cmAuthor id="3" name="Brian Anderson" initials="BA" lastIdx="2" clrIdx="2">
    <p:extLst>
      <p:ext uri="{19B8F6BF-5375-455C-9EA6-DF929625EA0E}">
        <p15:presenceInfo xmlns:p15="http://schemas.microsoft.com/office/powerpoint/2012/main" userId="S::Brian.Anderson@hil.us::d0d5b48d-3e4a-459d-bbce-111cb29a8d73" providerId="AD"/>
      </p:ext>
    </p:extLst>
  </p:cmAuthor>
  <p:cmAuthor id="4" name="Grim, Jake CTR (FTA)" initials="GJC(" lastIdx="1" clrIdx="3">
    <p:extLst>
      <p:ext uri="{19B8F6BF-5375-455C-9EA6-DF929625EA0E}">
        <p15:presenceInfo xmlns:p15="http://schemas.microsoft.com/office/powerpoint/2012/main" userId="S-1-5-21-982035342-1880134254-310265210-570235" providerId="AD"/>
      </p:ext>
    </p:extLst>
  </p:cmAuthor>
  <p:cmAuthor id="5" name="Balasubramani Kannan" initials="BK" lastIdx="4" clrIdx="4">
    <p:extLst>
      <p:ext uri="{19B8F6BF-5375-455C-9EA6-DF929625EA0E}">
        <p15:presenceInfo xmlns:p15="http://schemas.microsoft.com/office/powerpoint/2012/main" userId="Balasubramani Kann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5DC"/>
    <a:srgbClr val="255187"/>
    <a:srgbClr val="347358"/>
    <a:srgbClr val="413F77"/>
    <a:srgbClr val="88ACCA"/>
    <a:srgbClr val="F79646"/>
    <a:srgbClr val="DDE3FF"/>
    <a:srgbClr val="CCEC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p:cViewPr varScale="1">
        <p:scale>
          <a:sx n="83" d="100"/>
          <a:sy n="83" d="100"/>
        </p:scale>
        <p:origin x="82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Palencia" userId="0f8207a4-c7ea-4e2c-8407-964bb9ff6850" providerId="ADAL" clId="{99BFCECE-533A-4849-BAF6-400B4DBCEF99}"/>
    <pc:docChg chg="undo custSel addSld modSld">
      <pc:chgData name="Christina Palencia" userId="0f8207a4-c7ea-4e2c-8407-964bb9ff6850" providerId="ADAL" clId="{99BFCECE-533A-4849-BAF6-400B4DBCEF99}" dt="2021-08-12T18:18:05.784" v="1109" actId="20577"/>
      <pc:docMkLst>
        <pc:docMk/>
      </pc:docMkLst>
      <pc:sldChg chg="add modNotesTx">
        <pc:chgData name="Christina Palencia" userId="0f8207a4-c7ea-4e2c-8407-964bb9ff6850" providerId="ADAL" clId="{99BFCECE-533A-4849-BAF6-400B4DBCEF99}" dt="2021-08-12T18:11:01.267" v="432" actId="20577"/>
        <pc:sldMkLst>
          <pc:docMk/>
          <pc:sldMk cId="4189838964" sldId="410"/>
        </pc:sldMkLst>
      </pc:sldChg>
      <pc:sldChg chg="add modNotesTx">
        <pc:chgData name="Christina Palencia" userId="0f8207a4-c7ea-4e2c-8407-964bb9ff6850" providerId="ADAL" clId="{99BFCECE-533A-4849-BAF6-400B4DBCEF99}" dt="2021-08-12T18:18:05.784" v="1109" actId="20577"/>
        <pc:sldMkLst>
          <pc:docMk/>
          <pc:sldMk cId="836919189" sldId="413"/>
        </pc:sldMkLst>
      </pc:sldChg>
    </pc:docChg>
  </pc:docChgLst>
  <pc:docChgLst>
    <pc:chgData name="Balasubramani Kannan" userId="09ccb80f-9f8c-45cd-924a-a2ae45d5430b" providerId="ADAL" clId="{F902984E-05AD-42A6-9801-C01D2387384B}"/>
    <pc:docChg chg="modSld">
      <pc:chgData name="Balasubramani Kannan" userId="09ccb80f-9f8c-45cd-924a-a2ae45d5430b" providerId="ADAL" clId="{F902984E-05AD-42A6-9801-C01D2387384B}" dt="2021-08-12T20:21:33.291" v="5" actId="20577"/>
      <pc:docMkLst>
        <pc:docMk/>
      </pc:docMkLst>
      <pc:sldChg chg="modSp mod">
        <pc:chgData name="Balasubramani Kannan" userId="09ccb80f-9f8c-45cd-924a-a2ae45d5430b" providerId="ADAL" clId="{F902984E-05AD-42A6-9801-C01D2387384B}" dt="2021-08-12T20:21:33.291" v="5" actId="20577"/>
        <pc:sldMkLst>
          <pc:docMk/>
          <pc:sldMk cId="3426269693" sldId="416"/>
        </pc:sldMkLst>
        <pc:graphicFrameChg chg="modGraphic">
          <ac:chgData name="Balasubramani Kannan" userId="09ccb80f-9f8c-45cd-924a-a2ae45d5430b" providerId="ADAL" clId="{F902984E-05AD-42A6-9801-C01D2387384B}" dt="2021-08-12T20:21:33.291" v="5" actId="20577"/>
          <ac:graphicFrameMkLst>
            <pc:docMk/>
            <pc:sldMk cId="3426269693" sldId="416"/>
            <ac:graphicFrameMk id="6" creationId="{620363FF-8ADB-4BC3-A605-C1091AC1754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3E6268-4609-484C-97CA-A83F68A467B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EF99E2-F32B-4A3F-BD8F-8063F40D0BD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D84C361-536D-40C1-B6AE-67B0527DAC13}" type="datetimeFigureOut">
              <a:rPr lang="en-US" smtClean="0"/>
              <a:t>8/12/2021</a:t>
            </a:fld>
            <a:endParaRPr lang="en-US"/>
          </a:p>
        </p:txBody>
      </p:sp>
      <p:sp>
        <p:nvSpPr>
          <p:cNvPr id="4" name="Footer Placeholder 3">
            <a:extLst>
              <a:ext uri="{FF2B5EF4-FFF2-40B4-BE49-F238E27FC236}">
                <a16:creationId xmlns:a16="http://schemas.microsoft.com/office/drawing/2014/main" id="{1568053A-2B6B-4A8C-A0F8-3EAADFD12AC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067921-1BBF-416E-9A77-ABBAD838039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667A18F-1056-4704-BE54-88EA26A5F847}" type="slidenum">
              <a:rPr lang="en-US" smtClean="0"/>
              <a:t>‹#›</a:t>
            </a:fld>
            <a:endParaRPr lang="en-US"/>
          </a:p>
        </p:txBody>
      </p:sp>
    </p:spTree>
    <p:extLst>
      <p:ext uri="{BB962C8B-B14F-4D97-AF65-F5344CB8AC3E}">
        <p14:creationId xmlns:p14="http://schemas.microsoft.com/office/powerpoint/2010/main" val="220058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864E44-16E3-4B35-A9A1-20A97127A67E}" type="datetimeFigureOut">
              <a:rPr lang="en-US" smtClean="0"/>
              <a:t>8/12/2021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5F9148-845C-4030-8F96-21C2C705B4E2}" type="slidenum">
              <a:rPr lang="en-US" smtClean="0"/>
              <a:t>‹#›</a:t>
            </a:fld>
            <a:endParaRPr lang="en-US"/>
          </a:p>
        </p:txBody>
      </p:sp>
    </p:spTree>
    <p:extLst>
      <p:ext uri="{BB962C8B-B14F-4D97-AF65-F5344CB8AC3E}">
        <p14:creationId xmlns:p14="http://schemas.microsoft.com/office/powerpoint/2010/main" val="383365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5E0C3846-8D4C-4326-8BC7-9B455A036298}"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44087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FFFFFF"/>
                </a:solidFill>
                <a:latin typeface="Arial" panose="020B0604020202020204" pitchFamily="34" charset="0"/>
              </a:rPr>
              <a:t>To register your account with Login.gov you will  go to the FACES login page and click on the link that says, if you are an external  user click this link to login. </a:t>
            </a:r>
          </a:p>
          <a:p>
            <a:r>
              <a:rPr lang="en-US" sz="1800" b="0" i="0" u="none" strike="noStrike" baseline="0" dirty="0">
                <a:solidFill>
                  <a:srgbClr val="FFFFFF"/>
                </a:solidFill>
                <a:latin typeface="Arial" panose="020B0604020202020204" pitchFamily="34" charset="0"/>
              </a:rPr>
              <a:t>You are then redirected to the Login.gov sign in  page. Click on the link that says, create an  account </a:t>
            </a:r>
          </a:p>
          <a:p>
            <a:r>
              <a:rPr lang="en-US" sz="1800" b="0" i="0" u="none" strike="noStrike" baseline="0" dirty="0">
                <a:solidFill>
                  <a:srgbClr val="FFFFFF"/>
                </a:solidFill>
                <a:latin typeface="Arial" panose="020B0604020202020204" pitchFamily="34" charset="0"/>
              </a:rPr>
              <a:t>And you will enter your email address. </a:t>
            </a:r>
          </a:p>
          <a:p>
            <a:r>
              <a:rPr lang="en-US" sz="1800" b="0" i="0" u="none" strike="noStrike" baseline="0" dirty="0">
                <a:solidFill>
                  <a:srgbClr val="FFFFFF"/>
                </a:solidFill>
                <a:latin typeface="Arial" panose="020B0604020202020204" pitchFamily="34" charset="0"/>
              </a:rPr>
              <a:t>Please note that your email address will also be  your username.</a:t>
            </a:r>
          </a:p>
          <a:p>
            <a:r>
              <a:rPr lang="en-US" sz="1800" b="0" i="0" u="none" strike="noStrike" baseline="0" dirty="0">
                <a:solidFill>
                  <a:srgbClr val="FFFFFF"/>
                </a:solidFill>
                <a:latin typeface="Arial" panose="020B0604020202020204" pitchFamily="34" charset="0"/>
              </a:rPr>
              <a:t>Check the box that says, check this box to  accept the Login.gov rules of use.</a:t>
            </a:r>
          </a:p>
          <a:p>
            <a:r>
              <a:rPr lang="en-US" sz="1800" b="0" i="0" u="none" strike="noStrike" baseline="0" dirty="0">
                <a:solidFill>
                  <a:srgbClr val="FFFFFF"/>
                </a:solidFill>
                <a:latin typeface="Arial" panose="020B0604020202020204" pitchFamily="34" charset="0"/>
              </a:rPr>
              <a:t>And click Submit</a:t>
            </a:r>
          </a:p>
          <a:p>
            <a:r>
              <a:rPr lang="en-US" sz="1800" b="0" i="0" u="none" strike="noStrike" baseline="0" dirty="0">
                <a:solidFill>
                  <a:srgbClr val="FFFFFF"/>
                </a:solidFill>
                <a:latin typeface="Arial" panose="020B0604020202020204" pitchFamily="34" charset="0"/>
              </a:rPr>
              <a:t>Login.gov will then send an email to this email  address that you're trying to register.</a:t>
            </a:r>
          </a:p>
          <a:p>
            <a:r>
              <a:rPr lang="en-US" sz="1800" b="0" i="0" u="none" strike="noStrike" baseline="0" dirty="0">
                <a:solidFill>
                  <a:srgbClr val="FFFFFF"/>
                </a:solidFill>
                <a:latin typeface="Arial" panose="020B0604020202020204" pitchFamily="34" charset="0"/>
              </a:rPr>
              <a:t>And you will receive a confirmation link that you  are going to be asked to click on.</a:t>
            </a:r>
          </a:p>
          <a:p>
            <a:r>
              <a:rPr lang="en-US" sz="1800" b="0" i="0" u="none" strike="noStrike" baseline="0" dirty="0">
                <a:solidFill>
                  <a:srgbClr val="FFFFFF"/>
                </a:solidFill>
                <a:latin typeface="Arial" panose="020B0604020202020204" pitchFamily="34" charset="0"/>
              </a:rPr>
              <a:t>That email looks like this.</a:t>
            </a:r>
          </a:p>
          <a:p>
            <a:r>
              <a:rPr lang="en-US" sz="1800" b="0" i="0" u="none" strike="noStrike" baseline="0" dirty="0">
                <a:solidFill>
                  <a:srgbClr val="FFFFFF"/>
                </a:solidFill>
                <a:latin typeface="Arial" panose="020B0604020202020204" pitchFamily="34" charset="0"/>
              </a:rPr>
              <a:t>Click on the confirm email address button.</a:t>
            </a:r>
          </a:p>
          <a:p>
            <a:r>
              <a:rPr lang="en-US" sz="1800" b="0" i="0" u="none" strike="noStrike" baseline="0" dirty="0">
                <a:solidFill>
                  <a:srgbClr val="FFFFFF"/>
                </a:solidFill>
                <a:latin typeface="Arial" panose="020B0604020202020204" pitchFamily="34" charset="0"/>
              </a:rPr>
              <a:t>And then in this next step you are redirected  back to Login.gov and you are asked to create  a password.</a:t>
            </a:r>
          </a:p>
          <a:p>
            <a:r>
              <a:rPr lang="en-US" sz="1800" b="0" i="0" u="none" strike="noStrike" baseline="0" dirty="0">
                <a:solidFill>
                  <a:srgbClr val="FFFFFF"/>
                </a:solidFill>
                <a:latin typeface="Arial" panose="020B0604020202020204" pitchFamily="34" charset="0"/>
              </a:rPr>
              <a:t>Click continue.</a:t>
            </a:r>
          </a:p>
          <a:p>
            <a:r>
              <a:rPr lang="en-US" sz="1800" b="0" i="0" u="none" strike="noStrike" baseline="0" dirty="0">
                <a:solidFill>
                  <a:srgbClr val="FFFFFF"/>
                </a:solidFill>
                <a:latin typeface="Arial" panose="020B0604020202020204" pitchFamily="34" charset="0"/>
              </a:rPr>
              <a:t>On this next screen you are then asked to  create and authentication method setup.</a:t>
            </a:r>
          </a:p>
          <a:p>
            <a:r>
              <a:rPr lang="en-US" sz="1800" b="0" i="0" u="none" strike="noStrike" baseline="0" dirty="0">
                <a:solidFill>
                  <a:srgbClr val="FFFFFF"/>
                </a:solidFill>
                <a:latin typeface="Arial" panose="020B0604020202020204" pitchFamily="34" charset="0"/>
              </a:rPr>
              <a:t>Login.gov offers five options.</a:t>
            </a:r>
          </a:p>
          <a:p>
            <a:r>
              <a:rPr lang="en-US" sz="1800" b="0" i="0" u="none" strike="noStrike" baseline="0" dirty="0">
                <a:solidFill>
                  <a:srgbClr val="FFFFFF"/>
                </a:solidFill>
                <a:latin typeface="Arial" panose="020B0604020202020204" pitchFamily="34" charset="0"/>
              </a:rPr>
              <a:t>For this demonstration I will be using the  authentication application 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FFFFFF"/>
                </a:solidFill>
                <a:latin typeface="Arial" panose="020B0604020202020204" pitchFamily="34" charset="0"/>
              </a:rPr>
              <a:t>You can download an application to your mobile  phone and use that as your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FFFFFF"/>
                </a:solidFill>
                <a:latin typeface="Arial" panose="020B0604020202020204" pitchFamily="34" charset="0"/>
              </a:rPr>
              <a:t>I'm going to give this a nickname.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FFFFFF"/>
                </a:solidFill>
                <a:latin typeface="Arial" panose="020B0604020202020204" pitchFamily="34" charset="0"/>
              </a:rPr>
              <a:t>And then on my application on my mobile  device I will scan this QR code that I see on this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FFFFFF"/>
                </a:solidFill>
                <a:latin typeface="Arial" panose="020B0604020202020204" pitchFamily="34" charset="0"/>
              </a:rPr>
              <a:t>And when doing that, my application on my mobile device gives me a code that I will enter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FFFFFF"/>
                </a:solidFill>
                <a:latin typeface="Arial" panose="020B0604020202020204" pitchFamily="34" charset="0"/>
              </a:rPr>
              <a:t>Then I will click submit.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FFFFFF"/>
                </a:solidFill>
                <a:latin typeface="Arial" panose="020B0604020202020204" pitchFamily="34" charset="0"/>
              </a:rPr>
              <a:t>And now I have created my account or registered my account with Login.gov.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FFFFFF"/>
                </a:solidFill>
                <a:latin typeface="Arial" panose="020B0604020202020204" pitchFamily="34" charset="0"/>
              </a:rPr>
              <a:t>I am going to click on Agree and Continue.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FFFFFF"/>
                </a:solidFill>
                <a:latin typeface="Arial" panose="020B0604020202020204" pitchFamily="34" charset="0"/>
              </a:rPr>
              <a:t>Then I am automatically redirected to the FACES where I can select a system to which I’d like to go to.</a:t>
            </a:r>
          </a:p>
          <a:p>
            <a:endParaRPr lang="en-US" dirty="0"/>
          </a:p>
        </p:txBody>
      </p:sp>
      <p:sp>
        <p:nvSpPr>
          <p:cNvPr id="4" name="Slide Number Placeholder 3"/>
          <p:cNvSpPr>
            <a:spLocks noGrp="1"/>
          </p:cNvSpPr>
          <p:nvPr>
            <p:ph type="sldNum" sz="quarter" idx="5"/>
          </p:nvPr>
        </p:nvSpPr>
        <p:spPr/>
        <p:txBody>
          <a:bodyPr/>
          <a:lstStyle/>
          <a:p>
            <a:fld id="{945F9148-845C-4030-8F96-21C2C705B4E2}" type="slidenum">
              <a:rPr lang="en-US" smtClean="0"/>
              <a:t>3</a:t>
            </a:fld>
            <a:endParaRPr lang="en-US"/>
          </a:p>
        </p:txBody>
      </p:sp>
    </p:spTree>
    <p:extLst>
      <p:ext uri="{BB962C8B-B14F-4D97-AF65-F5344CB8AC3E}">
        <p14:creationId xmlns:p14="http://schemas.microsoft.com/office/powerpoint/2010/main" val="70030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3130"/>
                </a:solidFill>
                <a:effectLst/>
                <a:latin typeface="SegoeUI"/>
              </a:rPr>
              <a:t>After you've registered your account with Login.gov the next time you go to sign in.</a:t>
            </a:r>
          </a:p>
          <a:p>
            <a:r>
              <a:rPr lang="en-US" b="0" i="0" dirty="0">
                <a:solidFill>
                  <a:srgbClr val="323130"/>
                </a:solidFill>
                <a:effectLst/>
                <a:latin typeface="SegoeUI"/>
              </a:rPr>
              <a:t>You will come to this login screen.</a:t>
            </a:r>
          </a:p>
          <a:p>
            <a:r>
              <a:rPr lang="en-US" b="0" i="0" dirty="0">
                <a:solidFill>
                  <a:srgbClr val="323130"/>
                </a:solidFill>
                <a:effectLst/>
                <a:latin typeface="SegoeUI"/>
              </a:rPr>
              <a:t>Go to or click on the link that says, If you are an external user, click this link to log in.</a:t>
            </a:r>
          </a:p>
          <a:p>
            <a:r>
              <a:rPr lang="en-US" b="0" i="0" dirty="0">
                <a:solidFill>
                  <a:srgbClr val="323130"/>
                </a:solidFill>
                <a:effectLst/>
                <a:latin typeface="SegoeUI"/>
              </a:rPr>
              <a:t>You are then redirected to Login.gov and you will enter your credentials that you registered the first time.</a:t>
            </a:r>
          </a:p>
          <a:p>
            <a:r>
              <a:rPr lang="en-US" b="0" i="0" dirty="0">
                <a:solidFill>
                  <a:srgbClr val="323130"/>
                </a:solidFill>
                <a:effectLst/>
                <a:latin typeface="SegoeUI"/>
              </a:rPr>
              <a:t>Enter the password</a:t>
            </a:r>
          </a:p>
          <a:p>
            <a:r>
              <a:rPr lang="en-US" b="0" i="0" dirty="0">
                <a:solidFill>
                  <a:srgbClr val="323130"/>
                </a:solidFill>
                <a:effectLst/>
                <a:latin typeface="SegoeUI"/>
              </a:rPr>
              <a:t>Click sign in</a:t>
            </a:r>
          </a:p>
          <a:p>
            <a:r>
              <a:rPr lang="en-US" b="0" i="0" dirty="0">
                <a:solidFill>
                  <a:srgbClr val="323130"/>
                </a:solidFill>
                <a:effectLst/>
                <a:latin typeface="SegoeUI"/>
              </a:rPr>
              <a:t>You are then asked to authenticate your account.</a:t>
            </a:r>
          </a:p>
          <a:p>
            <a:r>
              <a:rPr lang="en-US" b="0" i="0" dirty="0">
                <a:solidFill>
                  <a:srgbClr val="323130"/>
                </a:solidFill>
                <a:effectLst/>
                <a:latin typeface="SegoeUI"/>
              </a:rPr>
              <a:t>I use an authenticator application on my phone that I will use to authenticate myself here.</a:t>
            </a:r>
          </a:p>
          <a:p>
            <a:r>
              <a:rPr lang="en-US" b="0" i="0" dirty="0">
                <a:solidFill>
                  <a:srgbClr val="323130"/>
                </a:solidFill>
                <a:effectLst/>
                <a:latin typeface="SegoeUI"/>
              </a:rPr>
              <a:t>Click submit</a:t>
            </a:r>
          </a:p>
          <a:p>
            <a:r>
              <a:rPr lang="en-US" b="0" i="0" dirty="0">
                <a:solidFill>
                  <a:srgbClr val="323130"/>
                </a:solidFill>
                <a:effectLst/>
                <a:latin typeface="SegoeUI"/>
              </a:rPr>
              <a:t>And once I’ve been authenticated</a:t>
            </a:r>
          </a:p>
          <a:p>
            <a:r>
              <a:rPr lang="en-US" b="0" i="0" dirty="0">
                <a:solidFill>
                  <a:srgbClr val="323130"/>
                </a:solidFill>
                <a:effectLst/>
                <a:latin typeface="SegoeUI"/>
              </a:rPr>
              <a:t>I am then taken to the Appian home page where I can select the system I would like to use.</a:t>
            </a:r>
          </a:p>
        </p:txBody>
      </p:sp>
      <p:sp>
        <p:nvSpPr>
          <p:cNvPr id="4" name="Slide Number Placeholder 3"/>
          <p:cNvSpPr>
            <a:spLocks noGrp="1"/>
          </p:cNvSpPr>
          <p:nvPr>
            <p:ph type="sldNum" sz="quarter" idx="5"/>
          </p:nvPr>
        </p:nvSpPr>
        <p:spPr/>
        <p:txBody>
          <a:bodyPr/>
          <a:lstStyle/>
          <a:p>
            <a:fld id="{945F9148-845C-4030-8F96-21C2C705B4E2}" type="slidenum">
              <a:rPr lang="en-US" smtClean="0"/>
              <a:t>14</a:t>
            </a:fld>
            <a:endParaRPr lang="en-US"/>
          </a:p>
        </p:txBody>
      </p:sp>
    </p:spTree>
    <p:extLst>
      <p:ext uri="{BB962C8B-B14F-4D97-AF65-F5344CB8AC3E}">
        <p14:creationId xmlns:p14="http://schemas.microsoft.com/office/powerpoint/2010/main" val="187384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958" y="0"/>
            <a:ext cx="12191049" cy="6858000"/>
          </a:xfrm>
          <a:prstGeom prst="rect">
            <a:avLst/>
          </a:prstGeom>
        </p:spPr>
      </p:pic>
      <p:sp>
        <p:nvSpPr>
          <p:cNvPr id="2" name="Title 1"/>
          <p:cNvSpPr>
            <a:spLocks noGrp="1"/>
          </p:cNvSpPr>
          <p:nvPr>
            <p:ph type="ctrTitle"/>
          </p:nvPr>
        </p:nvSpPr>
        <p:spPr>
          <a:xfrm>
            <a:off x="3198289" y="2406766"/>
            <a:ext cx="5861051" cy="1050303"/>
          </a:xfrm>
        </p:spPr>
        <p:txBody>
          <a:bodyPr anchor="t"/>
          <a:lstStyle>
            <a:lvl1pPr algn="r">
              <a:defRPr sz="2800"/>
            </a:lvl1pPr>
          </a:lstStyle>
          <a:p>
            <a:r>
              <a:rPr lang="en-US"/>
              <a:t>Click to edit Master title style</a:t>
            </a:r>
          </a:p>
        </p:txBody>
      </p:sp>
      <p:sp>
        <p:nvSpPr>
          <p:cNvPr id="3" name="Subtitle 2"/>
          <p:cNvSpPr>
            <a:spLocks noGrp="1"/>
          </p:cNvSpPr>
          <p:nvPr>
            <p:ph type="subTitle" idx="1"/>
          </p:nvPr>
        </p:nvSpPr>
        <p:spPr>
          <a:xfrm>
            <a:off x="3198289" y="3656241"/>
            <a:ext cx="5861051"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5708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348396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61866"/>
            <a:ext cx="2743200" cy="55643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61866"/>
            <a:ext cx="8026400" cy="5564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228113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76236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2CA2BE-71A2-F843-AA60-72FAA15E0898}"/>
              </a:ext>
            </a:extLst>
          </p:cNvPr>
          <p:cNvSpPr txBox="1">
            <a:spLocks/>
          </p:cNvSpPr>
          <p:nvPr/>
        </p:nvSpPr>
        <p:spPr>
          <a:xfrm>
            <a:off x="2672861" y="1024640"/>
            <a:ext cx="6764216" cy="2422850"/>
          </a:xfrm>
          <a:prstGeom prst="rect">
            <a:avLst/>
          </a:prstGeom>
        </p:spPr>
        <p:txBody>
          <a:bodyPr wrap="square" anchor="b"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gn="ctr">
              <a:lnSpc>
                <a:spcPct val="100000"/>
              </a:lnSpc>
            </a:pPr>
            <a:endParaRPr lang="en-US" sz="2400" b="0" i="0" kern="1200" baseline="0" dirty="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6" name="Subtitle 2">
            <a:extLst>
              <a:ext uri="{FF2B5EF4-FFF2-40B4-BE49-F238E27FC236}">
                <a16:creationId xmlns:a16="http://schemas.microsoft.com/office/drawing/2014/main" id="{9CAF4EBB-2EF0-0943-8824-47B71693027F}"/>
              </a:ext>
            </a:extLst>
          </p:cNvPr>
          <p:cNvSpPr txBox="1">
            <a:spLocks/>
          </p:cNvSpPr>
          <p:nvPr/>
        </p:nvSpPr>
        <p:spPr>
          <a:xfrm>
            <a:off x="3188681" y="3679913"/>
            <a:ext cx="5779475" cy="2501078"/>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1600" b="0" i="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3" name="Straight Connector 2">
            <a:extLst>
              <a:ext uri="{FF2B5EF4-FFF2-40B4-BE49-F238E27FC236}">
                <a16:creationId xmlns:a16="http://schemas.microsoft.com/office/drawing/2014/main" id="{44A20E3A-E26A-8E46-9988-BB1D5B6F0E22}"/>
              </a:ext>
              <a:ext uri="{C183D7F6-B498-43B3-948B-1728B52AA6E4}">
                <adec:decorative xmlns:adec="http://schemas.microsoft.com/office/drawing/2017/decorative" val="1"/>
              </a:ext>
            </a:extLst>
          </p:cNvPr>
          <p:cNvCxnSpPr/>
          <p:nvPr/>
        </p:nvCxnSpPr>
        <p:spPr>
          <a:xfrm>
            <a:off x="3188679" y="3587261"/>
            <a:ext cx="57794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3C0C59D-1F56-4384-A588-0294E53642A8}"/>
              </a:ext>
            </a:extLst>
          </p:cNvPr>
          <p:cNvGrpSpPr/>
          <p:nvPr/>
        </p:nvGrpSpPr>
        <p:grpSpPr>
          <a:xfrm>
            <a:off x="2" y="-1"/>
            <a:ext cx="3188677" cy="6857987"/>
            <a:chOff x="1" y="-1"/>
            <a:chExt cx="3188678" cy="6857987"/>
          </a:xfrm>
        </p:grpSpPr>
        <p:pic>
          <p:nvPicPr>
            <p:cNvPr id="7" name="Picture 6">
              <a:extLst>
                <a:ext uri="{FF2B5EF4-FFF2-40B4-BE49-F238E27FC236}">
                  <a16:creationId xmlns:a16="http://schemas.microsoft.com/office/drawing/2014/main" id="{BA6BE24F-4952-8E48-B803-FC6457547FA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9997"/>
            <a:stretch/>
          </p:blipFill>
          <p:spPr>
            <a:xfrm>
              <a:off x="1" y="-1"/>
              <a:ext cx="3188678" cy="6857987"/>
            </a:xfrm>
            <a:prstGeom prst="rect">
              <a:avLst/>
            </a:prstGeom>
            <a:noFill/>
            <a:effectLst>
              <a:outerShdw blurRad="381000" dist="38100" algn="l" rotWithShape="0">
                <a:prstClr val="black">
                  <a:alpha val="40000"/>
                </a:prstClr>
              </a:outerShdw>
            </a:effectLst>
          </p:spPr>
        </p:pic>
        <p:sp>
          <p:nvSpPr>
            <p:cNvPr id="2" name="Rectangle 1">
              <a:extLst>
                <a:ext uri="{FF2B5EF4-FFF2-40B4-BE49-F238E27FC236}">
                  <a16:creationId xmlns:a16="http://schemas.microsoft.com/office/drawing/2014/main" id="{F2DF1C11-B4AD-48A9-9901-D8875631CF8B}"/>
                </a:ext>
              </a:extLst>
            </p:cNvPr>
            <p:cNvSpPr/>
            <p:nvPr userDrawn="1"/>
          </p:nvSpPr>
          <p:spPr>
            <a:xfrm>
              <a:off x="295275" y="5448300"/>
              <a:ext cx="2171700" cy="1209675"/>
            </a:xfrm>
            <a:prstGeom prst="rect">
              <a:avLst/>
            </a:prstGeom>
            <a:solidFill>
              <a:srgbClr val="395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pic>
        <p:nvPicPr>
          <p:cNvPr id="12" name="Picture 11">
            <a:extLst>
              <a:ext uri="{FF2B5EF4-FFF2-40B4-BE49-F238E27FC236}">
                <a16:creationId xmlns:a16="http://schemas.microsoft.com/office/drawing/2014/main" id="{803C318A-4DBF-4FF6-8F6F-BF2D9A81E563}"/>
              </a:ext>
            </a:extLst>
          </p:cNvPr>
          <p:cNvPicPr>
            <a:picLocks noChangeAspect="1"/>
          </p:cNvPicPr>
          <p:nvPr/>
        </p:nvPicPr>
        <p:blipFill>
          <a:blip r:embed="rId3"/>
          <a:stretch>
            <a:fillRect/>
          </a:stretch>
        </p:blipFill>
        <p:spPr>
          <a:xfrm>
            <a:off x="492332" y="5599593"/>
            <a:ext cx="1069768" cy="898605"/>
          </a:xfrm>
          <a:prstGeom prst="rect">
            <a:avLst/>
          </a:prstGeom>
        </p:spPr>
      </p:pic>
      <p:pic>
        <p:nvPicPr>
          <p:cNvPr id="14" name="Picture 13">
            <a:extLst>
              <a:ext uri="{FF2B5EF4-FFF2-40B4-BE49-F238E27FC236}">
                <a16:creationId xmlns:a16="http://schemas.microsoft.com/office/drawing/2014/main" id="{3CC287C9-AA8D-4AD2-924A-211E769DB657}"/>
              </a:ext>
            </a:extLst>
          </p:cNvPr>
          <p:cNvPicPr>
            <a:picLocks noChangeAspect="1"/>
          </p:cNvPicPr>
          <p:nvPr/>
        </p:nvPicPr>
        <p:blipFill>
          <a:blip r:embed="rId4"/>
          <a:srcRect/>
          <a:stretch/>
        </p:blipFill>
        <p:spPr>
          <a:xfrm>
            <a:off x="8452921" y="-388378"/>
            <a:ext cx="4223632" cy="7650237"/>
          </a:xfrm>
          <a:prstGeom prst="rect">
            <a:avLst/>
          </a:prstGeom>
        </p:spPr>
      </p:pic>
    </p:spTree>
    <p:extLst>
      <p:ext uri="{BB962C8B-B14F-4D97-AF65-F5344CB8AC3E}">
        <p14:creationId xmlns:p14="http://schemas.microsoft.com/office/powerpoint/2010/main" val="33487976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086E8-4E06-5B42-AE98-671233964C1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30180"/>
          <a:stretch/>
        </p:blipFill>
        <p:spPr>
          <a:xfrm>
            <a:off x="1" y="-1"/>
            <a:ext cx="3180347" cy="6857987"/>
          </a:xfrm>
          <a:prstGeom prst="rect">
            <a:avLst/>
          </a:prstGeom>
          <a:noFill/>
          <a:effectLst>
            <a:outerShdw blurRad="381000" dist="38100" algn="l" rotWithShape="0">
              <a:prstClr val="black">
                <a:alpha val="40000"/>
              </a:prstClr>
            </a:outerShdw>
          </a:effectLst>
        </p:spPr>
      </p:pic>
      <p:cxnSp>
        <p:nvCxnSpPr>
          <p:cNvPr id="12" name="Straight Connector 11">
            <a:extLst>
              <a:ext uri="{FF2B5EF4-FFF2-40B4-BE49-F238E27FC236}">
                <a16:creationId xmlns:a16="http://schemas.microsoft.com/office/drawing/2014/main" id="{8A274287-5CA7-7346-A6CD-DDDBE4F4A94F}"/>
              </a:ext>
            </a:extLst>
          </p:cNvPr>
          <p:cNvCxnSpPr>
            <a:cxnSpLocks/>
          </p:cNvCxnSpPr>
          <p:nvPr/>
        </p:nvCxnSpPr>
        <p:spPr>
          <a:xfrm flipH="1">
            <a:off x="7796153" y="5108713"/>
            <a:ext cx="115810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986613C-0712-8E49-A03A-5F8F3792B2A1}"/>
              </a:ext>
            </a:extLst>
          </p:cNvPr>
          <p:cNvSpPr txBox="1">
            <a:spLocks/>
          </p:cNvSpPr>
          <p:nvPr/>
        </p:nvSpPr>
        <p:spPr>
          <a:xfrm>
            <a:off x="3959783" y="5208169"/>
            <a:ext cx="5748760" cy="985883"/>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377" rtl="0" eaLnBrk="1" fontAlgn="base" latinLnBrk="0" hangingPunct="1">
              <a:lnSpc>
                <a:spcPct val="100000"/>
              </a:lnSpc>
              <a:spcBef>
                <a:spcPts val="0"/>
              </a:spcBef>
              <a:spcAft>
                <a:spcPts val="200"/>
              </a:spcAft>
              <a:buClrTx/>
              <a:buSzTx/>
              <a:buFont typeface="Arial" charset="0"/>
              <a:buNone/>
              <a:tabLst/>
              <a:defRPr/>
            </a:pPr>
            <a:endParaRPr lang="en-US" sz="1600" b="0" i="0" dirty="0">
              <a:solidFill>
                <a:schemeClr val="tx1">
                  <a:lumMod val="75000"/>
                  <a:lumOff val="25000"/>
                </a:schemeClr>
              </a:solidFill>
              <a:latin typeface="Calibri Light" panose="020F0302020204030204" pitchFamily="34" charset="0"/>
              <a:cs typeface="Calibri Light" panose="020F0302020204030204" pitchFamily="34" charset="0"/>
            </a:endParaRPr>
          </a:p>
          <a:p>
            <a:pPr marL="0" marR="0" lvl="0" indent="0" algn="l" defTabSz="914377" rtl="0" eaLnBrk="1" fontAlgn="base" latinLnBrk="0" hangingPunct="1">
              <a:lnSpc>
                <a:spcPct val="100000"/>
              </a:lnSpc>
              <a:spcBef>
                <a:spcPts val="0"/>
              </a:spcBef>
              <a:spcAft>
                <a:spcPts val="200"/>
              </a:spcAft>
              <a:buClrTx/>
              <a:buSzTx/>
              <a:buFont typeface="Arial" charset="0"/>
              <a:buNone/>
              <a:tabLst/>
              <a:defRPr/>
            </a:pPr>
            <a:endParaRPr lang="en-US" sz="1600" b="0" i="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87FEA72D-ADAD-F44B-9AED-FB6111D152C1}"/>
              </a:ext>
            </a:extLst>
          </p:cNvPr>
          <p:cNvCxnSpPr>
            <a:cxnSpLocks/>
          </p:cNvCxnSpPr>
          <p:nvPr/>
        </p:nvCxnSpPr>
        <p:spPr>
          <a:xfrm>
            <a:off x="3907232" y="2095719"/>
            <a:ext cx="15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012843-8593-8449-B1D0-9B91EC9EB19E}"/>
              </a:ext>
              <a:ext uri="{C183D7F6-B498-43B3-948B-1728B52AA6E4}">
                <adec:decorative xmlns:adec="http://schemas.microsoft.com/office/drawing/2017/decorative" val="1"/>
              </a:ext>
            </a:extLst>
          </p:cNvPr>
          <p:cNvCxnSpPr>
            <a:cxnSpLocks/>
          </p:cNvCxnSpPr>
          <p:nvPr/>
        </p:nvCxnSpPr>
        <p:spPr>
          <a:xfrm>
            <a:off x="2376273" y="672590"/>
            <a:ext cx="2643" cy="1443499"/>
          </a:xfrm>
          <a:prstGeom prst="line">
            <a:avLst/>
          </a:prstGeom>
          <a:ln>
            <a:gradFill>
              <a:gsLst>
                <a:gs pos="0">
                  <a:schemeClr val="accent1">
                    <a:lumMod val="5000"/>
                    <a:lumOff val="95000"/>
                  </a:schemeClr>
                </a:gs>
                <a:gs pos="74000">
                  <a:schemeClr val="bg1">
                    <a:lumMod val="6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CCE9AE-E44C-4A45-9224-9C8446ADE12D}"/>
              </a:ext>
              <a:ext uri="{C183D7F6-B498-43B3-948B-1728B52AA6E4}">
                <adec:decorative xmlns:adec="http://schemas.microsoft.com/office/drawing/2017/decorative" val="1"/>
              </a:ext>
            </a:extLst>
          </p:cNvPr>
          <p:cNvCxnSpPr>
            <a:cxnSpLocks/>
          </p:cNvCxnSpPr>
          <p:nvPr/>
        </p:nvCxnSpPr>
        <p:spPr>
          <a:xfrm flipH="1">
            <a:off x="8265343" y="5108713"/>
            <a:ext cx="15441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F6EB41-36AB-3848-8E79-EF72BD55F3DA}"/>
              </a:ext>
              <a:ext uri="{C183D7F6-B498-43B3-948B-1728B52AA6E4}">
                <adec:decorative xmlns:adec="http://schemas.microsoft.com/office/drawing/2017/decorative" val="1"/>
              </a:ext>
            </a:extLst>
          </p:cNvPr>
          <p:cNvCxnSpPr>
            <a:cxnSpLocks/>
          </p:cNvCxnSpPr>
          <p:nvPr/>
        </p:nvCxnSpPr>
        <p:spPr>
          <a:xfrm flipV="1">
            <a:off x="9809481" y="5108714"/>
            <a:ext cx="0" cy="1085330"/>
          </a:xfrm>
          <a:prstGeom prst="line">
            <a:avLst/>
          </a:prstGeom>
          <a:ln>
            <a:gradFill>
              <a:gsLst>
                <a:gs pos="0">
                  <a:schemeClr val="accent1">
                    <a:lumMod val="5000"/>
                    <a:lumOff val="95000"/>
                  </a:schemeClr>
                </a:gs>
                <a:gs pos="74000">
                  <a:schemeClr val="bg1">
                    <a:lumMod val="6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82B903A5-DF28-B244-9743-0856AD79B98A}"/>
              </a:ext>
            </a:extLst>
          </p:cNvPr>
          <p:cNvSpPr txBox="1">
            <a:spLocks/>
          </p:cNvSpPr>
          <p:nvPr/>
        </p:nvSpPr>
        <p:spPr>
          <a:xfrm>
            <a:off x="2551409" y="672582"/>
            <a:ext cx="6621904" cy="1311030"/>
          </a:xfrm>
          <a:prstGeom prst="rect">
            <a:avLst/>
          </a:prstGeom>
        </p:spPr>
        <p:txBody>
          <a:bodyPr wrap="square" anchor="ctr"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nSpc>
                <a:spcPct val="100000"/>
              </a:lnSpc>
            </a:pPr>
            <a:endParaRPr lang="en-US" sz="2400" b="0" i="0" kern="1200" baseline="0" dirty="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24" name="Rectangle 23">
            <a:extLst>
              <a:ext uri="{FF2B5EF4-FFF2-40B4-BE49-F238E27FC236}">
                <a16:creationId xmlns:a16="http://schemas.microsoft.com/office/drawing/2014/main" id="{E0ABE48E-FAD2-5944-B26D-DACB96D78C0A}"/>
              </a:ext>
              <a:ext uri="{C183D7F6-B498-43B3-948B-1728B52AA6E4}">
                <adec:decorative xmlns:adec="http://schemas.microsoft.com/office/drawing/2017/decorative" val="1"/>
              </a:ext>
            </a:extLst>
          </p:cNvPr>
          <p:cNvSpPr/>
          <p:nvPr/>
        </p:nvSpPr>
        <p:spPr>
          <a:xfrm>
            <a:off x="3914065" y="2119623"/>
            <a:ext cx="4364939" cy="2989097"/>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lumMod val="50000"/>
                </a:schemeClr>
              </a:solidFill>
            </a:endParaRPr>
          </a:p>
        </p:txBody>
      </p:sp>
      <p:cxnSp>
        <p:nvCxnSpPr>
          <p:cNvPr id="27" name="Straight Connector 26">
            <a:extLst>
              <a:ext uri="{FF2B5EF4-FFF2-40B4-BE49-F238E27FC236}">
                <a16:creationId xmlns:a16="http://schemas.microsoft.com/office/drawing/2014/main" id="{55B6787B-837D-684D-AC5B-35A458C1E5F6}"/>
              </a:ext>
              <a:ext uri="{C183D7F6-B498-43B3-948B-1728B52AA6E4}">
                <adec:decorative xmlns:adec="http://schemas.microsoft.com/office/drawing/2017/decorative" val="1"/>
              </a:ext>
            </a:extLst>
          </p:cNvPr>
          <p:cNvCxnSpPr>
            <a:cxnSpLocks/>
          </p:cNvCxnSpPr>
          <p:nvPr/>
        </p:nvCxnSpPr>
        <p:spPr>
          <a:xfrm flipH="1">
            <a:off x="2376278" y="2119877"/>
            <a:ext cx="15441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4501B8A-15B6-4C76-8570-98C9CAEE536C}"/>
              </a:ext>
            </a:extLst>
          </p:cNvPr>
          <p:cNvSpPr/>
          <p:nvPr/>
        </p:nvSpPr>
        <p:spPr>
          <a:xfrm>
            <a:off x="266705" y="5495925"/>
            <a:ext cx="2211471" cy="1000104"/>
          </a:xfrm>
          <a:prstGeom prst="rect">
            <a:avLst/>
          </a:prstGeom>
          <a:solidFill>
            <a:srgbClr val="395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a:extLst>
              <a:ext uri="{FF2B5EF4-FFF2-40B4-BE49-F238E27FC236}">
                <a16:creationId xmlns:a16="http://schemas.microsoft.com/office/drawing/2014/main" id="{0A6ED46E-87D4-4D76-B025-116D00E36A4B}"/>
              </a:ext>
            </a:extLst>
          </p:cNvPr>
          <p:cNvPicPr>
            <a:picLocks noChangeAspect="1"/>
          </p:cNvPicPr>
          <p:nvPr/>
        </p:nvPicPr>
        <p:blipFill>
          <a:blip r:embed="rId3"/>
          <a:srcRect/>
          <a:stretch/>
        </p:blipFill>
        <p:spPr>
          <a:xfrm>
            <a:off x="8452921" y="-388378"/>
            <a:ext cx="4223632" cy="7650237"/>
          </a:xfrm>
          <a:prstGeom prst="rect">
            <a:avLst/>
          </a:prstGeom>
        </p:spPr>
      </p:pic>
      <p:pic>
        <p:nvPicPr>
          <p:cNvPr id="26" name="Picture 25">
            <a:extLst>
              <a:ext uri="{FF2B5EF4-FFF2-40B4-BE49-F238E27FC236}">
                <a16:creationId xmlns:a16="http://schemas.microsoft.com/office/drawing/2014/main" id="{BDE606D6-D416-4C72-9350-9FAEEA5F839E}"/>
              </a:ext>
            </a:extLst>
          </p:cNvPr>
          <p:cNvPicPr>
            <a:picLocks noChangeAspect="1"/>
          </p:cNvPicPr>
          <p:nvPr/>
        </p:nvPicPr>
        <p:blipFill>
          <a:blip r:embed="rId4"/>
          <a:stretch>
            <a:fillRect/>
          </a:stretch>
        </p:blipFill>
        <p:spPr>
          <a:xfrm>
            <a:off x="492332" y="5599593"/>
            <a:ext cx="1069768" cy="898605"/>
          </a:xfrm>
          <a:prstGeom prst="rect">
            <a:avLst/>
          </a:prstGeom>
        </p:spPr>
      </p:pic>
    </p:spTree>
    <p:extLst>
      <p:ext uri="{BB962C8B-B14F-4D97-AF65-F5344CB8AC3E}">
        <p14:creationId xmlns:p14="http://schemas.microsoft.com/office/powerpoint/2010/main" val="304069644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146329"/>
            <a:ext cx="9601200" cy="914400"/>
          </a:xfrm>
        </p:spPr>
        <p:txBody>
          <a:bodyPr/>
          <a:lstStyle>
            <a:lvl1pPr>
              <a:defRPr sz="3600" b="1" baseline="0">
                <a:solidFill>
                  <a:srgbClr val="395B74"/>
                </a:solidFill>
                <a:latin typeface="+mn-lt"/>
                <a:cs typeface="Raav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5" y="1148614"/>
            <a:ext cx="11030091" cy="4525963"/>
          </a:xfrm>
        </p:spPr>
        <p:txBody>
          <a:bodyPr/>
          <a:lstStyle>
            <a:lvl1pPr marL="0" indent="0">
              <a:spcBef>
                <a:spcPts val="0"/>
              </a:spcBef>
              <a:spcAft>
                <a:spcPts val="600"/>
              </a:spcAft>
              <a:buNone/>
              <a:defRPr sz="2400" b="0" i="0" baseline="0">
                <a:latin typeface="Calibri" panose="020F0502020204030204" pitchFamily="34" charset="0"/>
                <a:cs typeface="Calibri" panose="020F0502020204030204" pitchFamily="34" charset="0"/>
              </a:defRPr>
            </a:lvl1pPr>
            <a:lvl2pPr marL="557199" indent="-214308">
              <a:spcBef>
                <a:spcPts val="0"/>
              </a:spcBef>
              <a:spcAft>
                <a:spcPts val="600"/>
              </a:spcAft>
              <a:buFont typeface="Arial" panose="020B0604020202020204" pitchFamily="34" charset="0"/>
              <a:buChar char="•"/>
              <a:defRPr sz="2200" b="0" i="0" baseline="0">
                <a:latin typeface="Calibri" panose="020F0502020204030204" pitchFamily="34" charset="0"/>
                <a:cs typeface="Calibri" panose="020F0502020204030204" pitchFamily="34" charset="0"/>
              </a:defRPr>
            </a:lvl2pPr>
            <a:lvl3pPr marL="857229" indent="-171446">
              <a:spcBef>
                <a:spcPts val="0"/>
              </a:spcBef>
              <a:spcAft>
                <a:spcPts val="600"/>
              </a:spcAft>
              <a:buFont typeface="Calibri Light" panose="020F0302020204030204" pitchFamily="34" charset="0"/>
              <a:buChar char="–"/>
              <a:defRPr sz="2000" b="0" i="0" baseline="0">
                <a:latin typeface="Calibri" panose="020F0502020204030204" pitchFamily="34" charset="0"/>
                <a:cs typeface="Calibri" panose="020F0502020204030204" pitchFamily="34" charset="0"/>
              </a:defRPr>
            </a:lvl3pPr>
            <a:lvl4pPr marL="1200121" indent="-171446">
              <a:spcBef>
                <a:spcPts val="0"/>
              </a:spcBef>
              <a:spcAft>
                <a:spcPts val="600"/>
              </a:spcAft>
              <a:buFont typeface="Calibri" panose="020F0502020204030204" pitchFamily="34" charset="0"/>
              <a:buChar char="»"/>
              <a:defRPr sz="1800" b="0" i="0" baseline="0">
                <a:latin typeface="Calibri" panose="020F0502020204030204" pitchFamily="34" charset="0"/>
                <a:cs typeface="Calibri" panose="020F0502020204030204" pitchFamily="34" charset="0"/>
              </a:defRPr>
            </a:lvl4pPr>
            <a:lvl5pPr marL="1543012" indent="-171446">
              <a:spcBef>
                <a:spcPts val="0"/>
              </a:spcBef>
              <a:spcAft>
                <a:spcPts val="600"/>
              </a:spcAft>
              <a:buFont typeface="Arial" panose="020B0604020202020204" pitchFamily="34" charset="0"/>
              <a:buChar char="•"/>
              <a:defRPr sz="1800" b="0" i="0" baseline="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a:extLst>
              <a:ext uri="{FF2B5EF4-FFF2-40B4-BE49-F238E27FC236}">
                <a16:creationId xmlns:a16="http://schemas.microsoft.com/office/drawing/2014/main" id="{8334E39E-F82A-4165-8977-58FD864A6540}"/>
              </a:ext>
            </a:extLst>
          </p:cNvPr>
          <p:cNvSpPr txBox="1">
            <a:spLocks/>
          </p:cNvSpPr>
          <p:nvPr userDrawn="1"/>
        </p:nvSpPr>
        <p:spPr>
          <a:xfrm>
            <a:off x="11684010" y="6248408"/>
            <a:ext cx="7111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000" b="0" i="0" u="none" strike="noStrike" kern="1200" cap="none" spc="0" normalizeH="0" baseline="0" noProof="0">
                <a:ln>
                  <a:noFill/>
                </a:ln>
                <a:solidFill>
                  <a:prstClr val="black"/>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ill Sans MT" pitchFamily="34" charset="0"/>
              <a:ea typeface="ＭＳ Ｐゴシック" charset="-128"/>
              <a:cs typeface="+mn-cs"/>
            </a:endParaRPr>
          </a:p>
        </p:txBody>
      </p:sp>
      <p:sp>
        <p:nvSpPr>
          <p:cNvPr id="5" name="TextBox 4">
            <a:extLst>
              <a:ext uri="{FF2B5EF4-FFF2-40B4-BE49-F238E27FC236}">
                <a16:creationId xmlns:a16="http://schemas.microsoft.com/office/drawing/2014/main" id="{190CB0A9-CDF4-4FA9-943B-0A554F94378F}"/>
              </a:ext>
            </a:extLst>
          </p:cNvPr>
          <p:cNvSpPr txBox="1"/>
          <p:nvPr userDrawn="1"/>
        </p:nvSpPr>
        <p:spPr>
          <a:xfrm>
            <a:off x="1208627" y="381006"/>
            <a:ext cx="10991044" cy="276999"/>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Black" panose="020B0A04020102020204" pitchFamily="34" charset="0"/>
                <a:ea typeface="ＭＳ Ｐゴシック" charset="-128"/>
                <a:cs typeface="+mn-cs"/>
              </a:rPr>
              <a:t>For FTA Discussion Only</a:t>
            </a:r>
          </a:p>
        </p:txBody>
      </p:sp>
    </p:spTree>
    <p:extLst>
      <p:ext uri="{BB962C8B-B14F-4D97-AF65-F5344CB8AC3E}">
        <p14:creationId xmlns:p14="http://schemas.microsoft.com/office/powerpoint/2010/main" val="1692487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9453125" cy="1362075"/>
          </a:xfrm>
        </p:spPr>
        <p:txBody>
          <a:bodyPr anchor="t"/>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963091" y="2906713"/>
            <a:ext cx="9029055" cy="1500187"/>
          </a:xfr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78761216-5B07-BD4E-9B80-16A978AEE67E}"/>
              </a:ext>
            </a:extLst>
          </p:cNvPr>
          <p:cNvSpPr txBox="1">
            <a:spLocks/>
          </p:cNvSpPr>
          <p:nvPr/>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
        <p:nvSpPr>
          <p:cNvPr id="6" name="Slide Number Placeholder 4">
            <a:extLst>
              <a:ext uri="{FF2B5EF4-FFF2-40B4-BE49-F238E27FC236}">
                <a16:creationId xmlns:a16="http://schemas.microsoft.com/office/drawing/2014/main" id="{43516B9C-4E6F-4A3D-A8F8-F5DD8F3D0002}"/>
              </a:ext>
            </a:extLst>
          </p:cNvPr>
          <p:cNvSpPr>
            <a:spLocks noGrp="1"/>
          </p:cNvSpPr>
          <p:nvPr>
            <p:ph type="sldNum" sz="quarter" idx="12"/>
          </p:nvPr>
        </p:nvSpPr>
        <p:spPr>
          <a:xfrm>
            <a:off x="11595109" y="6161032"/>
            <a:ext cx="711199" cy="700151"/>
          </a:xfrm>
          <a:prstGeom prst="rect">
            <a:avLst/>
          </a:prstGeom>
        </p:spPr>
        <p:txBody>
          <a:bodyPr/>
          <a:lstStyle>
            <a:lvl1pPr>
              <a:defRPr sz="1400"/>
            </a:lvl1pPr>
          </a:lstStyle>
          <a:p>
            <a:pPr defTabSz="457200" fontAlgn="base">
              <a:spcBef>
                <a:spcPct val="0"/>
              </a:spcBef>
              <a:spcAft>
                <a:spcPct val="0"/>
              </a:spcAft>
              <a:defRPr/>
            </a:pPr>
            <a:fld id="{F00A00CB-2C12-43BD-8097-0EF59CD27AF0}" type="slidenum">
              <a:rPr lang="en-US" smtClean="0">
                <a:solidFill>
                  <a:prstClr val="black"/>
                </a:solidFill>
                <a:latin typeface="Gill Sans MT" pitchFamily="34" charset="0"/>
                <a:ea typeface="ＭＳ Ｐゴシック" charset="-128"/>
              </a:rPr>
              <a:pPr defTabSz="457200" fontAlgn="base">
                <a:spcBef>
                  <a:spcPct val="0"/>
                </a:spcBef>
                <a:spcAft>
                  <a:spcPct val="0"/>
                </a:spcAft>
                <a:defRPr/>
              </a:pPr>
              <a:t>‹#›</a:t>
            </a:fld>
            <a:endParaRPr lang="en-US">
              <a:solidFill>
                <a:prstClr val="black"/>
              </a:solidFill>
              <a:latin typeface="Gill Sans MT" pitchFamily="34" charset="0"/>
              <a:ea typeface="ＭＳ Ｐゴシック" charset="-128"/>
            </a:endParaRPr>
          </a:p>
        </p:txBody>
      </p:sp>
    </p:spTree>
    <p:extLst>
      <p:ext uri="{BB962C8B-B14F-4D97-AF65-F5344CB8AC3E}">
        <p14:creationId xmlns:p14="http://schemas.microsoft.com/office/powerpoint/2010/main" val="2216873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149857"/>
            <a:ext cx="9601200" cy="914400"/>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609601" y="1175503"/>
            <a:ext cx="5367045" cy="4923373"/>
          </a:xfrm>
        </p:spPr>
        <p:txBody>
          <a:bodyPr/>
          <a:lstStyle>
            <a:lvl1pPr marL="0" indent="0">
              <a:buNone/>
              <a:defRPr sz="2400" b="0" i="0">
                <a:latin typeface="Calibri" panose="020F0502020204030204" pitchFamily="34" charset="0"/>
                <a:cs typeface="Calibri" panose="020F0502020204030204" pitchFamily="34" charset="0"/>
              </a:defRPr>
            </a:lvl1pPr>
            <a:lvl2pPr marL="557199" indent="-214308">
              <a:buFont typeface="Arial" panose="020B0604020202020204" pitchFamily="34" charset="0"/>
              <a:buChar char="•"/>
              <a:defRPr sz="2000" b="0" i="0">
                <a:latin typeface="Calibri" panose="020F0502020204030204" pitchFamily="34" charset="0"/>
                <a:cs typeface="Calibri" panose="020F0502020204030204" pitchFamily="34" charset="0"/>
              </a:defRPr>
            </a:lvl2pPr>
            <a:lvl3pPr marL="857229" indent="-171446">
              <a:buFont typeface="Calibri Light" panose="020F0302020204030204" pitchFamily="34" charset="0"/>
              <a:buChar char="–"/>
              <a:defRPr sz="1800" b="0" i="0">
                <a:latin typeface="Calibri" panose="020F0502020204030204" pitchFamily="34" charset="0"/>
                <a:cs typeface="Calibri" panose="020F0502020204030204" pitchFamily="34" charset="0"/>
              </a:defRPr>
            </a:lvl3pPr>
            <a:lvl4pPr marL="1200121" indent="-171446">
              <a:buFont typeface="Calibri Light" panose="020F0302020204030204" pitchFamily="34" charset="0"/>
              <a:buChar char="»"/>
              <a:defRPr sz="1600" b="0" i="0">
                <a:latin typeface="Calibri" panose="020F0502020204030204" pitchFamily="34" charset="0"/>
                <a:cs typeface="Calibri" panose="020F0502020204030204" pitchFamily="34" charset="0"/>
              </a:defRPr>
            </a:lvl4pPr>
            <a:lvl5pPr marL="1543012" indent="-171446">
              <a:buFont typeface="Arial" panose="020B0604020202020204" pitchFamily="34" charset="0"/>
              <a:buChar char="•"/>
              <a:defRPr sz="1400" b="0" i="0">
                <a:latin typeface="Calibri" panose="020F0502020204030204" pitchFamily="34" charset="0"/>
                <a:cs typeface="Calibri" panose="020F0502020204030204" pitchFamily="34" charset="0"/>
              </a:defRPr>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6854" y="1175503"/>
            <a:ext cx="5367045" cy="4923373"/>
          </a:xfrm>
        </p:spPr>
        <p:txBody>
          <a:bodyPr/>
          <a:lstStyle>
            <a:lvl1pPr marL="0" indent="0">
              <a:buNone/>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marL="1200121" indent="-171446">
              <a:buFont typeface="Arial" panose="020B0604020202020204" pitchFamily="34" charset="0"/>
              <a:buChar char="»"/>
              <a:defRPr sz="1600">
                <a:latin typeface="Calibri" panose="020F0502020204030204" pitchFamily="34" charset="0"/>
                <a:cs typeface="Calibri" panose="020F0502020204030204" pitchFamily="34" charset="0"/>
              </a:defRPr>
            </a:lvl4pPr>
            <a:lvl5pPr marL="1543012" indent="-171446">
              <a:buFont typeface="Arial" panose="020B0604020202020204" pitchFamily="34" charset="0"/>
              <a:buChar char="•"/>
              <a:defRPr sz="1400">
                <a:latin typeface="Calibri" panose="020F0502020204030204" pitchFamily="34" charset="0"/>
                <a:cs typeface="Calibri" panose="020F0502020204030204" pitchFamily="34" charset="0"/>
              </a:defRPr>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a:extLst>
              <a:ext uri="{FF2B5EF4-FFF2-40B4-BE49-F238E27FC236}">
                <a16:creationId xmlns:a16="http://schemas.microsoft.com/office/drawing/2014/main" id="{6E7FAEFB-5591-E84B-A4E4-4A40595B8121}"/>
              </a:ext>
            </a:extLst>
          </p:cNvPr>
          <p:cNvSpPr txBox="1">
            <a:spLocks/>
          </p:cNvSpPr>
          <p:nvPr/>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
        <p:nvSpPr>
          <p:cNvPr id="7" name="Slide Number Placeholder 4">
            <a:extLst>
              <a:ext uri="{FF2B5EF4-FFF2-40B4-BE49-F238E27FC236}">
                <a16:creationId xmlns:a16="http://schemas.microsoft.com/office/drawing/2014/main" id="{8C183527-3252-4B59-B162-4F1681EEFB3D}"/>
              </a:ext>
            </a:extLst>
          </p:cNvPr>
          <p:cNvSpPr>
            <a:spLocks noGrp="1"/>
          </p:cNvSpPr>
          <p:nvPr>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2702211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6332"/>
            <a:ext cx="9601200" cy="914400"/>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609607" y="1146271"/>
            <a:ext cx="5367040" cy="639762"/>
          </a:xfrm>
        </p:spPr>
        <p:txBody>
          <a:bodyPr anchor="b"/>
          <a:lstStyle>
            <a:lvl1pPr marL="0" indent="0">
              <a:buNone/>
              <a:defRPr sz="2400" b="1">
                <a:latin typeface="Calibri" panose="020F0502020204030204" pitchFamily="34" charset="0"/>
                <a:cs typeface="Calibri" panose="020F050202020403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6226854" y="1146271"/>
            <a:ext cx="5367045" cy="639762"/>
          </a:xfrm>
        </p:spPr>
        <p:txBody>
          <a:bodyPr anchor="b"/>
          <a:lstStyle>
            <a:lvl1pPr marL="0" indent="0">
              <a:buNone/>
              <a:defRPr sz="2400" b="1">
                <a:latin typeface="Calibri" panose="020F0502020204030204" pitchFamily="34" charset="0"/>
                <a:cs typeface="Calibri" panose="020F050202020403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8" name="Slide Number Placeholder 4">
            <a:extLst>
              <a:ext uri="{FF2B5EF4-FFF2-40B4-BE49-F238E27FC236}">
                <a16:creationId xmlns:a16="http://schemas.microsoft.com/office/drawing/2014/main" id="{B33C5E03-3EEF-2F48-9B1B-747659931DBB}"/>
              </a:ext>
            </a:extLst>
          </p:cNvPr>
          <p:cNvSpPr txBox="1">
            <a:spLocks/>
          </p:cNvSpPr>
          <p:nvPr/>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
        <p:nvSpPr>
          <p:cNvPr id="9" name="Content Placeholder 2">
            <a:extLst>
              <a:ext uri="{FF2B5EF4-FFF2-40B4-BE49-F238E27FC236}">
                <a16:creationId xmlns:a16="http://schemas.microsoft.com/office/drawing/2014/main" id="{3DA7F198-C3F9-4A92-819E-C49B4C50DE97}"/>
              </a:ext>
            </a:extLst>
          </p:cNvPr>
          <p:cNvSpPr>
            <a:spLocks noGrp="1"/>
          </p:cNvSpPr>
          <p:nvPr>
            <p:ph sz="half" idx="10"/>
          </p:nvPr>
        </p:nvSpPr>
        <p:spPr>
          <a:xfrm>
            <a:off x="609601" y="1871573"/>
            <a:ext cx="5367045" cy="4227303"/>
          </a:xfrm>
        </p:spPr>
        <p:txBody>
          <a:bodyPr/>
          <a:lstStyle>
            <a:lvl1pPr marL="0" indent="0">
              <a:buNone/>
              <a:defRPr sz="2400" b="0" i="0">
                <a:latin typeface="Calibri" panose="020F0502020204030204" pitchFamily="34" charset="0"/>
                <a:cs typeface="Calibri" panose="020F0502020204030204" pitchFamily="34" charset="0"/>
              </a:defRPr>
            </a:lvl1pPr>
            <a:lvl2pPr marL="557199" indent="-214308">
              <a:buFont typeface="Arial" panose="020B0604020202020204" pitchFamily="34" charset="0"/>
              <a:buChar char="•"/>
              <a:defRPr sz="2000" b="0" i="0">
                <a:latin typeface="Calibri" panose="020F0502020204030204" pitchFamily="34" charset="0"/>
                <a:cs typeface="Calibri" panose="020F0502020204030204" pitchFamily="34" charset="0"/>
              </a:defRPr>
            </a:lvl2pPr>
            <a:lvl3pPr marL="857229" indent="-171446">
              <a:buFont typeface="Calibri Light" panose="020F0302020204030204" pitchFamily="34" charset="0"/>
              <a:buChar char="–"/>
              <a:defRPr sz="1800" b="0" i="0">
                <a:latin typeface="Calibri" panose="020F0502020204030204" pitchFamily="34" charset="0"/>
                <a:cs typeface="Calibri" panose="020F0502020204030204" pitchFamily="34" charset="0"/>
              </a:defRPr>
            </a:lvl3pPr>
            <a:lvl4pPr marL="1200121" indent="-171446">
              <a:buFont typeface="Calibri Light" panose="020F0302020204030204" pitchFamily="34" charset="0"/>
              <a:buChar char="»"/>
              <a:defRPr sz="1600" b="0" i="0">
                <a:latin typeface="Calibri" panose="020F0502020204030204" pitchFamily="34" charset="0"/>
                <a:cs typeface="Calibri" panose="020F0502020204030204" pitchFamily="34" charset="0"/>
              </a:defRPr>
            </a:lvl4pPr>
            <a:lvl5pPr marL="1543012" indent="-171446">
              <a:buFont typeface="Arial" panose="020B0604020202020204" pitchFamily="34" charset="0"/>
              <a:buChar char="•"/>
              <a:defRPr sz="1400" b="0" i="0">
                <a:latin typeface="Calibri" panose="020F0502020204030204" pitchFamily="34" charset="0"/>
                <a:cs typeface="Calibri" panose="020F0502020204030204" pitchFamily="34" charset="0"/>
              </a:defRPr>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A6030C2E-5A26-4889-874C-86831EE60DAA}"/>
              </a:ext>
            </a:extLst>
          </p:cNvPr>
          <p:cNvSpPr>
            <a:spLocks noGrp="1"/>
          </p:cNvSpPr>
          <p:nvPr>
            <p:ph sz="half" idx="2"/>
          </p:nvPr>
        </p:nvSpPr>
        <p:spPr>
          <a:xfrm>
            <a:off x="6226854" y="1871573"/>
            <a:ext cx="5367045" cy="4227303"/>
          </a:xfrm>
        </p:spPr>
        <p:txBody>
          <a:bodyPr/>
          <a:lstStyle>
            <a:lvl1pPr marL="0" indent="0">
              <a:buNone/>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marL="1200121" indent="-171446">
              <a:buFont typeface="Arial" panose="020B0604020202020204" pitchFamily="34" charset="0"/>
              <a:buChar char="»"/>
              <a:defRPr sz="1600">
                <a:latin typeface="Calibri" panose="020F0502020204030204" pitchFamily="34" charset="0"/>
                <a:cs typeface="Calibri" panose="020F0502020204030204" pitchFamily="34" charset="0"/>
              </a:defRPr>
            </a:lvl4pPr>
            <a:lvl5pPr marL="1543012" indent="-171446">
              <a:buFont typeface="Arial" panose="020B0604020202020204" pitchFamily="34" charset="0"/>
              <a:buChar char="•"/>
              <a:defRPr sz="1400">
                <a:latin typeface="Calibri" panose="020F0502020204030204" pitchFamily="34" charset="0"/>
                <a:cs typeface="Calibri" panose="020F0502020204030204" pitchFamily="34" charset="0"/>
              </a:defRPr>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931345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9040"/>
            <a:ext cx="9601200" cy="914400"/>
          </a:xfrm>
        </p:spPr>
        <p:txBody>
          <a:bodyPr/>
          <a:lstStyle>
            <a:lvl1pPr>
              <a:defRPr b="1"/>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004E9E2A-5C59-2947-A240-E54453146C0C}"/>
              </a:ext>
            </a:extLst>
          </p:cNvPr>
          <p:cNvSpPr txBox="1">
            <a:spLocks/>
          </p:cNvSpPr>
          <p:nvPr/>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
        <p:nvSpPr>
          <p:cNvPr id="5" name="Slide Number Placeholder 4">
            <a:extLst>
              <a:ext uri="{FF2B5EF4-FFF2-40B4-BE49-F238E27FC236}">
                <a16:creationId xmlns:a16="http://schemas.microsoft.com/office/drawing/2014/main" id="{A1A614E0-3AD2-4BDB-867B-A494407C0779}"/>
              </a:ext>
            </a:extLst>
          </p:cNvPr>
          <p:cNvSpPr>
            <a:spLocks noGrp="1"/>
          </p:cNvSpPr>
          <p:nvPr>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
        <p:nvSpPr>
          <p:cNvPr id="6" name="TextBox 5">
            <a:extLst>
              <a:ext uri="{FF2B5EF4-FFF2-40B4-BE49-F238E27FC236}">
                <a16:creationId xmlns:a16="http://schemas.microsoft.com/office/drawing/2014/main" id="{AD7850B0-7CCF-479D-8A79-BC1AEE40A892}"/>
              </a:ext>
            </a:extLst>
          </p:cNvPr>
          <p:cNvSpPr txBox="1"/>
          <p:nvPr userDrawn="1"/>
        </p:nvSpPr>
        <p:spPr>
          <a:xfrm>
            <a:off x="609603" y="6161032"/>
            <a:ext cx="10991044"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ＭＳ Ｐゴシック" charset="-128"/>
                <a:cs typeface="+mn-cs"/>
              </a:rPr>
              <a:t>For Internal Discussion Purposes Only</a:t>
            </a:r>
          </a:p>
        </p:txBody>
      </p:sp>
    </p:spTree>
    <p:extLst>
      <p:ext uri="{BB962C8B-B14F-4D97-AF65-F5344CB8AC3E}">
        <p14:creationId xmlns:p14="http://schemas.microsoft.com/office/powerpoint/2010/main" val="258898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395B74"/>
                </a:solidFill>
                <a:latin typeface="+mj-lt"/>
                <a:cs typeface="Raavi"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txBox="1">
            <a:spLocks/>
          </p:cNvSpPr>
          <p:nvPr userDrawn="1"/>
        </p:nvSpPr>
        <p:spPr>
          <a:xfrm>
            <a:off x="11684010" y="6248408"/>
            <a:ext cx="7111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000" b="0" i="0" u="none" strike="noStrike" kern="1200" cap="none" spc="0" normalizeH="0" baseline="0" noProof="0">
                <a:ln>
                  <a:noFill/>
                </a:ln>
                <a:solidFill>
                  <a:prstClr val="black"/>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ill Sans MT" pitchFamily="34" charset="0"/>
              <a:ea typeface="ＭＳ Ｐゴシック" charset="-128"/>
              <a:cs typeface="+mn-cs"/>
            </a:endParaRPr>
          </a:p>
        </p:txBody>
      </p:sp>
      <p:sp>
        <p:nvSpPr>
          <p:cNvPr id="6" name="Date Placeholder 8"/>
          <p:cNvSpPr>
            <a:spLocks noGrp="1"/>
          </p:cNvSpPr>
          <p:nvPr>
            <p:ph type="dt" sz="half" idx="2"/>
          </p:nvPr>
        </p:nvSpPr>
        <p:spPr>
          <a:xfrm>
            <a:off x="8755844" y="616103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defRPr/>
            </a:pPr>
            <a:endParaRPr lang="en-US">
              <a:solidFill>
                <a:prstClr val="black">
                  <a:tint val="75000"/>
                </a:prstClr>
              </a:solidFill>
              <a:latin typeface="Arial" charset="0"/>
              <a:ea typeface="ＭＳ Ｐゴシック" charset="-128"/>
            </a:endParaRPr>
          </a:p>
        </p:txBody>
      </p:sp>
      <p:sp>
        <p:nvSpPr>
          <p:cNvPr id="8" name="TextBox 7"/>
          <p:cNvSpPr txBox="1"/>
          <p:nvPr userDrawn="1"/>
        </p:nvSpPr>
        <p:spPr>
          <a:xfrm>
            <a:off x="1208627" y="381006"/>
            <a:ext cx="10991044" cy="276999"/>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Black" panose="020B0A04020102020204" pitchFamily="34" charset="0"/>
                <a:ea typeface="ＭＳ Ｐゴシック" charset="-128"/>
                <a:cs typeface="+mn-cs"/>
              </a:rPr>
              <a:t>For FTA Discussion Only</a:t>
            </a:r>
          </a:p>
        </p:txBody>
      </p:sp>
    </p:spTree>
    <p:extLst>
      <p:ext uri="{BB962C8B-B14F-4D97-AF65-F5344CB8AC3E}">
        <p14:creationId xmlns:p14="http://schemas.microsoft.com/office/powerpoint/2010/main" val="47995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9788103" cy="1055418"/>
          </a:xfrm>
        </p:spPr>
        <p:txBody>
          <a:bodyPr anchor="b"/>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4766733" y="1435103"/>
            <a:ext cx="6815664" cy="4691072"/>
          </a:xfrm>
        </p:spPr>
        <p:txBody>
          <a:bodyPr/>
          <a:lstStyle>
            <a:lvl1pPr>
              <a:defRPr sz="2400" b="0" i="0">
                <a:latin typeface="Calibri" panose="020F0502020204030204" pitchFamily="34" charset="0"/>
                <a:cs typeface="Calibri" panose="020F0502020204030204" pitchFamily="34" charset="0"/>
              </a:defRPr>
            </a:lvl1pPr>
            <a:lvl2pPr>
              <a:defRPr sz="21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500" b="0" i="0">
                <a:latin typeface="Calibri" panose="020F0502020204030204" pitchFamily="34" charset="0"/>
                <a:cs typeface="Calibri" panose="020F0502020204030204" pitchFamily="34" charset="0"/>
              </a:defRPr>
            </a:lvl4pPr>
            <a:lvl5pPr>
              <a:defRPr sz="1500" b="0" i="0">
                <a:latin typeface="Calibri" panose="020F0502020204030204" pitchFamily="34" charset="0"/>
                <a:cs typeface="Calibri" panose="020F050202020403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6" name="Slide Number Placeholder 4">
            <a:extLst>
              <a:ext uri="{FF2B5EF4-FFF2-40B4-BE49-F238E27FC236}">
                <a16:creationId xmlns:a16="http://schemas.microsoft.com/office/drawing/2014/main" id="{023B55BE-7A7A-BC4D-B0FC-3A20D5965522}"/>
              </a:ext>
            </a:extLst>
          </p:cNvPr>
          <p:cNvSpPr txBox="1">
            <a:spLocks/>
          </p:cNvSpPr>
          <p:nvPr/>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
        <p:nvSpPr>
          <p:cNvPr id="7" name="Slide Number Placeholder 4">
            <a:extLst>
              <a:ext uri="{FF2B5EF4-FFF2-40B4-BE49-F238E27FC236}">
                <a16:creationId xmlns:a16="http://schemas.microsoft.com/office/drawing/2014/main" id="{99F9B1C7-161C-4AA4-8125-79C3D3E58B50}"/>
              </a:ext>
            </a:extLst>
          </p:cNvPr>
          <p:cNvSpPr>
            <a:spLocks noGrp="1"/>
          </p:cNvSpPr>
          <p:nvPr>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2808214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2400">
                <a:latin typeface="Calibri" panose="020F0502020204030204" pitchFamily="34" charset="0"/>
                <a:cs typeface="Calibri" panose="020F0502020204030204" pitchFamily="34" charset="0"/>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6" name="Slide Number Placeholder 4">
            <a:extLst>
              <a:ext uri="{FF2B5EF4-FFF2-40B4-BE49-F238E27FC236}">
                <a16:creationId xmlns:a16="http://schemas.microsoft.com/office/drawing/2014/main" id="{0AF10197-2F27-DF46-A3F1-00AA76B49337}"/>
              </a:ext>
            </a:extLst>
          </p:cNvPr>
          <p:cNvSpPr txBox="1">
            <a:spLocks/>
          </p:cNvSpPr>
          <p:nvPr/>
        </p:nvSpPr>
        <p:spPr>
          <a:xfrm>
            <a:off x="11277600" y="6410987"/>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
        <p:nvSpPr>
          <p:cNvPr id="7" name="Slide Number Placeholder 4">
            <a:extLst>
              <a:ext uri="{FF2B5EF4-FFF2-40B4-BE49-F238E27FC236}">
                <a16:creationId xmlns:a16="http://schemas.microsoft.com/office/drawing/2014/main" id="{2109C8A0-DFB6-4670-A7AA-D1090FF02A18}"/>
              </a:ext>
            </a:extLst>
          </p:cNvPr>
          <p:cNvSpPr>
            <a:spLocks noGrp="1"/>
          </p:cNvSpPr>
          <p:nvPr>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2622424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940AEB-878D-2744-879F-39A47FD46712}"/>
              </a:ext>
            </a:extLst>
          </p:cNvPr>
          <p:cNvSpPr txBox="1"/>
          <p:nvPr/>
        </p:nvSpPr>
        <p:spPr>
          <a:xfrm>
            <a:off x="1746181" y="5194398"/>
            <a:ext cx="8699643" cy="461665"/>
          </a:xfrm>
          <a:prstGeom prst="rect">
            <a:avLst/>
          </a:prstGeom>
          <a:noFill/>
        </p:spPr>
        <p:txBody>
          <a:bodyPr wrap="square" rtlCol="0">
            <a:spAutoFit/>
          </a:bodyPr>
          <a:lstStyle/>
          <a:p>
            <a:pPr algn="ctr"/>
            <a:r>
              <a:rPr lang="en-US" altLang="en-US" sz="2400" cap="all" dirty="0">
                <a:solidFill>
                  <a:schemeClr val="bg2">
                    <a:lumMod val="75000"/>
                  </a:schemeClr>
                </a:solidFill>
                <a:latin typeface="Source Sans Pro" panose="020B0503030403020204" pitchFamily="34" charset="0"/>
                <a:ea typeface="Calibri" charset="0"/>
                <a:cs typeface="Calibri" charset="0"/>
              </a:rPr>
              <a:t>transit.dot.gov</a:t>
            </a:r>
          </a:p>
        </p:txBody>
      </p:sp>
      <p:sp>
        <p:nvSpPr>
          <p:cNvPr id="6" name="Rectangle 5">
            <a:extLst>
              <a:ext uri="{FF2B5EF4-FFF2-40B4-BE49-F238E27FC236}">
                <a16:creationId xmlns:a16="http://schemas.microsoft.com/office/drawing/2014/main" id="{9F6A2075-D29F-514F-938A-128E52E64BC1}"/>
              </a:ext>
              <a:ext uri="{C183D7F6-B498-43B3-948B-1728B52AA6E4}">
                <adec:decorative xmlns:adec="http://schemas.microsoft.com/office/drawing/2017/decorative" val="1"/>
              </a:ext>
            </a:extLst>
          </p:cNvPr>
          <p:cNvSpPr/>
          <p:nvPr/>
        </p:nvSpPr>
        <p:spPr>
          <a:xfrm>
            <a:off x="1746181" y="1139837"/>
            <a:ext cx="8699643" cy="3863546"/>
          </a:xfrm>
          <a:prstGeom prst="rect">
            <a:avLst/>
          </a:prstGeom>
          <a:gradFill flip="none" rotWithShape="1">
            <a:gsLst>
              <a:gs pos="37000">
                <a:schemeClr val="accent1">
                  <a:lumMod val="5000"/>
                  <a:lumOff val="95000"/>
                </a:schemeClr>
              </a:gs>
              <a:gs pos="100000">
                <a:schemeClr val="bg2">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4754110C-3334-0140-92EC-8C07949F9565}"/>
              </a:ext>
              <a:ext uri="{C183D7F6-B498-43B3-948B-1728B52AA6E4}">
                <adec:decorative xmlns:adec="http://schemas.microsoft.com/office/drawing/2017/decorative" val="1"/>
              </a:ext>
            </a:extLst>
          </p:cNvPr>
          <p:cNvSpPr/>
          <p:nvPr/>
        </p:nvSpPr>
        <p:spPr>
          <a:xfrm>
            <a:off x="1793092" y="1139837"/>
            <a:ext cx="8606117" cy="386354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People boarding a transit bus">
            <a:extLst>
              <a:ext uri="{FF2B5EF4-FFF2-40B4-BE49-F238E27FC236}">
                <a16:creationId xmlns:a16="http://schemas.microsoft.com/office/drawing/2014/main" id="{3428ADFF-27A1-3248-A8E0-8555A44EB032}"/>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50706" y="1148882"/>
            <a:ext cx="4196159" cy="1875890"/>
          </a:xfrm>
          <a:prstGeom prst="rect">
            <a:avLst/>
          </a:prstGeom>
        </p:spPr>
      </p:pic>
      <p:pic>
        <p:nvPicPr>
          <p:cNvPr id="9" name="Picture 8" descr="A white transit van on the road">
            <a:extLst>
              <a:ext uri="{FF2B5EF4-FFF2-40B4-BE49-F238E27FC236}">
                <a16:creationId xmlns:a16="http://schemas.microsoft.com/office/drawing/2014/main" id="{E4F7E207-2AFC-A74C-BBC0-A09AB99275D4}"/>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0"/>
          <a:stretch/>
        </p:blipFill>
        <p:spPr>
          <a:xfrm>
            <a:off x="6152249" y="3094834"/>
            <a:ext cx="4196160" cy="1895707"/>
          </a:xfrm>
          <a:prstGeom prst="rect">
            <a:avLst/>
          </a:prstGeom>
        </p:spPr>
      </p:pic>
      <p:pic>
        <p:nvPicPr>
          <p:cNvPr id="10" name="Picture 9" descr="A train stopped at the station">
            <a:extLst>
              <a:ext uri="{FF2B5EF4-FFF2-40B4-BE49-F238E27FC236}">
                <a16:creationId xmlns:a16="http://schemas.microsoft.com/office/drawing/2014/main" id="{C5633B56-200F-1C42-9F20-A753D8549D9D}"/>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57455" y="1148884"/>
            <a:ext cx="4197777" cy="1875891"/>
          </a:xfrm>
          <a:prstGeom prst="rect">
            <a:avLst/>
          </a:prstGeom>
        </p:spPr>
      </p:pic>
      <p:pic>
        <p:nvPicPr>
          <p:cNvPr id="11" name="Picture 10" descr="A large ferry in the water">
            <a:extLst>
              <a:ext uri="{FF2B5EF4-FFF2-40B4-BE49-F238E27FC236}">
                <a16:creationId xmlns:a16="http://schemas.microsoft.com/office/drawing/2014/main" id="{0C3E3ECE-2BA9-2B43-9BD1-BA351BF8037F}"/>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57453" y="3089829"/>
            <a:ext cx="4197779" cy="1900713"/>
          </a:xfrm>
          <a:prstGeom prst="rect">
            <a:avLst/>
          </a:prstGeom>
        </p:spPr>
      </p:pic>
      <p:pic>
        <p:nvPicPr>
          <p:cNvPr id="12" name="Picture 11">
            <a:extLst>
              <a:ext uri="{FF2B5EF4-FFF2-40B4-BE49-F238E27FC236}">
                <a16:creationId xmlns:a16="http://schemas.microsoft.com/office/drawing/2014/main" id="{1D9CD8FC-E014-BF49-973E-19258E7E9DF2}"/>
              </a:ext>
              <a:ext uri="{C183D7F6-B498-43B3-948B-1728B52AA6E4}">
                <adec:decorative xmlns:adec="http://schemas.microsoft.com/office/drawing/2017/decorative" val="1"/>
              </a:ext>
            </a:extLst>
          </p:cNvPr>
          <p:cNvPicPr>
            <a:picLocks noChangeAspect="1"/>
          </p:cNvPicPr>
          <p:nvPr/>
        </p:nvPicPr>
        <p:blipFill rotWithShape="1">
          <a:blip r:embed="rId6" cstate="screen">
            <a:alphaModFix amt="55000"/>
            <a:extLst>
              <a:ext uri="{28A0092B-C50C-407E-A947-70E740481C1C}">
                <a14:useLocalDpi xmlns:a14="http://schemas.microsoft.com/office/drawing/2010/main"/>
              </a:ext>
            </a:extLst>
          </a:blip>
          <a:srcRect l="-799" t="63574" r="9851"/>
          <a:stretch/>
        </p:blipFill>
        <p:spPr>
          <a:xfrm>
            <a:off x="9265920" y="4332026"/>
            <a:ext cx="2926080" cy="2525974"/>
          </a:xfrm>
          <a:prstGeom prst="rect">
            <a:avLst/>
          </a:prstGeom>
        </p:spPr>
      </p:pic>
      <p:pic>
        <p:nvPicPr>
          <p:cNvPr id="13" name="Picture 12">
            <a:extLst>
              <a:ext uri="{FF2B5EF4-FFF2-40B4-BE49-F238E27FC236}">
                <a16:creationId xmlns:a16="http://schemas.microsoft.com/office/drawing/2014/main" id="{1B0800C2-74A0-6240-81C3-A55400C7364B}"/>
              </a:ext>
              <a:ext uri="{C183D7F6-B498-43B3-948B-1728B52AA6E4}">
                <adec:decorative xmlns:adec="http://schemas.microsoft.com/office/drawing/2017/decorative" val="1"/>
              </a:ext>
            </a:extLst>
          </p:cNvPr>
          <p:cNvPicPr>
            <a:picLocks noChangeAspect="1"/>
          </p:cNvPicPr>
          <p:nvPr/>
        </p:nvPicPr>
        <p:blipFill rotWithShape="1">
          <a:blip r:embed="rId6" cstate="screen">
            <a:alphaModFix amt="55000"/>
            <a:extLst>
              <a:ext uri="{28A0092B-C50C-407E-A947-70E740481C1C}">
                <a14:useLocalDpi xmlns:a14="http://schemas.microsoft.com/office/drawing/2010/main"/>
              </a:ext>
            </a:extLst>
          </a:blip>
          <a:srcRect l="-11745" t="66772" r="11745"/>
          <a:stretch/>
        </p:blipFill>
        <p:spPr>
          <a:xfrm rot="10800000">
            <a:off x="5" y="6"/>
            <a:ext cx="3217295" cy="2304169"/>
          </a:xfrm>
          <a:prstGeom prst="rect">
            <a:avLst/>
          </a:prstGeom>
        </p:spPr>
      </p:pic>
      <p:sp>
        <p:nvSpPr>
          <p:cNvPr id="19" name="Rectangle 18">
            <a:extLst>
              <a:ext uri="{FF2B5EF4-FFF2-40B4-BE49-F238E27FC236}">
                <a16:creationId xmlns:a16="http://schemas.microsoft.com/office/drawing/2014/main" id="{4FAEBCC7-2681-41A2-AFF6-B7EBA9366E37}"/>
              </a:ext>
              <a:ext uri="{C183D7F6-B498-43B3-948B-1728B52AA6E4}">
                <adec:decorative xmlns:adec="http://schemas.microsoft.com/office/drawing/2017/decorative" val="1"/>
              </a:ext>
            </a:extLst>
          </p:cNvPr>
          <p:cNvSpPr/>
          <p:nvPr/>
        </p:nvSpPr>
        <p:spPr>
          <a:xfrm>
            <a:off x="0" y="6308743"/>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6BB0FCFC-CBF2-4A18-9059-CE3EE9262D1E}"/>
              </a:ext>
            </a:extLst>
          </p:cNvPr>
          <p:cNvSpPr txBox="1"/>
          <p:nvPr/>
        </p:nvSpPr>
        <p:spPr>
          <a:xfrm>
            <a:off x="999832" y="6456352"/>
            <a:ext cx="2185214" cy="254044"/>
          </a:xfrm>
          <a:prstGeom prst="rect">
            <a:avLst/>
          </a:prstGeom>
          <a:noFill/>
        </p:spPr>
        <p:txBody>
          <a:bodyPr wrap="none" rtlCol="0">
            <a:spAutoFit/>
          </a:bodyPr>
          <a:lstStyle/>
          <a:p>
            <a:r>
              <a:rPr lang="en-US" sz="1051" dirty="0">
                <a:solidFill>
                  <a:schemeClr val="bg1"/>
                </a:solidFill>
              </a:rPr>
              <a:t>FEDERAL TRANSIT ADMINISTRATION</a:t>
            </a:r>
          </a:p>
        </p:txBody>
      </p:sp>
      <p:pic>
        <p:nvPicPr>
          <p:cNvPr id="21" name="Picture 20">
            <a:extLst>
              <a:ext uri="{FF2B5EF4-FFF2-40B4-BE49-F238E27FC236}">
                <a16:creationId xmlns:a16="http://schemas.microsoft.com/office/drawing/2014/main" id="{E3F5E86D-BEEC-470C-903D-31FEA852712F}"/>
              </a:ext>
            </a:extLst>
          </p:cNvPr>
          <p:cNvPicPr>
            <a:picLocks noChangeAspect="1"/>
          </p:cNvPicPr>
          <p:nvPr/>
        </p:nvPicPr>
        <p:blipFill rotWithShape="1">
          <a:blip r:embed="rId7"/>
          <a:srcRect r="53220" b="63467"/>
          <a:stretch/>
        </p:blipFill>
        <p:spPr>
          <a:xfrm>
            <a:off x="480379" y="6376321"/>
            <a:ext cx="631244" cy="414106"/>
          </a:xfrm>
          <a:prstGeom prst="rect">
            <a:avLst/>
          </a:prstGeom>
        </p:spPr>
      </p:pic>
    </p:spTree>
    <p:extLst>
      <p:ext uri="{BB962C8B-B14F-4D97-AF65-F5344CB8AC3E}">
        <p14:creationId xmlns:p14="http://schemas.microsoft.com/office/powerpoint/2010/main" val="2109721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958" y="0"/>
            <a:ext cx="12191049" cy="6858000"/>
          </a:xfrm>
          <a:prstGeom prst="rect">
            <a:avLst/>
          </a:prstGeom>
        </p:spPr>
      </p:pic>
      <p:sp>
        <p:nvSpPr>
          <p:cNvPr id="2" name="Title 1"/>
          <p:cNvSpPr>
            <a:spLocks noGrp="1"/>
          </p:cNvSpPr>
          <p:nvPr>
            <p:ph type="ctrTitle"/>
          </p:nvPr>
        </p:nvSpPr>
        <p:spPr>
          <a:xfrm>
            <a:off x="3198289" y="2406766"/>
            <a:ext cx="5861051" cy="1050303"/>
          </a:xfrm>
        </p:spPr>
        <p:txBody>
          <a:bodyPr anchor="t"/>
          <a:lstStyle>
            <a:lvl1pPr algn="r">
              <a:defRPr sz="2800"/>
            </a:lvl1pPr>
          </a:lstStyle>
          <a:p>
            <a:r>
              <a:rPr lang="en-US"/>
              <a:t>Click to edit Master title style</a:t>
            </a:r>
          </a:p>
        </p:txBody>
      </p:sp>
      <p:sp>
        <p:nvSpPr>
          <p:cNvPr id="3" name="Subtitle 2"/>
          <p:cNvSpPr>
            <a:spLocks noGrp="1"/>
          </p:cNvSpPr>
          <p:nvPr>
            <p:ph type="subTitle" idx="1"/>
          </p:nvPr>
        </p:nvSpPr>
        <p:spPr>
          <a:xfrm>
            <a:off x="3198289" y="3656241"/>
            <a:ext cx="5861051"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519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a:lvl1pPr>
          </a:lstStyle>
          <a:p>
            <a:pPr defTabSz="457200" fontAlgn="base">
              <a:spcBef>
                <a:spcPct val="0"/>
              </a:spcBef>
              <a:spcAft>
                <a:spcPct val="0"/>
              </a:spcAft>
              <a:defRPr/>
            </a:pPr>
            <a:fld id="{F00A00CB-2C12-43BD-8097-0EF59CD27AF0}" type="slidenum">
              <a:rPr lang="en-US" smtClean="0">
                <a:solidFill>
                  <a:prstClr val="black"/>
                </a:solidFill>
                <a:latin typeface="Gill Sans MT" pitchFamily="34" charset="0"/>
                <a:ea typeface="ＭＳ Ｐゴシック" charset="-128"/>
              </a:rPr>
              <a:pPr defTabSz="457200" fontAlgn="base">
                <a:spcBef>
                  <a:spcPct val="0"/>
                </a:spcBef>
                <a:spcAft>
                  <a:spcPct val="0"/>
                </a:spcAft>
                <a:defRPr/>
              </a:pPr>
              <a:t>‹#›</a:t>
            </a:fld>
            <a:endParaRPr lang="en-US">
              <a:solidFill>
                <a:prstClr val="black"/>
              </a:solidFill>
              <a:latin typeface="Gill Sans MT" pitchFamily="34" charset="0"/>
              <a:ea typeface="ＭＳ Ｐゴシック" charset="-128"/>
            </a:endParaRPr>
          </a:p>
        </p:txBody>
      </p:sp>
    </p:spTree>
    <p:extLst>
      <p:ext uri="{BB962C8B-B14F-4D97-AF65-F5344CB8AC3E}">
        <p14:creationId xmlns:p14="http://schemas.microsoft.com/office/powerpoint/2010/main" val="427877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84914"/>
            <a:ext cx="10972800" cy="932729"/>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84557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a:lvl1pPr>
          </a:lstStyle>
          <a:p>
            <a:pPr defTabSz="457200" fontAlgn="base">
              <a:spcBef>
                <a:spcPct val="0"/>
              </a:spcBef>
              <a:spcAft>
                <a:spcPct val="0"/>
              </a:spcAft>
              <a:defRPr/>
            </a:pPr>
            <a:fld id="{F00A00CB-2C12-43BD-8097-0EF59CD27AF0}" type="slidenum">
              <a:rPr lang="en-US" smtClean="0">
                <a:solidFill>
                  <a:prstClr val="black"/>
                </a:solidFill>
                <a:latin typeface="Gill Sans MT" pitchFamily="34" charset="0"/>
                <a:ea typeface="ＭＳ Ｐゴシック" charset="-128"/>
              </a:rPr>
              <a:pPr defTabSz="457200" fontAlgn="base">
                <a:spcBef>
                  <a:spcPct val="0"/>
                </a:spcBef>
                <a:spcAft>
                  <a:spcPct val="0"/>
                </a:spcAft>
                <a:defRPr/>
              </a:pPr>
              <a:t>‹#›</a:t>
            </a:fld>
            <a:endParaRPr lang="en-US">
              <a:solidFill>
                <a:prstClr val="black"/>
              </a:solidFill>
              <a:latin typeface="Gill Sans MT" pitchFamily="34" charset="0"/>
              <a:ea typeface="ＭＳ Ｐゴシック" charset="-128"/>
            </a:endParaRPr>
          </a:p>
        </p:txBody>
      </p:sp>
    </p:spTree>
    <p:extLst>
      <p:ext uri="{BB962C8B-B14F-4D97-AF65-F5344CB8AC3E}">
        <p14:creationId xmlns:p14="http://schemas.microsoft.com/office/powerpoint/2010/main" val="77670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
        <p:nvSpPr>
          <p:cNvPr id="4" name="TextBox 3"/>
          <p:cNvSpPr txBox="1"/>
          <p:nvPr userDrawn="1"/>
        </p:nvSpPr>
        <p:spPr>
          <a:xfrm>
            <a:off x="609603" y="6161032"/>
            <a:ext cx="10991044"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ＭＳ Ｐゴシック" charset="-128"/>
                <a:cs typeface="+mn-cs"/>
              </a:rPr>
              <a:t>For Internal Discussion Purposes Only</a:t>
            </a:r>
          </a:p>
        </p:txBody>
      </p:sp>
    </p:spTree>
    <p:extLst>
      <p:ext uri="{BB962C8B-B14F-4D97-AF65-F5344CB8AC3E}">
        <p14:creationId xmlns:p14="http://schemas.microsoft.com/office/powerpoint/2010/main" val="260044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
        <p:nvSpPr>
          <p:cNvPr id="3" name="TextBox 2"/>
          <p:cNvSpPr txBox="1"/>
          <p:nvPr userDrawn="1"/>
        </p:nvSpPr>
        <p:spPr>
          <a:xfrm>
            <a:off x="609603" y="6161032"/>
            <a:ext cx="10991044"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ＭＳ Ｐゴシック" charset="-128"/>
                <a:cs typeface="+mn-cs"/>
              </a:rPr>
              <a:t>For Internal Discussion Purposes Only</a:t>
            </a:r>
          </a:p>
        </p:txBody>
      </p:sp>
    </p:spTree>
    <p:extLst>
      <p:ext uri="{BB962C8B-B14F-4D97-AF65-F5344CB8AC3E}">
        <p14:creationId xmlns:p14="http://schemas.microsoft.com/office/powerpoint/2010/main" val="135966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9"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313225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254756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436563"/>
            <a:ext cx="109728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447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header4-01-01.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16385"/>
            <a:ext cx="12192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12192000" cy="830804"/>
          </a:xfrm>
          <a:prstGeom prst="rect">
            <a:avLst/>
          </a:prstGeom>
        </p:spPr>
      </p:pic>
    </p:spTree>
    <p:extLst>
      <p:ext uri="{BB962C8B-B14F-4D97-AF65-F5344CB8AC3E}">
        <p14:creationId xmlns:p14="http://schemas.microsoft.com/office/powerpoint/2010/main" val="3283371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6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99" y="146330"/>
            <a:ext cx="9601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09601" y="1154003"/>
            <a:ext cx="1106446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79739963-C48B-4845-A78D-1812BE797336}"/>
              </a:ext>
              <a:ext uri="{C183D7F6-B498-43B3-948B-1728B52AA6E4}">
                <adec:decorative xmlns:adec="http://schemas.microsoft.com/office/drawing/2017/decorative" val="1"/>
              </a:ext>
            </a:extLst>
          </p:cNvPr>
          <p:cNvSpPr/>
          <p:nvPr/>
        </p:nvSpPr>
        <p:spPr>
          <a:xfrm>
            <a:off x="0" y="6308743"/>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2452C957-4EF4-A245-8B6D-A52089583A08}"/>
              </a:ext>
              <a:ext uri="{C183D7F6-B498-43B3-948B-1728B52AA6E4}">
                <adec:decorative xmlns:adec="http://schemas.microsoft.com/office/drawing/2017/decorative" val="1"/>
              </a:ext>
            </a:extLst>
          </p:cNvPr>
          <p:cNvPicPr>
            <a:picLocks noChangeAspect="1"/>
          </p:cNvPicPr>
          <p:nvPr/>
        </p:nvPicPr>
        <p:blipFill rotWithShape="1">
          <a:blip r:embed="rId14" cstate="screen">
            <a:alphaModFix amt="55000"/>
            <a:extLst>
              <a:ext uri="{28A0092B-C50C-407E-A947-70E740481C1C}">
                <a14:useLocalDpi xmlns:a14="http://schemas.microsoft.com/office/drawing/2010/main"/>
              </a:ext>
            </a:extLst>
          </a:blip>
          <a:srcRect l="10537" r="374"/>
          <a:stretch/>
        </p:blipFill>
        <p:spPr>
          <a:xfrm flipV="1">
            <a:off x="9362860" y="0"/>
            <a:ext cx="2834640" cy="6858000"/>
          </a:xfrm>
          <a:prstGeom prst="rect">
            <a:avLst/>
          </a:prstGeom>
          <a:noFill/>
        </p:spPr>
      </p:pic>
      <p:sp>
        <p:nvSpPr>
          <p:cNvPr id="8" name="Slide Number Placeholder 4">
            <a:extLst>
              <a:ext uri="{FF2B5EF4-FFF2-40B4-BE49-F238E27FC236}">
                <a16:creationId xmlns:a16="http://schemas.microsoft.com/office/drawing/2014/main" id="{012DE044-DE50-3840-A9F0-1FB6F6399987}"/>
              </a:ext>
            </a:extLst>
          </p:cNvPr>
          <p:cNvSpPr txBox="1">
            <a:spLocks/>
          </p:cNvSpPr>
          <p:nvPr/>
        </p:nvSpPr>
        <p:spPr>
          <a:xfrm>
            <a:off x="11277600" y="6408852"/>
            <a:ext cx="919629" cy="349044"/>
          </a:xfrm>
          <a:prstGeom prst="rect">
            <a:avLst/>
          </a:prstGeom>
        </p:spPr>
        <p:txBody>
          <a:bodyPr vert="horz" wrap="square" lIns="68580" tIns="34291" rIns="68580" bIns="34291" numCol="1" anchor="t" anchorCtr="0" compatLnSpc="1">
            <a:prstTxWarp prst="textNoShape">
              <a:avLst/>
            </a:prstTxWarp>
          </a:bodyPr>
          <a:lstStyle/>
          <a:p>
            <a:pPr marL="0" marR="0" lvl="0" indent="0" algn="ctr" defTabSz="342891"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891"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endParaRPr>
          </a:p>
        </p:txBody>
      </p:sp>
      <p:sp>
        <p:nvSpPr>
          <p:cNvPr id="2" name="TextBox 1">
            <a:extLst>
              <a:ext uri="{FF2B5EF4-FFF2-40B4-BE49-F238E27FC236}">
                <a16:creationId xmlns:a16="http://schemas.microsoft.com/office/drawing/2014/main" id="{D2910CF9-D64A-4B4C-9880-13776B5CF7C8}"/>
              </a:ext>
            </a:extLst>
          </p:cNvPr>
          <p:cNvSpPr txBox="1"/>
          <p:nvPr/>
        </p:nvSpPr>
        <p:spPr>
          <a:xfrm>
            <a:off x="999832" y="6456352"/>
            <a:ext cx="2185214" cy="254044"/>
          </a:xfrm>
          <a:prstGeom prst="rect">
            <a:avLst/>
          </a:prstGeom>
          <a:noFill/>
        </p:spPr>
        <p:txBody>
          <a:bodyPr wrap="none" rtlCol="0">
            <a:spAutoFit/>
          </a:bodyPr>
          <a:lstStyle/>
          <a:p>
            <a:r>
              <a:rPr lang="en-US" sz="1051" dirty="0">
                <a:solidFill>
                  <a:schemeClr val="bg1"/>
                </a:solidFill>
              </a:rPr>
              <a:t>FEDERAL TRANSIT ADMINISTRATION</a:t>
            </a:r>
          </a:p>
        </p:txBody>
      </p:sp>
      <p:pic>
        <p:nvPicPr>
          <p:cNvPr id="9" name="Picture 8">
            <a:extLst>
              <a:ext uri="{FF2B5EF4-FFF2-40B4-BE49-F238E27FC236}">
                <a16:creationId xmlns:a16="http://schemas.microsoft.com/office/drawing/2014/main" id="{6D53335F-980F-4913-BEC6-62570844042F}"/>
              </a:ext>
            </a:extLst>
          </p:cNvPr>
          <p:cNvPicPr>
            <a:picLocks noChangeAspect="1"/>
          </p:cNvPicPr>
          <p:nvPr/>
        </p:nvPicPr>
        <p:blipFill rotWithShape="1">
          <a:blip r:embed="rId15"/>
          <a:srcRect r="53220" b="63467"/>
          <a:stretch/>
        </p:blipFill>
        <p:spPr>
          <a:xfrm>
            <a:off x="480379" y="6376321"/>
            <a:ext cx="631244" cy="414106"/>
          </a:xfrm>
          <a:prstGeom prst="rect">
            <a:avLst/>
          </a:prstGeom>
        </p:spPr>
      </p:pic>
    </p:spTree>
    <p:extLst>
      <p:ext uri="{BB962C8B-B14F-4D97-AF65-F5344CB8AC3E}">
        <p14:creationId xmlns:p14="http://schemas.microsoft.com/office/powerpoint/2010/main" val="1574880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sz="3600" b="1" i="0" kern="1200" baseline="0">
          <a:solidFill>
            <a:srgbClr val="395B74"/>
          </a:solidFill>
          <a:latin typeface="+mn-lt"/>
          <a:ea typeface="ＭＳ Ｐゴシック" charset="-128"/>
          <a:cs typeface="Raavi" pitchFamily="34" charset="0"/>
        </a:defRPr>
      </a:lvl1pPr>
      <a:lvl2pPr algn="ctr" rtl="0" eaLnBrk="1" fontAlgn="base" hangingPunct="1">
        <a:spcBef>
          <a:spcPct val="0"/>
        </a:spcBef>
        <a:spcAft>
          <a:spcPct val="0"/>
        </a:spcAft>
        <a:defRPr sz="3300">
          <a:solidFill>
            <a:schemeClr val="tx1"/>
          </a:solidFill>
          <a:latin typeface="Calibri" charset="0"/>
          <a:ea typeface="ＭＳ Ｐゴシック" charset="-128"/>
        </a:defRPr>
      </a:lvl2pPr>
      <a:lvl3pPr algn="ctr" rtl="0" eaLnBrk="1" fontAlgn="base" hangingPunct="1">
        <a:spcBef>
          <a:spcPct val="0"/>
        </a:spcBef>
        <a:spcAft>
          <a:spcPct val="0"/>
        </a:spcAft>
        <a:defRPr sz="3300">
          <a:solidFill>
            <a:schemeClr val="tx1"/>
          </a:solidFill>
          <a:latin typeface="Calibri" charset="0"/>
          <a:ea typeface="ＭＳ Ｐゴシック" charset="-128"/>
        </a:defRPr>
      </a:lvl3pPr>
      <a:lvl4pPr algn="ctr" rtl="0" eaLnBrk="1" fontAlgn="base" hangingPunct="1">
        <a:spcBef>
          <a:spcPct val="0"/>
        </a:spcBef>
        <a:spcAft>
          <a:spcPct val="0"/>
        </a:spcAft>
        <a:defRPr sz="3300">
          <a:solidFill>
            <a:schemeClr val="tx1"/>
          </a:solidFill>
          <a:latin typeface="Calibri" charset="0"/>
          <a:ea typeface="ＭＳ Ｐゴシック" charset="-128"/>
        </a:defRPr>
      </a:lvl4pPr>
      <a:lvl5pPr algn="ctr" rtl="0" eaLnBrk="1" fontAlgn="base" hangingPunct="1">
        <a:spcBef>
          <a:spcPct val="0"/>
        </a:spcBef>
        <a:spcAft>
          <a:spcPct val="0"/>
        </a:spcAft>
        <a:defRPr sz="3300">
          <a:solidFill>
            <a:schemeClr val="tx1"/>
          </a:solidFill>
          <a:latin typeface="Calibri" charset="0"/>
          <a:ea typeface="ＭＳ Ｐゴシック" charset="-128"/>
        </a:defRPr>
      </a:lvl5pPr>
      <a:lvl6pPr marL="342891" algn="ctr" rtl="0" eaLnBrk="1" fontAlgn="base" hangingPunct="1">
        <a:spcBef>
          <a:spcPct val="0"/>
        </a:spcBef>
        <a:spcAft>
          <a:spcPct val="0"/>
        </a:spcAft>
        <a:defRPr sz="3300">
          <a:solidFill>
            <a:schemeClr val="tx1"/>
          </a:solidFill>
          <a:latin typeface="Calibri" charset="0"/>
        </a:defRPr>
      </a:lvl6pPr>
      <a:lvl7pPr marL="685783" algn="ctr" rtl="0" eaLnBrk="1" fontAlgn="base" hangingPunct="1">
        <a:spcBef>
          <a:spcPct val="0"/>
        </a:spcBef>
        <a:spcAft>
          <a:spcPct val="0"/>
        </a:spcAft>
        <a:defRPr sz="3300">
          <a:solidFill>
            <a:schemeClr val="tx1"/>
          </a:solidFill>
          <a:latin typeface="Calibri" charset="0"/>
        </a:defRPr>
      </a:lvl7pPr>
      <a:lvl8pPr marL="1028674" algn="ctr" rtl="0" eaLnBrk="1" fontAlgn="base" hangingPunct="1">
        <a:spcBef>
          <a:spcPct val="0"/>
        </a:spcBef>
        <a:spcAft>
          <a:spcPct val="0"/>
        </a:spcAft>
        <a:defRPr sz="3300">
          <a:solidFill>
            <a:schemeClr val="tx1"/>
          </a:solidFill>
          <a:latin typeface="Calibri" charset="0"/>
        </a:defRPr>
      </a:lvl8pPr>
      <a:lvl9pPr marL="1371566" algn="ctr" rtl="0" eaLnBrk="1" fontAlgn="base" hangingPunct="1">
        <a:spcBef>
          <a:spcPct val="0"/>
        </a:spcBef>
        <a:spcAft>
          <a:spcPct val="0"/>
        </a:spcAft>
        <a:defRPr sz="3300">
          <a:solidFill>
            <a:schemeClr val="tx1"/>
          </a:solidFill>
          <a:latin typeface="Calibri" charset="0"/>
        </a:defRPr>
      </a:lvl9pPr>
    </p:titleStyle>
    <p:bodyStyle>
      <a:lvl1pPr marL="0" indent="0" algn="l" rtl="0" eaLnBrk="1" fontAlgn="base" hangingPunct="1">
        <a:spcBef>
          <a:spcPts val="0"/>
        </a:spcBef>
        <a:spcAft>
          <a:spcPts val="600"/>
        </a:spcAft>
        <a:buFont typeface="Arial" charset="0"/>
        <a:buNone/>
        <a:defRPr sz="2400" b="0" i="0" kern="1200" baseline="0">
          <a:solidFill>
            <a:schemeClr val="tx1"/>
          </a:solidFill>
          <a:latin typeface="+mn-lt"/>
          <a:ea typeface="ＭＳ Ｐゴシック" charset="-128"/>
          <a:cs typeface="Calibri" panose="020F0502020204030204" pitchFamily="34" charset="0"/>
        </a:defRPr>
      </a:lvl1pPr>
      <a:lvl2pPr marL="557199" indent="-214308"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mn-lt"/>
          <a:ea typeface="ＭＳ Ｐゴシック" charset="-128"/>
          <a:cs typeface="Calibri Light" panose="020F0302020204030204" pitchFamily="34" charset="0"/>
        </a:defRPr>
      </a:lvl2pPr>
      <a:lvl3pPr marL="857229" indent="-171446"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mn-lt"/>
          <a:ea typeface="ＭＳ Ｐゴシック" charset="-128"/>
          <a:cs typeface="Calibri Light" panose="020F0302020204030204" pitchFamily="34" charset="0"/>
        </a:defRPr>
      </a:lvl3pPr>
      <a:lvl4pPr marL="1200121" indent="-171446"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mn-lt"/>
          <a:ea typeface="ＭＳ Ｐゴシック" charset="-128"/>
          <a:cs typeface="Calibri Light" panose="020F0302020204030204" pitchFamily="34" charset="0"/>
        </a:defRPr>
      </a:lvl4pPr>
      <a:lvl5pPr marL="1543012" indent="-171446" algn="l" rtl="0" eaLnBrk="1" fontAlgn="base" hangingPunct="1">
        <a:spcBef>
          <a:spcPts val="0"/>
        </a:spcBef>
        <a:spcAft>
          <a:spcPts val="600"/>
        </a:spcAft>
        <a:buFont typeface="Arial" panose="020B0604020202020204" pitchFamily="34" charset="0"/>
        <a:buChar char="•"/>
        <a:defRPr sz="1800" b="0" i="0" kern="1200">
          <a:solidFill>
            <a:schemeClr val="tx1"/>
          </a:solidFill>
          <a:latin typeface="+mn-lt"/>
          <a:ea typeface="ＭＳ Ｐゴシック" charset="-128"/>
          <a:cs typeface="Calibri Light" panose="020F0302020204030204"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2.png"/><Relationship Id="rId5" Type="http://schemas.microsoft.com/office/2017/04/relationships/track" Target="../media/track2.vtt"/><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microsoft.com/office/2017/04/relationships/track" Target="../media/track1.vtt"/><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fidoalliance.org/" TargetMode="Externa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2"/>
            </p:custDataLst>
          </p:nvPr>
        </p:nvSpPr>
        <p:spPr>
          <a:xfrm>
            <a:off x="1997764" y="1627187"/>
            <a:ext cx="8029161" cy="3603625"/>
          </a:xfrm>
        </p:spPr>
        <p:txBody>
          <a:bodyPr/>
          <a:lstStyle/>
          <a:p>
            <a:pPr algn="ctr"/>
            <a:r>
              <a:rPr lang="en-US" sz="4000" b="0" dirty="0">
                <a:solidFill>
                  <a:srgbClr val="255187"/>
                </a:solidFill>
                <a:latin typeface="Calibri" panose="020F0502020204030204" pitchFamily="34" charset="0"/>
              </a:rPr>
              <a:t>How to use Login.gov Authentication </a:t>
            </a:r>
            <a:br>
              <a:rPr lang="en-US" sz="4000" b="0" dirty="0">
                <a:solidFill>
                  <a:srgbClr val="255187"/>
                </a:solidFill>
                <a:latin typeface="Calibri" panose="020F0502020204030204" pitchFamily="34" charset="0"/>
              </a:rPr>
            </a:br>
            <a:r>
              <a:rPr lang="en-US" sz="2800" b="0" dirty="0">
                <a:solidFill>
                  <a:srgbClr val="255187"/>
                </a:solidFill>
                <a:latin typeface="Calibri" panose="020F0502020204030204" pitchFamily="34" charset="0"/>
              </a:rPr>
              <a:t>FACES 6.3.0</a:t>
            </a:r>
            <a:br>
              <a:rPr lang="en-US" sz="2000" b="0" dirty="0">
                <a:solidFill>
                  <a:schemeClr val="accent6"/>
                </a:solidFill>
              </a:rPr>
            </a:br>
            <a:br>
              <a:rPr lang="en-US" sz="2800" dirty="0">
                <a:solidFill>
                  <a:schemeClr val="accent6"/>
                </a:solidFill>
              </a:rPr>
            </a:br>
            <a:r>
              <a:rPr lang="en-US" sz="2800" dirty="0"/>
              <a:t>Prepared for: FTA</a:t>
            </a:r>
            <a:br>
              <a:rPr lang="en-US" sz="2800" dirty="0"/>
            </a:br>
            <a:br>
              <a:rPr lang="en-US" sz="2800" dirty="0"/>
            </a:br>
            <a:br>
              <a:rPr lang="en-US" sz="2800" dirty="0"/>
            </a:br>
            <a:r>
              <a:rPr lang="en-US" sz="2800" dirty="0"/>
              <a:t>08/16/2021</a:t>
            </a:r>
            <a:br>
              <a:rPr lang="en-US" sz="2800" dirty="0"/>
            </a:br>
            <a:endParaRPr lang="en-US" sz="2800" dirty="0"/>
          </a:p>
        </p:txBody>
      </p:sp>
    </p:spTree>
    <p:custDataLst>
      <p:tags r:id="rId1"/>
    </p:custDataLst>
    <p:extLst>
      <p:ext uri="{BB962C8B-B14F-4D97-AF65-F5344CB8AC3E}">
        <p14:creationId xmlns:p14="http://schemas.microsoft.com/office/powerpoint/2010/main" val="299708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66216-3A08-43CF-8046-A425A57D1757}"/>
              </a:ext>
            </a:extLst>
          </p:cNvPr>
          <p:cNvSpPr>
            <a:spLocks noGrp="1"/>
          </p:cNvSpPr>
          <p:nvPr>
            <p:ph type="title"/>
          </p:nvPr>
        </p:nvSpPr>
        <p:spPr/>
        <p:txBody>
          <a:bodyPr/>
          <a:lstStyle/>
          <a:p>
            <a:r>
              <a:rPr lang="en-US" sz="3200" dirty="0"/>
              <a:t>Authentication Methods – Phone</a:t>
            </a:r>
          </a:p>
        </p:txBody>
      </p:sp>
      <p:sp>
        <p:nvSpPr>
          <p:cNvPr id="4" name="Content Placeholder 3">
            <a:extLst>
              <a:ext uri="{FF2B5EF4-FFF2-40B4-BE49-F238E27FC236}">
                <a16:creationId xmlns:a16="http://schemas.microsoft.com/office/drawing/2014/main" id="{AA048CFB-D34A-4334-8763-5B3FFD2290CE}"/>
              </a:ext>
            </a:extLst>
          </p:cNvPr>
          <p:cNvSpPr>
            <a:spLocks noGrp="1"/>
          </p:cNvSpPr>
          <p:nvPr>
            <p:ph sz="half" idx="1"/>
          </p:nvPr>
        </p:nvSpPr>
        <p:spPr>
          <a:xfrm>
            <a:off x="6197600" y="1303868"/>
            <a:ext cx="5384800" cy="4822302"/>
          </a:xfrm>
        </p:spPr>
        <p:txBody>
          <a:bodyPr>
            <a:normAutofit fontScale="92500" lnSpcReduction="20000"/>
          </a:bodyPr>
          <a:lstStyle/>
          <a:p>
            <a:r>
              <a:rPr lang="en-US" b="0" dirty="0">
                <a:solidFill>
                  <a:srgbClr val="454545"/>
                </a:solidFill>
                <a:effectLst/>
                <a:latin typeface="+mn-lt"/>
              </a:rPr>
              <a:t>If you choose to use this less secure option, enter a phone number at which you can receive phone calls or text messages. If you only have a landline, you must receive your security code by phone call. Login.gov cannot send security codes to extensions or voicemails.</a:t>
            </a:r>
          </a:p>
          <a:p>
            <a:pPr algn="l"/>
            <a:r>
              <a:rPr lang="en-US" dirty="0">
                <a:solidFill>
                  <a:srgbClr val="454545"/>
                </a:solidFill>
                <a:latin typeface="+mn-lt"/>
              </a:rPr>
              <a:t>A</a:t>
            </a:r>
            <a:r>
              <a:rPr lang="en-US" b="0" i="0" dirty="0">
                <a:solidFill>
                  <a:srgbClr val="454545"/>
                </a:solidFill>
                <a:effectLst/>
                <a:latin typeface="+mn-lt"/>
              </a:rPr>
              <a:t> unique security code is sent to that phone number each time you sign in to your login.gov account. Each security code expires after ten minutes and can only be used once. </a:t>
            </a:r>
          </a:p>
          <a:p>
            <a:pPr algn="l"/>
            <a:r>
              <a:rPr lang="en-US" b="0" i="0" dirty="0">
                <a:solidFill>
                  <a:srgbClr val="454545"/>
                </a:solidFill>
                <a:effectLst/>
                <a:latin typeface="+mn-lt"/>
              </a:rPr>
              <a:t>After you receive the code, type it into the “one-time security code” field. </a:t>
            </a:r>
          </a:p>
          <a:p>
            <a:pPr algn="l"/>
            <a:r>
              <a:rPr lang="en-US" b="0" i="0" dirty="0">
                <a:solidFill>
                  <a:srgbClr val="454545"/>
                </a:solidFill>
                <a:effectLst/>
                <a:latin typeface="+mn-lt"/>
              </a:rPr>
              <a:t>You will receive a new security code each time you sign in to your login.gov account.</a:t>
            </a:r>
          </a:p>
          <a:p>
            <a:endParaRPr lang="en-US" dirty="0"/>
          </a:p>
        </p:txBody>
      </p:sp>
      <p:pic>
        <p:nvPicPr>
          <p:cNvPr id="8" name="Picture 7">
            <a:extLst>
              <a:ext uri="{FF2B5EF4-FFF2-40B4-BE49-F238E27FC236}">
                <a16:creationId xmlns:a16="http://schemas.microsoft.com/office/drawing/2014/main" id="{59462186-9D8B-49D8-A42C-B155DAC4439C}"/>
              </a:ext>
            </a:extLst>
          </p:cNvPr>
          <p:cNvPicPr>
            <a:picLocks noChangeAspect="1"/>
          </p:cNvPicPr>
          <p:nvPr/>
        </p:nvPicPr>
        <p:blipFill>
          <a:blip r:embed="rId2"/>
          <a:stretch>
            <a:fillRect/>
          </a:stretch>
        </p:blipFill>
        <p:spPr>
          <a:xfrm>
            <a:off x="609600" y="1609731"/>
            <a:ext cx="2973372" cy="4383350"/>
          </a:xfrm>
          <a:prstGeom prst="rect">
            <a:avLst/>
          </a:prstGeom>
        </p:spPr>
      </p:pic>
      <p:pic>
        <p:nvPicPr>
          <p:cNvPr id="6" name="Picture 5">
            <a:extLst>
              <a:ext uri="{FF2B5EF4-FFF2-40B4-BE49-F238E27FC236}">
                <a16:creationId xmlns:a16="http://schemas.microsoft.com/office/drawing/2014/main" id="{5DE21032-18B8-4937-B779-6F97E4C9573E}"/>
              </a:ext>
            </a:extLst>
          </p:cNvPr>
          <p:cNvPicPr>
            <a:picLocks noChangeAspect="1"/>
          </p:cNvPicPr>
          <p:nvPr/>
        </p:nvPicPr>
        <p:blipFill>
          <a:blip r:embed="rId3"/>
          <a:stretch>
            <a:fillRect/>
          </a:stretch>
        </p:blipFill>
        <p:spPr>
          <a:xfrm>
            <a:off x="1973794" y="1423708"/>
            <a:ext cx="3732740" cy="1061525"/>
          </a:xfrm>
          <a:prstGeom prst="rect">
            <a:avLst/>
          </a:prstGeom>
        </p:spPr>
      </p:pic>
    </p:spTree>
    <p:extLst>
      <p:ext uri="{BB962C8B-B14F-4D97-AF65-F5344CB8AC3E}">
        <p14:creationId xmlns:p14="http://schemas.microsoft.com/office/powerpoint/2010/main" val="350870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10CB-4E51-42E9-822E-0CC85DA14417}"/>
              </a:ext>
            </a:extLst>
          </p:cNvPr>
          <p:cNvSpPr>
            <a:spLocks noGrp="1"/>
          </p:cNvSpPr>
          <p:nvPr>
            <p:ph type="title"/>
          </p:nvPr>
        </p:nvSpPr>
        <p:spPr/>
        <p:txBody>
          <a:bodyPr/>
          <a:lstStyle/>
          <a:p>
            <a:r>
              <a:rPr lang="en-US" sz="3200" dirty="0"/>
              <a:t>Authentication Methods – Backup Codes</a:t>
            </a:r>
          </a:p>
        </p:txBody>
      </p:sp>
      <p:sp>
        <p:nvSpPr>
          <p:cNvPr id="4" name="Content Placeholder 3">
            <a:extLst>
              <a:ext uri="{FF2B5EF4-FFF2-40B4-BE49-F238E27FC236}">
                <a16:creationId xmlns:a16="http://schemas.microsoft.com/office/drawing/2014/main" id="{1C084130-584A-4F51-9A44-F19680D5A450}"/>
              </a:ext>
            </a:extLst>
          </p:cNvPr>
          <p:cNvSpPr>
            <a:spLocks noGrp="1"/>
          </p:cNvSpPr>
          <p:nvPr>
            <p:ph sz="half" idx="1"/>
          </p:nvPr>
        </p:nvSpPr>
        <p:spPr>
          <a:xfrm>
            <a:off x="6228064" y="1181039"/>
            <a:ext cx="5367045" cy="4923373"/>
          </a:xfrm>
        </p:spPr>
        <p:txBody>
          <a:bodyPr>
            <a:normAutofit lnSpcReduction="10000"/>
          </a:bodyPr>
          <a:lstStyle/>
          <a:p>
            <a:pPr algn="l"/>
            <a:r>
              <a:rPr lang="en-US" b="0" i="0" dirty="0">
                <a:solidFill>
                  <a:srgbClr val="454545"/>
                </a:solidFill>
                <a:effectLst/>
                <a:latin typeface="+mn-lt"/>
              </a:rPr>
              <a:t>Backup codes are an accessible option for users who do not have access to a phone. However, backup codes are the least secure option for two-factor authentication. </a:t>
            </a:r>
          </a:p>
          <a:p>
            <a:r>
              <a:rPr lang="en-US" dirty="0">
                <a:solidFill>
                  <a:srgbClr val="454545"/>
                </a:solidFill>
                <a:latin typeface="+mn-lt"/>
              </a:rPr>
              <a:t>Login.gov will generate a set of ten codes. Backup </a:t>
            </a:r>
            <a:r>
              <a:rPr lang="en-US" b="0" i="0" dirty="0">
                <a:solidFill>
                  <a:srgbClr val="454545"/>
                </a:solidFill>
                <a:effectLst/>
                <a:latin typeface="+mn-lt"/>
              </a:rPr>
              <a:t>codes must be printed or written down which makes them more vulnerable to theft and phishing.</a:t>
            </a:r>
          </a:p>
          <a:p>
            <a:pPr algn="l"/>
            <a:r>
              <a:rPr lang="en-US" b="0" i="0" dirty="0">
                <a:solidFill>
                  <a:srgbClr val="454545"/>
                </a:solidFill>
                <a:effectLst/>
                <a:latin typeface="+mn-lt"/>
              </a:rPr>
              <a:t>After you sign in with your username and password, you will be prompted for a code. Each code may be used only once. When the tenth code has been used you will be prompted to download a new list. </a:t>
            </a:r>
            <a:endParaRPr lang="en-US" dirty="0"/>
          </a:p>
        </p:txBody>
      </p:sp>
      <p:pic>
        <p:nvPicPr>
          <p:cNvPr id="8" name="Picture 7">
            <a:extLst>
              <a:ext uri="{FF2B5EF4-FFF2-40B4-BE49-F238E27FC236}">
                <a16:creationId xmlns:a16="http://schemas.microsoft.com/office/drawing/2014/main" id="{98F72C67-D0E8-4FB0-B45E-DC89223D0AFA}"/>
              </a:ext>
            </a:extLst>
          </p:cNvPr>
          <p:cNvPicPr>
            <a:picLocks noChangeAspect="1"/>
          </p:cNvPicPr>
          <p:nvPr/>
        </p:nvPicPr>
        <p:blipFill>
          <a:blip r:embed="rId2"/>
          <a:stretch>
            <a:fillRect/>
          </a:stretch>
        </p:blipFill>
        <p:spPr>
          <a:xfrm>
            <a:off x="1727200" y="3123670"/>
            <a:ext cx="3886200" cy="2828925"/>
          </a:xfrm>
          <a:prstGeom prst="rect">
            <a:avLst/>
          </a:prstGeom>
        </p:spPr>
      </p:pic>
      <p:pic>
        <p:nvPicPr>
          <p:cNvPr id="6" name="Picture 5">
            <a:extLst>
              <a:ext uri="{FF2B5EF4-FFF2-40B4-BE49-F238E27FC236}">
                <a16:creationId xmlns:a16="http://schemas.microsoft.com/office/drawing/2014/main" id="{7BCAC6E9-30D4-49F5-A1E5-C5F8A4572FB1}"/>
              </a:ext>
            </a:extLst>
          </p:cNvPr>
          <p:cNvPicPr>
            <a:picLocks noChangeAspect="1"/>
          </p:cNvPicPr>
          <p:nvPr/>
        </p:nvPicPr>
        <p:blipFill>
          <a:blip r:embed="rId3"/>
          <a:stretch>
            <a:fillRect/>
          </a:stretch>
        </p:blipFill>
        <p:spPr>
          <a:xfrm>
            <a:off x="545329" y="1704569"/>
            <a:ext cx="4076700" cy="1571625"/>
          </a:xfrm>
          <a:prstGeom prst="rect">
            <a:avLst/>
          </a:prstGeom>
        </p:spPr>
      </p:pic>
    </p:spTree>
    <p:extLst>
      <p:ext uri="{BB962C8B-B14F-4D97-AF65-F5344CB8AC3E}">
        <p14:creationId xmlns:p14="http://schemas.microsoft.com/office/powerpoint/2010/main" val="218962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BE44-2F84-4FA4-9464-C5AADECDB9EA}"/>
              </a:ext>
            </a:extLst>
          </p:cNvPr>
          <p:cNvSpPr>
            <a:spLocks noGrp="1"/>
          </p:cNvSpPr>
          <p:nvPr>
            <p:ph type="title"/>
          </p:nvPr>
        </p:nvSpPr>
        <p:spPr/>
        <p:txBody>
          <a:bodyPr/>
          <a:lstStyle/>
          <a:p>
            <a:r>
              <a:rPr lang="en-US" sz="3200" dirty="0"/>
              <a:t>Authentication Setup Complete</a:t>
            </a:r>
          </a:p>
        </p:txBody>
      </p:sp>
      <p:pic>
        <p:nvPicPr>
          <p:cNvPr id="15" name="Picture 14">
            <a:extLst>
              <a:ext uri="{FF2B5EF4-FFF2-40B4-BE49-F238E27FC236}">
                <a16:creationId xmlns:a16="http://schemas.microsoft.com/office/drawing/2014/main" id="{DDA0A33D-CEF4-424C-8361-30418CEAD93F}"/>
              </a:ext>
            </a:extLst>
          </p:cNvPr>
          <p:cNvPicPr>
            <a:picLocks noChangeAspect="1"/>
          </p:cNvPicPr>
          <p:nvPr/>
        </p:nvPicPr>
        <p:blipFill>
          <a:blip r:embed="rId2"/>
          <a:stretch>
            <a:fillRect/>
          </a:stretch>
        </p:blipFill>
        <p:spPr>
          <a:xfrm>
            <a:off x="6138854" y="2250548"/>
            <a:ext cx="5681661" cy="3161391"/>
          </a:xfrm>
          <a:prstGeom prst="rect">
            <a:avLst/>
          </a:prstGeom>
        </p:spPr>
      </p:pic>
      <p:cxnSp>
        <p:nvCxnSpPr>
          <p:cNvPr id="16" name="Straight Arrow Connector 15">
            <a:extLst>
              <a:ext uri="{FF2B5EF4-FFF2-40B4-BE49-F238E27FC236}">
                <a16:creationId xmlns:a16="http://schemas.microsoft.com/office/drawing/2014/main" id="{65FBB24E-10B7-4629-86DB-A22DF6005130}"/>
              </a:ext>
            </a:extLst>
          </p:cNvPr>
          <p:cNvCxnSpPr/>
          <p:nvPr/>
        </p:nvCxnSpPr>
        <p:spPr>
          <a:xfrm>
            <a:off x="4018794" y="3601029"/>
            <a:ext cx="1682044"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1FA1318-072A-4B9E-A22A-C153D2897C56}"/>
              </a:ext>
            </a:extLst>
          </p:cNvPr>
          <p:cNvSpPr txBox="1"/>
          <p:nvPr/>
        </p:nvSpPr>
        <p:spPr>
          <a:xfrm>
            <a:off x="657577" y="1264603"/>
            <a:ext cx="3029355" cy="369332"/>
          </a:xfrm>
          <a:prstGeom prst="rect">
            <a:avLst/>
          </a:prstGeom>
          <a:noFill/>
        </p:spPr>
        <p:txBody>
          <a:bodyPr wrap="none" rtlCol="0">
            <a:spAutoFit/>
          </a:bodyPr>
          <a:lstStyle/>
          <a:p>
            <a:r>
              <a:rPr lang="en-US">
                <a:latin typeface="Calibri" panose="020F0502020204030204" pitchFamily="34" charset="0"/>
              </a:rPr>
              <a:t>8. Click on Agree and continue</a:t>
            </a:r>
            <a:endParaRPr lang="en-US"/>
          </a:p>
        </p:txBody>
      </p:sp>
      <p:pic>
        <p:nvPicPr>
          <p:cNvPr id="7" name="Picture 6">
            <a:extLst>
              <a:ext uri="{FF2B5EF4-FFF2-40B4-BE49-F238E27FC236}">
                <a16:creationId xmlns:a16="http://schemas.microsoft.com/office/drawing/2014/main" id="{0852491C-A8B7-4E58-A314-D537FEA91869}"/>
              </a:ext>
            </a:extLst>
          </p:cNvPr>
          <p:cNvPicPr>
            <a:picLocks noChangeAspect="1"/>
          </p:cNvPicPr>
          <p:nvPr/>
        </p:nvPicPr>
        <p:blipFill>
          <a:blip r:embed="rId3"/>
          <a:stretch>
            <a:fillRect/>
          </a:stretch>
        </p:blipFill>
        <p:spPr>
          <a:xfrm>
            <a:off x="395587" y="1721455"/>
            <a:ext cx="3876675" cy="4219575"/>
          </a:xfrm>
          <a:prstGeom prst="rect">
            <a:avLst/>
          </a:prstGeom>
        </p:spPr>
      </p:pic>
    </p:spTree>
    <p:extLst>
      <p:ext uri="{BB962C8B-B14F-4D97-AF65-F5344CB8AC3E}">
        <p14:creationId xmlns:p14="http://schemas.microsoft.com/office/powerpoint/2010/main" val="307725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18DD-42AA-473D-B133-133445F160A3}"/>
              </a:ext>
            </a:extLst>
          </p:cNvPr>
          <p:cNvSpPr>
            <a:spLocks noGrp="1"/>
          </p:cNvSpPr>
          <p:nvPr>
            <p:ph type="title"/>
          </p:nvPr>
        </p:nvSpPr>
        <p:spPr>
          <a:xfrm>
            <a:off x="440267" y="2447925"/>
            <a:ext cx="10972800" cy="981075"/>
          </a:xfrm>
        </p:spPr>
        <p:txBody>
          <a:bodyPr/>
          <a:lstStyle/>
          <a:p>
            <a:pPr algn="ctr"/>
            <a:r>
              <a:rPr lang="en-US" dirty="0"/>
              <a:t>How to Sign-in through Login.gov</a:t>
            </a:r>
          </a:p>
        </p:txBody>
      </p:sp>
    </p:spTree>
    <p:extLst>
      <p:ext uri="{BB962C8B-B14F-4D97-AF65-F5344CB8AC3E}">
        <p14:creationId xmlns:p14="http://schemas.microsoft.com/office/powerpoint/2010/main" val="353942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EFFA-F509-4B27-BF4A-42935B8B21C7}"/>
              </a:ext>
            </a:extLst>
          </p:cNvPr>
          <p:cNvSpPr>
            <a:spLocks noGrp="1"/>
          </p:cNvSpPr>
          <p:nvPr>
            <p:ph type="title"/>
          </p:nvPr>
        </p:nvSpPr>
        <p:spPr>
          <a:xfrm>
            <a:off x="609599" y="383458"/>
            <a:ext cx="10972800" cy="631057"/>
          </a:xfrm>
        </p:spPr>
        <p:txBody>
          <a:bodyPr/>
          <a:lstStyle/>
          <a:p>
            <a:r>
              <a:rPr lang="en-US"/>
              <a:t>Click below image to play video </a:t>
            </a:r>
          </a:p>
        </p:txBody>
      </p:sp>
      <p:sp>
        <p:nvSpPr>
          <p:cNvPr id="3" name="Slide Number Placeholder 2">
            <a:extLst>
              <a:ext uri="{FF2B5EF4-FFF2-40B4-BE49-F238E27FC236}">
                <a16:creationId xmlns:a16="http://schemas.microsoft.com/office/drawing/2014/main" id="{75E78720-000C-49C4-8C4A-25155D5C0F68}"/>
              </a:ext>
            </a:extLst>
          </p:cNvPr>
          <p:cNvSpPr>
            <a:spLocks noGrp="1"/>
          </p:cNvSpPr>
          <p:nvPr>
            <p:ph type="sldNum" sz="quarter" idx="12"/>
          </p:nvPr>
        </p:nvSpPr>
        <p:spPr/>
        <p:txBody>
          <a:body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14</a:t>
            </a:fld>
            <a:endParaRPr lang="en-US">
              <a:solidFill>
                <a:prstClr val="black"/>
              </a:solidFill>
              <a:ea typeface="ＭＳ Ｐゴシック" charset="-128"/>
            </a:endParaRPr>
          </a:p>
        </p:txBody>
      </p:sp>
      <p:pic>
        <p:nvPicPr>
          <p:cNvPr id="4" name="LWR_Recording (14)">
            <a:hlinkClick r:id="" action="ppaction://media"/>
            <a:extLst>
              <a:ext uri="{FF2B5EF4-FFF2-40B4-BE49-F238E27FC236}">
                <a16:creationId xmlns:a16="http://schemas.microsoft.com/office/drawing/2014/main" id="{D106CE1A-E576-4578-8502-E865E0C14114}"/>
              </a:ext>
            </a:extLst>
          </p:cNvPr>
          <p:cNvPicPr>
            <a:picLocks noChangeAspect="1"/>
          </p:cNvPicPr>
          <p:nvPr>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0C464B81-7640-43C4-B4F7-8267E5E5C089}" label="VEED-subtitles_Sign in to Login" lang="" r:embed="rId5"/>
                        </p173:trackLst>
                      </p173:tracksInfo>
                    </p:ext>
                  </p14:extLst>
                </p14:media>
              </p:ext>
            </p:extLst>
          </p:nvPr>
        </p:nvPicPr>
        <p:blipFill>
          <a:blip r:embed="rId6"/>
          <a:stretch>
            <a:fillRect/>
          </a:stretch>
        </p:blipFill>
        <p:spPr>
          <a:xfrm>
            <a:off x="766915" y="1014515"/>
            <a:ext cx="10815484" cy="5356693"/>
          </a:xfrm>
          <a:prstGeom prst="rect">
            <a:avLst/>
          </a:prstGeom>
        </p:spPr>
      </p:pic>
    </p:spTree>
    <p:extLst>
      <p:ext uri="{BB962C8B-B14F-4D97-AF65-F5344CB8AC3E}">
        <p14:creationId xmlns:p14="http://schemas.microsoft.com/office/powerpoint/2010/main" val="836919189"/>
      </p:ext>
    </p:extLst>
  </p:cSld>
  <p:clrMapOvr>
    <a:masterClrMapping/>
  </p:clrMapOvr>
  <mc:AlternateContent xmlns:mc="http://schemas.openxmlformats.org/markup-compatibility/2006" xmlns:p14="http://schemas.microsoft.com/office/powerpoint/2010/main">
    <mc:Choice Requires="p14">
      <p:transition spd="slow" p14:dur="2000" advTm="68452"/>
    </mc:Choice>
    <mc:Fallback xmlns="">
      <p:transition spd="slow" advTm="68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4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BCE551EE-F8B3-44B8-B39C-3F0E3A942D02}"/>
              </a:ext>
            </a:extLst>
          </p:cNvPr>
          <p:cNvPicPr>
            <a:picLocks noChangeAspect="1"/>
          </p:cNvPicPr>
          <p:nvPr/>
        </p:nvPicPr>
        <p:blipFill>
          <a:blip r:embed="rId3"/>
          <a:stretch>
            <a:fillRect/>
          </a:stretch>
        </p:blipFill>
        <p:spPr>
          <a:xfrm>
            <a:off x="7305552" y="1990261"/>
            <a:ext cx="3856201" cy="4081271"/>
          </a:xfrm>
          <a:prstGeom prst="rect">
            <a:avLst/>
          </a:prstGeom>
        </p:spPr>
      </p:pic>
      <p:sp>
        <p:nvSpPr>
          <p:cNvPr id="16" name="Title 1">
            <a:extLst>
              <a:ext uri="{FF2B5EF4-FFF2-40B4-BE49-F238E27FC236}">
                <a16:creationId xmlns:a16="http://schemas.microsoft.com/office/drawing/2014/main" id="{CF9E3258-37D6-41C8-ACA1-3060AC656941}"/>
              </a:ext>
            </a:extLst>
          </p:cNvPr>
          <p:cNvSpPr>
            <a:spLocks noGrp="1"/>
          </p:cNvSpPr>
          <p:nvPr>
            <p:ph type="title"/>
          </p:nvPr>
        </p:nvSpPr>
        <p:spPr/>
        <p:txBody>
          <a:bodyPr/>
          <a:lstStyle/>
          <a:p>
            <a:r>
              <a:rPr lang="en-US" sz="3200" dirty="0"/>
              <a:t>Sign In to Login.gov</a:t>
            </a:r>
          </a:p>
        </p:txBody>
      </p:sp>
      <p:cxnSp>
        <p:nvCxnSpPr>
          <p:cNvPr id="7" name="Straight Arrow Connector 6">
            <a:extLst>
              <a:ext uri="{FF2B5EF4-FFF2-40B4-BE49-F238E27FC236}">
                <a16:creationId xmlns:a16="http://schemas.microsoft.com/office/drawing/2014/main" id="{AFA41C7D-04CC-434D-A3C9-3DB5A08D564F}"/>
              </a:ext>
            </a:extLst>
          </p:cNvPr>
          <p:cNvCxnSpPr/>
          <p:nvPr/>
        </p:nvCxnSpPr>
        <p:spPr>
          <a:xfrm>
            <a:off x="5147734" y="3837526"/>
            <a:ext cx="1682044"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2C598E-3FF5-4415-9FF0-65E4AAF811A4}"/>
              </a:ext>
            </a:extLst>
          </p:cNvPr>
          <p:cNvSpPr txBox="1"/>
          <p:nvPr/>
        </p:nvSpPr>
        <p:spPr>
          <a:xfrm>
            <a:off x="609603" y="1343930"/>
            <a:ext cx="6068584" cy="646331"/>
          </a:xfrm>
          <a:prstGeom prst="rect">
            <a:avLst/>
          </a:prstGeom>
          <a:noFill/>
        </p:spPr>
        <p:txBody>
          <a:bodyPr wrap="none" rtlCol="0">
            <a:spAutoFit/>
          </a:bodyPr>
          <a:lstStyle/>
          <a:p>
            <a:pPr marL="342900" indent="-342900">
              <a:buAutoNum type="arabicPeriod"/>
            </a:pPr>
            <a:r>
              <a:rPr lang="en-US" dirty="0"/>
              <a:t>Go to </a:t>
            </a:r>
            <a:r>
              <a:rPr lang="en-US" u="sng" dirty="0">
                <a:solidFill>
                  <a:srgbClr val="0000FF"/>
                </a:solidFill>
                <a:latin typeface="Calibri" panose="020F0502020204030204" pitchFamily="34" charset="0"/>
              </a:rPr>
              <a:t>https://faces.fta.dot.gov/</a:t>
            </a:r>
            <a:r>
              <a:rPr lang="en-US" sz="1800" b="0" i="0" u="sng" strike="noStrike" dirty="0">
                <a:solidFill>
                  <a:srgbClr val="0000FF"/>
                </a:solidFill>
                <a:effectLst/>
                <a:latin typeface="Calibri" panose="020F0502020204030204" pitchFamily="34" charset="0"/>
              </a:rPr>
              <a:t> </a:t>
            </a:r>
          </a:p>
          <a:p>
            <a:pPr marL="342900" indent="-342900">
              <a:buAutoNum type="arabicPeriod"/>
            </a:pPr>
            <a:r>
              <a:rPr lang="en-US" dirty="0">
                <a:latin typeface="Calibri" panose="020F0502020204030204" pitchFamily="34" charset="0"/>
              </a:rPr>
              <a:t>Click on “If you are an External User, click this link to log in</a:t>
            </a:r>
            <a:endParaRPr lang="en-US" sz="1800" b="0" i="0" strike="noStrike" dirty="0">
              <a:effectLst/>
              <a:latin typeface="Calibri" panose="020F0502020204030204" pitchFamily="34" charset="0"/>
            </a:endParaRPr>
          </a:p>
        </p:txBody>
      </p:sp>
      <p:pic>
        <p:nvPicPr>
          <p:cNvPr id="6" name="Picture 5" descr="Graphical user interface, application&#10;&#10;Description automatically generated">
            <a:extLst>
              <a:ext uri="{FF2B5EF4-FFF2-40B4-BE49-F238E27FC236}">
                <a16:creationId xmlns:a16="http://schemas.microsoft.com/office/drawing/2014/main" id="{9728EEF3-C8B9-44F7-8945-70403A91DBE0}"/>
              </a:ext>
            </a:extLst>
          </p:cNvPr>
          <p:cNvPicPr>
            <a:picLocks noChangeAspect="1"/>
          </p:cNvPicPr>
          <p:nvPr/>
        </p:nvPicPr>
        <p:blipFill>
          <a:blip r:embed="rId4"/>
          <a:stretch>
            <a:fillRect/>
          </a:stretch>
        </p:blipFill>
        <p:spPr>
          <a:xfrm>
            <a:off x="642450" y="2146838"/>
            <a:ext cx="4105275" cy="3381375"/>
          </a:xfrm>
          <a:prstGeom prst="rect">
            <a:avLst/>
          </a:prstGeom>
        </p:spPr>
      </p:pic>
    </p:spTree>
    <p:extLst>
      <p:ext uri="{BB962C8B-B14F-4D97-AF65-F5344CB8AC3E}">
        <p14:creationId xmlns:p14="http://schemas.microsoft.com/office/powerpoint/2010/main" val="238426955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BE44-2F84-4FA4-9464-C5AADECDB9EA}"/>
              </a:ext>
            </a:extLst>
          </p:cNvPr>
          <p:cNvSpPr>
            <a:spLocks noGrp="1"/>
          </p:cNvSpPr>
          <p:nvPr>
            <p:ph type="title"/>
          </p:nvPr>
        </p:nvSpPr>
        <p:spPr/>
        <p:txBody>
          <a:bodyPr/>
          <a:lstStyle/>
          <a:p>
            <a:r>
              <a:rPr lang="en-US" dirty="0"/>
              <a:t>Sign In to Login.gov</a:t>
            </a:r>
          </a:p>
        </p:txBody>
      </p:sp>
      <p:pic>
        <p:nvPicPr>
          <p:cNvPr id="15" name="Picture 14">
            <a:extLst>
              <a:ext uri="{FF2B5EF4-FFF2-40B4-BE49-F238E27FC236}">
                <a16:creationId xmlns:a16="http://schemas.microsoft.com/office/drawing/2014/main" id="{DDA0A33D-CEF4-424C-8361-30418CEAD93F}"/>
              </a:ext>
            </a:extLst>
          </p:cNvPr>
          <p:cNvPicPr>
            <a:picLocks noChangeAspect="1"/>
          </p:cNvPicPr>
          <p:nvPr/>
        </p:nvPicPr>
        <p:blipFill>
          <a:blip r:embed="rId2"/>
          <a:stretch>
            <a:fillRect/>
          </a:stretch>
        </p:blipFill>
        <p:spPr>
          <a:xfrm>
            <a:off x="6253162" y="2403588"/>
            <a:ext cx="5681661" cy="3161391"/>
          </a:xfrm>
          <a:prstGeom prst="rect">
            <a:avLst/>
          </a:prstGeom>
        </p:spPr>
      </p:pic>
      <p:cxnSp>
        <p:nvCxnSpPr>
          <p:cNvPr id="16" name="Straight Arrow Connector 15">
            <a:extLst>
              <a:ext uri="{FF2B5EF4-FFF2-40B4-BE49-F238E27FC236}">
                <a16:creationId xmlns:a16="http://schemas.microsoft.com/office/drawing/2014/main" id="{65FBB24E-10B7-4629-86DB-A22DF6005130}"/>
              </a:ext>
            </a:extLst>
          </p:cNvPr>
          <p:cNvCxnSpPr/>
          <p:nvPr/>
        </p:nvCxnSpPr>
        <p:spPr>
          <a:xfrm>
            <a:off x="4133102" y="3754069"/>
            <a:ext cx="1682044"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1FA1318-072A-4B9E-A22A-C153D2897C56}"/>
              </a:ext>
            </a:extLst>
          </p:cNvPr>
          <p:cNvSpPr txBox="1"/>
          <p:nvPr/>
        </p:nvSpPr>
        <p:spPr>
          <a:xfrm>
            <a:off x="609603" y="1293021"/>
            <a:ext cx="6418295" cy="369332"/>
          </a:xfrm>
          <a:prstGeom prst="rect">
            <a:avLst/>
          </a:prstGeom>
          <a:noFill/>
        </p:spPr>
        <p:txBody>
          <a:bodyPr wrap="none" rtlCol="0">
            <a:spAutoFit/>
          </a:bodyPr>
          <a:lstStyle/>
          <a:p>
            <a:r>
              <a:rPr lang="en-US" dirty="0"/>
              <a:t>3. When you click on sign in, you will be taken to TrIAD Home page</a:t>
            </a:r>
          </a:p>
        </p:txBody>
      </p:sp>
      <p:pic>
        <p:nvPicPr>
          <p:cNvPr id="7" name="Picture 6" descr="Graphical user interface, application&#10;&#10;Description automatically generated">
            <a:extLst>
              <a:ext uri="{FF2B5EF4-FFF2-40B4-BE49-F238E27FC236}">
                <a16:creationId xmlns:a16="http://schemas.microsoft.com/office/drawing/2014/main" id="{7C3CB333-A221-43B0-9915-5C7411D7FB13}"/>
              </a:ext>
            </a:extLst>
          </p:cNvPr>
          <p:cNvPicPr>
            <a:picLocks noChangeAspect="1"/>
          </p:cNvPicPr>
          <p:nvPr/>
        </p:nvPicPr>
        <p:blipFill>
          <a:blip r:embed="rId3"/>
          <a:stretch>
            <a:fillRect/>
          </a:stretch>
        </p:blipFill>
        <p:spPr>
          <a:xfrm>
            <a:off x="761674" y="1894645"/>
            <a:ext cx="3856201" cy="4081271"/>
          </a:xfrm>
          <a:prstGeom prst="rect">
            <a:avLst/>
          </a:prstGeom>
        </p:spPr>
      </p:pic>
    </p:spTree>
    <p:extLst>
      <p:ext uri="{BB962C8B-B14F-4D97-AF65-F5344CB8AC3E}">
        <p14:creationId xmlns:p14="http://schemas.microsoft.com/office/powerpoint/2010/main" val="151714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18DD-42AA-473D-B133-133445F160A3}"/>
              </a:ext>
            </a:extLst>
          </p:cNvPr>
          <p:cNvSpPr>
            <a:spLocks noGrp="1"/>
          </p:cNvSpPr>
          <p:nvPr>
            <p:ph type="title"/>
          </p:nvPr>
        </p:nvSpPr>
        <p:spPr>
          <a:xfrm>
            <a:off x="440267" y="2447925"/>
            <a:ext cx="10972800" cy="981075"/>
          </a:xfrm>
        </p:spPr>
        <p:txBody>
          <a:bodyPr/>
          <a:lstStyle/>
          <a:p>
            <a:pPr algn="ctr"/>
            <a:r>
              <a:rPr lang="en-US"/>
              <a:t>Login.gov Troubleshooting</a:t>
            </a:r>
          </a:p>
        </p:txBody>
      </p:sp>
    </p:spTree>
    <p:extLst>
      <p:ext uri="{BB962C8B-B14F-4D97-AF65-F5344CB8AC3E}">
        <p14:creationId xmlns:p14="http://schemas.microsoft.com/office/powerpoint/2010/main" val="264561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46BC-C7B9-4637-A8B2-18E59AD0F3B1}"/>
              </a:ext>
            </a:extLst>
          </p:cNvPr>
          <p:cNvSpPr>
            <a:spLocks noGrp="1"/>
          </p:cNvSpPr>
          <p:nvPr>
            <p:ph type="title"/>
          </p:nvPr>
        </p:nvSpPr>
        <p:spPr/>
        <p:txBody>
          <a:bodyPr/>
          <a:lstStyle/>
          <a:p>
            <a:r>
              <a:rPr lang="en-US" sz="3200" dirty="0"/>
              <a:t>Forgot password</a:t>
            </a:r>
          </a:p>
        </p:txBody>
      </p:sp>
      <p:pic>
        <p:nvPicPr>
          <p:cNvPr id="6" name="Content Placeholder 5">
            <a:extLst>
              <a:ext uri="{FF2B5EF4-FFF2-40B4-BE49-F238E27FC236}">
                <a16:creationId xmlns:a16="http://schemas.microsoft.com/office/drawing/2014/main" id="{A451A153-2AA6-4F7D-A7CB-FC79736F8D2C}"/>
              </a:ext>
            </a:extLst>
          </p:cNvPr>
          <p:cNvPicPr>
            <a:picLocks noGrp="1" noChangeAspect="1"/>
          </p:cNvPicPr>
          <p:nvPr>
            <p:ph sz="half" idx="1"/>
          </p:nvPr>
        </p:nvPicPr>
        <p:blipFill>
          <a:blip r:embed="rId2"/>
          <a:stretch>
            <a:fillRect/>
          </a:stretch>
        </p:blipFill>
        <p:spPr>
          <a:xfrm>
            <a:off x="1529984" y="1174750"/>
            <a:ext cx="3526569" cy="4924425"/>
          </a:xfrm>
          <a:prstGeom prst="rect">
            <a:avLst/>
          </a:prstGeom>
        </p:spPr>
      </p:pic>
      <p:pic>
        <p:nvPicPr>
          <p:cNvPr id="7" name="Content Placeholder 6">
            <a:extLst>
              <a:ext uri="{FF2B5EF4-FFF2-40B4-BE49-F238E27FC236}">
                <a16:creationId xmlns:a16="http://schemas.microsoft.com/office/drawing/2014/main" id="{A1E10415-70BA-4742-BCF2-97B311ED8C05}"/>
              </a:ext>
            </a:extLst>
          </p:cNvPr>
          <p:cNvPicPr>
            <a:picLocks noGrp="1" noChangeAspect="1"/>
          </p:cNvPicPr>
          <p:nvPr>
            <p:ph sz="half" idx="2"/>
          </p:nvPr>
        </p:nvPicPr>
        <p:blipFill>
          <a:blip r:embed="rId3"/>
          <a:stretch>
            <a:fillRect/>
          </a:stretch>
        </p:blipFill>
        <p:spPr>
          <a:xfrm>
            <a:off x="6533025" y="1536407"/>
            <a:ext cx="4753638" cy="4201111"/>
          </a:xfrm>
          <a:prstGeom prst="rect">
            <a:avLst/>
          </a:prstGeom>
        </p:spPr>
      </p:pic>
      <p:cxnSp>
        <p:nvCxnSpPr>
          <p:cNvPr id="8" name="Straight Arrow Connector 7">
            <a:extLst>
              <a:ext uri="{FF2B5EF4-FFF2-40B4-BE49-F238E27FC236}">
                <a16:creationId xmlns:a16="http://schemas.microsoft.com/office/drawing/2014/main" id="{B6664F40-7965-4F4C-A10E-8B66BC7FDCF5}"/>
              </a:ext>
            </a:extLst>
          </p:cNvPr>
          <p:cNvCxnSpPr/>
          <p:nvPr/>
        </p:nvCxnSpPr>
        <p:spPr>
          <a:xfrm>
            <a:off x="4922607" y="3754069"/>
            <a:ext cx="1682044"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6983017-BDBC-4FEB-98C6-83C3DB6E03FB}"/>
              </a:ext>
            </a:extLst>
          </p:cNvPr>
          <p:cNvSpPr/>
          <p:nvPr/>
        </p:nvSpPr>
        <p:spPr>
          <a:xfrm>
            <a:off x="6893937" y="389640"/>
            <a:ext cx="5654648" cy="307777"/>
          </a:xfrm>
          <a:prstGeom prst="rect">
            <a:avLst/>
          </a:prstGeom>
        </p:spPr>
        <p:txBody>
          <a:bodyPr wrap="square">
            <a:spAutoFit/>
          </a:bodyPr>
          <a:lstStyle/>
          <a:p>
            <a:r>
              <a:rPr lang="en-US" sz="1400"/>
              <a:t>https://www.login.gov/help/trouble-signing-in/forgot-your-password/</a:t>
            </a:r>
          </a:p>
        </p:txBody>
      </p:sp>
    </p:spTree>
    <p:extLst>
      <p:ext uri="{BB962C8B-B14F-4D97-AF65-F5344CB8AC3E}">
        <p14:creationId xmlns:p14="http://schemas.microsoft.com/office/powerpoint/2010/main" val="429472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46BC-C7B9-4637-A8B2-18E59AD0F3B1}"/>
              </a:ext>
            </a:extLst>
          </p:cNvPr>
          <p:cNvSpPr>
            <a:spLocks noGrp="1"/>
          </p:cNvSpPr>
          <p:nvPr>
            <p:ph type="title"/>
          </p:nvPr>
        </p:nvSpPr>
        <p:spPr/>
        <p:txBody>
          <a:bodyPr/>
          <a:lstStyle/>
          <a:p>
            <a:r>
              <a:rPr lang="en-US" sz="3200" dirty="0"/>
              <a:t>How to reset my account?</a:t>
            </a:r>
          </a:p>
        </p:txBody>
      </p:sp>
      <p:cxnSp>
        <p:nvCxnSpPr>
          <p:cNvPr id="8" name="Straight Arrow Connector 7">
            <a:extLst>
              <a:ext uri="{FF2B5EF4-FFF2-40B4-BE49-F238E27FC236}">
                <a16:creationId xmlns:a16="http://schemas.microsoft.com/office/drawing/2014/main" id="{B6664F40-7965-4F4C-A10E-8B66BC7FDCF5}"/>
              </a:ext>
            </a:extLst>
          </p:cNvPr>
          <p:cNvCxnSpPr>
            <a:cxnSpLocks/>
          </p:cNvCxnSpPr>
          <p:nvPr/>
        </p:nvCxnSpPr>
        <p:spPr>
          <a:xfrm>
            <a:off x="3922403" y="3578861"/>
            <a:ext cx="606699"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90F17DB-D9F7-468C-93E6-9D10C06B20C8}"/>
              </a:ext>
            </a:extLst>
          </p:cNvPr>
          <p:cNvPicPr>
            <a:picLocks noChangeAspect="1"/>
          </p:cNvPicPr>
          <p:nvPr/>
        </p:nvPicPr>
        <p:blipFill>
          <a:blip r:embed="rId2"/>
          <a:stretch>
            <a:fillRect/>
          </a:stretch>
        </p:blipFill>
        <p:spPr>
          <a:xfrm>
            <a:off x="4488261" y="1965961"/>
            <a:ext cx="3501236" cy="2692718"/>
          </a:xfrm>
          <a:prstGeom prst="rect">
            <a:avLst/>
          </a:prstGeom>
        </p:spPr>
      </p:pic>
      <p:pic>
        <p:nvPicPr>
          <p:cNvPr id="15" name="Picture 14">
            <a:extLst>
              <a:ext uri="{FF2B5EF4-FFF2-40B4-BE49-F238E27FC236}">
                <a16:creationId xmlns:a16="http://schemas.microsoft.com/office/drawing/2014/main" id="{24EB710B-8542-4A34-B323-6F96FA160BAA}"/>
              </a:ext>
            </a:extLst>
          </p:cNvPr>
          <p:cNvPicPr>
            <a:picLocks noChangeAspect="1"/>
          </p:cNvPicPr>
          <p:nvPr/>
        </p:nvPicPr>
        <p:blipFill>
          <a:blip r:embed="rId3"/>
          <a:stretch>
            <a:fillRect/>
          </a:stretch>
        </p:blipFill>
        <p:spPr>
          <a:xfrm>
            <a:off x="8555355" y="1564754"/>
            <a:ext cx="3312803" cy="4028214"/>
          </a:xfrm>
          <a:prstGeom prst="rect">
            <a:avLst/>
          </a:prstGeom>
        </p:spPr>
      </p:pic>
      <p:cxnSp>
        <p:nvCxnSpPr>
          <p:cNvPr id="17" name="Straight Arrow Connector 16">
            <a:extLst>
              <a:ext uri="{FF2B5EF4-FFF2-40B4-BE49-F238E27FC236}">
                <a16:creationId xmlns:a16="http://schemas.microsoft.com/office/drawing/2014/main" id="{15C29D88-32CD-4096-949F-C1193886D422}"/>
              </a:ext>
            </a:extLst>
          </p:cNvPr>
          <p:cNvCxnSpPr>
            <a:cxnSpLocks/>
          </p:cNvCxnSpPr>
          <p:nvPr/>
        </p:nvCxnSpPr>
        <p:spPr>
          <a:xfrm>
            <a:off x="7948656" y="3578861"/>
            <a:ext cx="606699"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5C31891-5D46-4E50-99E2-969F40F27DB9}"/>
              </a:ext>
            </a:extLst>
          </p:cNvPr>
          <p:cNvSpPr/>
          <p:nvPr/>
        </p:nvSpPr>
        <p:spPr>
          <a:xfrm>
            <a:off x="6677328" y="403812"/>
            <a:ext cx="6769043" cy="307777"/>
          </a:xfrm>
          <a:prstGeom prst="rect">
            <a:avLst/>
          </a:prstGeom>
        </p:spPr>
        <p:txBody>
          <a:bodyPr wrap="square">
            <a:spAutoFit/>
          </a:bodyPr>
          <a:lstStyle/>
          <a:p>
            <a:r>
              <a:rPr lang="en-US" sz="1400"/>
              <a:t>https://www.login.gov/help/manage-your-account/delete-your-account/</a:t>
            </a:r>
          </a:p>
        </p:txBody>
      </p:sp>
      <p:pic>
        <p:nvPicPr>
          <p:cNvPr id="7" name="Picture 6" descr="Graphical user interface, application&#10;&#10;Description automatically generated">
            <a:extLst>
              <a:ext uri="{FF2B5EF4-FFF2-40B4-BE49-F238E27FC236}">
                <a16:creationId xmlns:a16="http://schemas.microsoft.com/office/drawing/2014/main" id="{F9CB51C3-9609-4984-BF19-B7A84AF93DE4}"/>
              </a:ext>
            </a:extLst>
          </p:cNvPr>
          <p:cNvPicPr>
            <a:picLocks noChangeAspect="1"/>
          </p:cNvPicPr>
          <p:nvPr/>
        </p:nvPicPr>
        <p:blipFill>
          <a:blip r:embed="rId4"/>
          <a:stretch>
            <a:fillRect/>
          </a:stretch>
        </p:blipFill>
        <p:spPr>
          <a:xfrm>
            <a:off x="466273" y="1722055"/>
            <a:ext cx="3383959" cy="3581466"/>
          </a:xfrm>
          <a:prstGeom prst="rect">
            <a:avLst/>
          </a:prstGeom>
        </p:spPr>
      </p:pic>
    </p:spTree>
    <p:extLst>
      <p:ext uri="{BB962C8B-B14F-4D97-AF65-F5344CB8AC3E}">
        <p14:creationId xmlns:p14="http://schemas.microsoft.com/office/powerpoint/2010/main" val="301074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18DD-42AA-473D-B133-133445F160A3}"/>
              </a:ext>
            </a:extLst>
          </p:cNvPr>
          <p:cNvSpPr>
            <a:spLocks noGrp="1"/>
          </p:cNvSpPr>
          <p:nvPr>
            <p:ph type="title"/>
          </p:nvPr>
        </p:nvSpPr>
        <p:spPr>
          <a:xfrm>
            <a:off x="440267" y="2447925"/>
            <a:ext cx="10972800" cy="981075"/>
          </a:xfrm>
        </p:spPr>
        <p:txBody>
          <a:bodyPr/>
          <a:lstStyle/>
          <a:p>
            <a:pPr algn="ctr"/>
            <a:r>
              <a:rPr lang="en-US" dirty="0"/>
              <a:t>How to Register an account with Login.gov</a:t>
            </a:r>
          </a:p>
        </p:txBody>
      </p:sp>
      <p:sp>
        <p:nvSpPr>
          <p:cNvPr id="3" name="Slide Number Placeholder 2">
            <a:extLst>
              <a:ext uri="{FF2B5EF4-FFF2-40B4-BE49-F238E27FC236}">
                <a16:creationId xmlns:a16="http://schemas.microsoft.com/office/drawing/2014/main" id="{81025D65-54B0-400F-B9D7-64D2AB5A21E2}"/>
              </a:ext>
            </a:extLst>
          </p:cNvPr>
          <p:cNvSpPr>
            <a:spLocks noGrp="1"/>
          </p:cNvSpPr>
          <p:nvPr>
            <p:ph type="sldNum" sz="quarter" idx="12"/>
          </p:nvPr>
        </p:nvSpPr>
        <p:spPr/>
        <p:txBody>
          <a:body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2</a:t>
            </a:fld>
            <a:endParaRPr lang="en-US">
              <a:solidFill>
                <a:prstClr val="black"/>
              </a:solidFill>
              <a:ea typeface="ＭＳ Ｐゴシック" charset="-128"/>
            </a:endParaRPr>
          </a:p>
        </p:txBody>
      </p:sp>
    </p:spTree>
    <p:extLst>
      <p:ext uri="{BB962C8B-B14F-4D97-AF65-F5344CB8AC3E}">
        <p14:creationId xmlns:p14="http://schemas.microsoft.com/office/powerpoint/2010/main" val="439762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20363FF-8ADB-4BC3-A605-C1091AC17545}"/>
              </a:ext>
            </a:extLst>
          </p:cNvPr>
          <p:cNvGraphicFramePr>
            <a:graphicFrameLocks noGrp="1"/>
          </p:cNvGraphicFramePr>
          <p:nvPr>
            <p:extLst>
              <p:ext uri="{D42A27DB-BD31-4B8C-83A1-F6EECF244321}">
                <p14:modId xmlns:p14="http://schemas.microsoft.com/office/powerpoint/2010/main" val="2095863176"/>
              </p:ext>
            </p:extLst>
          </p:nvPr>
        </p:nvGraphicFramePr>
        <p:xfrm>
          <a:off x="691661" y="1284030"/>
          <a:ext cx="11265878" cy="4669028"/>
        </p:xfrm>
        <a:graphic>
          <a:graphicData uri="http://schemas.openxmlformats.org/drawingml/2006/table">
            <a:tbl>
              <a:tblPr firstRow="1" bandRow="1">
                <a:tableStyleId>{7DF18680-E054-41AD-8BC1-D1AEF772440D}</a:tableStyleId>
              </a:tblPr>
              <a:tblGrid>
                <a:gridCol w="5392616">
                  <a:extLst>
                    <a:ext uri="{9D8B030D-6E8A-4147-A177-3AD203B41FA5}">
                      <a16:colId xmlns:a16="http://schemas.microsoft.com/office/drawing/2014/main" val="1954390567"/>
                    </a:ext>
                  </a:extLst>
                </a:gridCol>
                <a:gridCol w="5873262">
                  <a:extLst>
                    <a:ext uri="{9D8B030D-6E8A-4147-A177-3AD203B41FA5}">
                      <a16:colId xmlns:a16="http://schemas.microsoft.com/office/drawing/2014/main" val="1899346177"/>
                    </a:ext>
                  </a:extLst>
                </a:gridCol>
              </a:tblGrid>
              <a:tr h="370840">
                <a:tc>
                  <a:txBody>
                    <a:bodyPr/>
                    <a:lstStyle/>
                    <a:p>
                      <a:r>
                        <a:rPr lang="en-US" dirty="0"/>
                        <a:t>Question</a:t>
                      </a:r>
                    </a:p>
                  </a:txBody>
                  <a:tcPr/>
                </a:tc>
                <a:tc>
                  <a:txBody>
                    <a:bodyPr/>
                    <a:lstStyle/>
                    <a:p>
                      <a:r>
                        <a:rPr lang="en-US" dirty="0"/>
                        <a:t>Answer</a:t>
                      </a:r>
                    </a:p>
                  </a:txBody>
                  <a:tcPr/>
                </a:tc>
                <a:extLst>
                  <a:ext uri="{0D108BD9-81ED-4DB2-BD59-A6C34878D82A}">
                    <a16:rowId xmlns:a16="http://schemas.microsoft.com/office/drawing/2014/main" val="12594126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How do I reset my Login.gov password?</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If a user forgets their password, then the user can use the “Forgot password” link in Login.gov sign-in page. Please refer at slide 18. </a:t>
                      </a:r>
                      <a:endParaRPr lang="en-US" sz="1800" dirty="0">
                        <a:solidFill>
                          <a:srgbClr val="454545"/>
                        </a:solidFill>
                        <a:latin typeface="+mn-lt"/>
                      </a:endParaRPr>
                    </a:p>
                  </a:txBody>
                  <a:tcPr/>
                </a:tc>
                <a:extLst>
                  <a:ext uri="{0D108BD9-81ED-4DB2-BD59-A6C34878D82A}">
                    <a16:rowId xmlns:a16="http://schemas.microsoft.com/office/drawing/2014/main" val="1360607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How do I access my account if I don’t have access to any of the multi-factor authentication methods?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 ex: I changed my mobile number (or) I have uninstalled Authenticator app</a:t>
                      </a:r>
                      <a:endParaRPr lang="en-US" sz="1800" dirty="0">
                        <a:solidFill>
                          <a:srgbClr val="454545"/>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If a user no longer has access to their multi-factor authentication methods, they can delete their Login.gov account and re-register at Login.gov. Please refer to slide 19 for instructions. </a:t>
                      </a:r>
                      <a:endParaRPr lang="en-US" sz="1800" dirty="0">
                        <a:solidFill>
                          <a:srgbClr val="454545"/>
                        </a:solidFill>
                        <a:latin typeface="+mn-lt"/>
                      </a:endParaRPr>
                    </a:p>
                  </a:txBody>
                  <a:tcPr/>
                </a:tc>
                <a:extLst>
                  <a:ext uri="{0D108BD9-81ED-4DB2-BD59-A6C34878D82A}">
                    <a16:rowId xmlns:a16="http://schemas.microsoft.com/office/drawing/2014/main" val="12395573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happens If a user enters an incorrect password multiple times?</a:t>
                      </a:r>
                      <a:endParaRPr lang="en-US" sz="1800" dirty="0">
                        <a:solidFill>
                          <a:srgbClr val="454545"/>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After 10 wrong password attempts the user will be locked out for few mins.</a:t>
                      </a:r>
                      <a:endParaRPr lang="en-US" sz="1800" dirty="0">
                        <a:solidFill>
                          <a:srgbClr val="454545"/>
                        </a:solidFill>
                        <a:latin typeface="+mn-lt"/>
                      </a:endParaRPr>
                    </a:p>
                  </a:txBody>
                  <a:tcPr/>
                </a:tc>
                <a:extLst>
                  <a:ext uri="{0D108BD9-81ED-4DB2-BD59-A6C34878D82A}">
                    <a16:rowId xmlns:a16="http://schemas.microsoft.com/office/drawing/2014/main" val="31174166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happens if a user attempts an incorrect MFA authentication password multiple times?</a:t>
                      </a:r>
                      <a:endParaRPr lang="en-US" sz="1800" dirty="0">
                        <a:solidFill>
                          <a:srgbClr val="454545"/>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After 3 wrong password attempts, user will be locked out for 10 mins.</a:t>
                      </a:r>
                      <a:endParaRPr lang="en-US" sz="1800" dirty="0">
                        <a:solidFill>
                          <a:srgbClr val="454545"/>
                        </a:solidFill>
                        <a:latin typeface="+mn-lt"/>
                      </a:endParaRPr>
                    </a:p>
                  </a:txBody>
                  <a:tcPr/>
                </a:tc>
                <a:extLst>
                  <a:ext uri="{0D108BD9-81ED-4DB2-BD59-A6C34878D82A}">
                    <a16:rowId xmlns:a16="http://schemas.microsoft.com/office/drawing/2014/main" val="7131560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Can I recover my account if I lose my MFA authentication method/ password?</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 secondary authentication method, you will need to use that to login. Login.gov is unable to grant you access to your account if you get locked out and/or lose your authentication method(s). You will have to reset the account by following </a:t>
                      </a:r>
                      <a:r>
                        <a:rPr lang="en-US"/>
                        <a:t>slide 19.</a:t>
                      </a:r>
                      <a:endParaRPr lang="en-US" dirty="0">
                        <a:solidFill>
                          <a:srgbClr val="454545"/>
                        </a:solidFill>
                        <a:latin typeface="+mn-lt"/>
                      </a:endParaRPr>
                    </a:p>
                  </a:txBody>
                  <a:tcPr/>
                </a:tc>
                <a:extLst>
                  <a:ext uri="{0D108BD9-81ED-4DB2-BD59-A6C34878D82A}">
                    <a16:rowId xmlns:a16="http://schemas.microsoft.com/office/drawing/2014/main" val="410086815"/>
                  </a:ext>
                </a:extLst>
              </a:tr>
            </a:tbl>
          </a:graphicData>
        </a:graphic>
      </p:graphicFrame>
      <p:sp>
        <p:nvSpPr>
          <p:cNvPr id="7" name="Title 1">
            <a:extLst>
              <a:ext uri="{FF2B5EF4-FFF2-40B4-BE49-F238E27FC236}">
                <a16:creationId xmlns:a16="http://schemas.microsoft.com/office/drawing/2014/main" id="{ED457F30-0494-4CD9-861F-0F2E331F8AD1}"/>
              </a:ext>
            </a:extLst>
          </p:cNvPr>
          <p:cNvSpPr>
            <a:spLocks noGrp="1"/>
          </p:cNvSpPr>
          <p:nvPr>
            <p:ph type="title"/>
          </p:nvPr>
        </p:nvSpPr>
        <p:spPr>
          <a:xfrm>
            <a:off x="508000" y="194628"/>
            <a:ext cx="10972800" cy="932729"/>
          </a:xfrm>
        </p:spPr>
        <p:txBody>
          <a:bodyPr/>
          <a:lstStyle/>
          <a:p>
            <a:r>
              <a:rPr lang="en-US" sz="3200" dirty="0"/>
              <a:t>Frequently Asked Questions</a:t>
            </a:r>
          </a:p>
        </p:txBody>
      </p:sp>
    </p:spTree>
    <p:extLst>
      <p:ext uri="{BB962C8B-B14F-4D97-AF65-F5344CB8AC3E}">
        <p14:creationId xmlns:p14="http://schemas.microsoft.com/office/powerpoint/2010/main" val="3426269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967-182D-4F76-83E5-4FA514708EED}"/>
              </a:ext>
            </a:extLst>
          </p:cNvPr>
          <p:cNvSpPr>
            <a:spLocks noGrp="1"/>
          </p:cNvSpPr>
          <p:nvPr>
            <p:ph type="title"/>
          </p:nvPr>
        </p:nvSpPr>
        <p:spPr/>
        <p:txBody>
          <a:bodyPr/>
          <a:lstStyle/>
          <a:p>
            <a:r>
              <a:rPr lang="en-US" sz="3200" dirty="0"/>
              <a:t>Questions</a:t>
            </a:r>
          </a:p>
        </p:txBody>
      </p:sp>
      <p:pic>
        <p:nvPicPr>
          <p:cNvPr id="6" name="Picture 2" descr="Clipart question mark">
            <a:extLst>
              <a:ext uri="{FF2B5EF4-FFF2-40B4-BE49-F238E27FC236}">
                <a16:creationId xmlns:a16="http://schemas.microsoft.com/office/drawing/2014/main" id="{CD624D9A-C198-49C6-A1B8-904F9D260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773" y="1211284"/>
            <a:ext cx="2859759" cy="443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2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ople boarding a transit bus">
            <a:extLst>
              <a:ext uri="{FF2B5EF4-FFF2-40B4-BE49-F238E27FC236}">
                <a16:creationId xmlns:a16="http://schemas.microsoft.com/office/drawing/2014/main" id="{EEADCF92-7BA6-4957-8A52-8439947E641E}"/>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37030" y="1148882"/>
            <a:ext cx="3147119" cy="1875890"/>
          </a:xfrm>
          <a:prstGeom prst="rect">
            <a:avLst/>
          </a:prstGeom>
        </p:spPr>
      </p:pic>
      <p:pic>
        <p:nvPicPr>
          <p:cNvPr id="7" name="Picture 6" descr="A white transit van on the road">
            <a:extLst>
              <a:ext uri="{FF2B5EF4-FFF2-40B4-BE49-F238E27FC236}">
                <a16:creationId xmlns:a16="http://schemas.microsoft.com/office/drawing/2014/main" id="{BDDCCE28-A14E-480A-B7BE-BF5185AFD113}"/>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0"/>
          <a:stretch/>
        </p:blipFill>
        <p:spPr>
          <a:xfrm>
            <a:off x="6138187" y="3094834"/>
            <a:ext cx="3147120" cy="1895707"/>
          </a:xfrm>
          <a:prstGeom prst="rect">
            <a:avLst/>
          </a:prstGeom>
        </p:spPr>
      </p:pic>
      <p:pic>
        <p:nvPicPr>
          <p:cNvPr id="8" name="Picture 7" descr="A train stopped at the station">
            <a:extLst>
              <a:ext uri="{FF2B5EF4-FFF2-40B4-BE49-F238E27FC236}">
                <a16:creationId xmlns:a16="http://schemas.microsoft.com/office/drawing/2014/main" id="{541CB878-2F23-4A46-AE57-7F47B9F9C453}"/>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17092" y="1148884"/>
            <a:ext cx="3148333" cy="1875891"/>
          </a:xfrm>
          <a:prstGeom prst="rect">
            <a:avLst/>
          </a:prstGeom>
        </p:spPr>
      </p:pic>
      <p:pic>
        <p:nvPicPr>
          <p:cNvPr id="9" name="Picture 8" descr="A large ferry in the water">
            <a:extLst>
              <a:ext uri="{FF2B5EF4-FFF2-40B4-BE49-F238E27FC236}">
                <a16:creationId xmlns:a16="http://schemas.microsoft.com/office/drawing/2014/main" id="{C2C3D3F0-775A-4398-A9BB-A68CDE2C2A17}"/>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17090" y="3089829"/>
            <a:ext cx="3148334" cy="1900713"/>
          </a:xfrm>
          <a:prstGeom prst="rect">
            <a:avLst/>
          </a:prstGeom>
        </p:spPr>
      </p:pic>
    </p:spTree>
    <p:extLst>
      <p:ext uri="{BB962C8B-B14F-4D97-AF65-F5344CB8AC3E}">
        <p14:creationId xmlns:p14="http://schemas.microsoft.com/office/powerpoint/2010/main" val="128302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EFFA-F509-4B27-BF4A-42935B8B21C7}"/>
              </a:ext>
            </a:extLst>
          </p:cNvPr>
          <p:cNvSpPr>
            <a:spLocks noGrp="1"/>
          </p:cNvSpPr>
          <p:nvPr>
            <p:ph type="title"/>
          </p:nvPr>
        </p:nvSpPr>
        <p:spPr>
          <a:xfrm>
            <a:off x="609603" y="146329"/>
            <a:ext cx="9601200" cy="914400"/>
          </a:xfrm>
        </p:spPr>
        <p:txBody>
          <a:bodyPr wrap="square" anchor="ctr">
            <a:normAutofit/>
          </a:bodyPr>
          <a:lstStyle/>
          <a:p>
            <a:r>
              <a:rPr lang="en-US"/>
              <a:t>Click below image to play video</a:t>
            </a:r>
          </a:p>
        </p:txBody>
      </p:sp>
      <p:pic>
        <p:nvPicPr>
          <p:cNvPr id="5" name="LWR_Recording (13)" descr="Graphical user interface, application, Teams&#10;&#10;Description automatically generated">
            <a:hlinkClick r:id="" action="ppaction://media"/>
            <a:extLst>
              <a:ext uri="{FF2B5EF4-FFF2-40B4-BE49-F238E27FC236}">
                <a16:creationId xmlns:a16="http://schemas.microsoft.com/office/drawing/2014/main" id="{C782ED9D-DEFB-488F-888C-208296887EA0}"/>
              </a:ext>
            </a:extLst>
          </p:cNvPr>
          <p:cNvPicPr>
            <a:picLocks noChangeAspect="1"/>
          </p:cNvPicPr>
          <p:nvPr>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45828D5F-88FC-4D3E-B36E-8A3B0415390C}" label="VEED-subtitles_Login" lang="" r:embed="rId5"/>
                        </p173:trackLst>
                      </p173:tracksInfo>
                    </p:ext>
                  </p14:extLst>
                </p14:media>
              </p:ext>
            </p:extLst>
          </p:nvPr>
        </p:nvPicPr>
        <p:blipFill>
          <a:blip r:embed="rId6"/>
          <a:stretch>
            <a:fillRect/>
          </a:stretch>
        </p:blipFill>
        <p:spPr>
          <a:xfrm>
            <a:off x="609603" y="983225"/>
            <a:ext cx="11160941" cy="5161935"/>
          </a:xfrm>
          <a:prstGeom prst="rect">
            <a:avLst/>
          </a:prstGeom>
          <a:noFill/>
        </p:spPr>
      </p:pic>
      <p:sp>
        <p:nvSpPr>
          <p:cNvPr id="3" name="Slide Number Placeholder 2" hidden="1">
            <a:extLst>
              <a:ext uri="{FF2B5EF4-FFF2-40B4-BE49-F238E27FC236}">
                <a16:creationId xmlns:a16="http://schemas.microsoft.com/office/drawing/2014/main" id="{75E78720-000C-49C4-8C4A-25155D5C0F68}"/>
              </a:ext>
            </a:extLst>
          </p:cNvPr>
          <p:cNvSpPr>
            <a:spLocks noGrp="1"/>
          </p:cNvSpPr>
          <p:nvPr>
            <p:ph type="sldNum" sz="quarter" idx="4294967295"/>
          </p:nvPr>
        </p:nvSpPr>
        <p:spPr>
          <a:xfrm>
            <a:off x="11595109" y="6161032"/>
            <a:ext cx="711199" cy="700151"/>
          </a:xfrm>
          <a:prstGeom prst="rect">
            <a:avLst/>
          </a:prstGeom>
        </p:spPr>
        <p:txBody>
          <a:bodyPr/>
          <a:lstStyle/>
          <a:p>
            <a:pPr defTabSz="457200" fontAlgn="base">
              <a:spcBef>
                <a:spcPct val="0"/>
              </a:spcBef>
              <a:spcAft>
                <a:spcPts val="600"/>
              </a:spcAft>
              <a:defRPr/>
            </a:pPr>
            <a:fld id="{F00A00CB-2C12-43BD-8097-0EF59CD27AF0}" type="slidenum">
              <a:rPr lang="en-US" smtClean="0">
                <a:solidFill>
                  <a:prstClr val="black"/>
                </a:solidFill>
                <a:ea typeface="ＭＳ Ｐゴシック" charset="-128"/>
              </a:rPr>
              <a:pPr defTabSz="457200" fontAlgn="base">
                <a:spcBef>
                  <a:spcPct val="0"/>
                </a:spcBef>
                <a:spcAft>
                  <a:spcPts val="600"/>
                </a:spcAft>
                <a:defRPr/>
              </a:pPr>
              <a:t>3</a:t>
            </a:fld>
            <a:endParaRPr lang="en-US">
              <a:solidFill>
                <a:prstClr val="black"/>
              </a:solidFill>
              <a:ea typeface="ＭＳ Ｐゴシック" charset="-128"/>
            </a:endParaRPr>
          </a:p>
        </p:txBody>
      </p:sp>
    </p:spTree>
    <p:extLst>
      <p:ext uri="{BB962C8B-B14F-4D97-AF65-F5344CB8AC3E}">
        <p14:creationId xmlns:p14="http://schemas.microsoft.com/office/powerpoint/2010/main" val="4189838964"/>
      </p:ext>
    </p:extLst>
  </p:cSld>
  <p:clrMapOvr>
    <a:masterClrMapping/>
  </p:clrMapOvr>
  <mc:AlternateContent xmlns:mc="http://schemas.openxmlformats.org/markup-compatibility/2006" xmlns:p14="http://schemas.microsoft.com/office/powerpoint/2010/main">
    <mc:Choice Requires="p14">
      <p:transition spd="slow" p14:dur="2000" advTm="142918"/>
    </mc:Choice>
    <mc:Fallback xmlns="">
      <p:transition spd="slow" advTm="1429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9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F9E3258-37D6-41C8-ACA1-3060AC656941}"/>
              </a:ext>
            </a:extLst>
          </p:cNvPr>
          <p:cNvSpPr>
            <a:spLocks noGrp="1"/>
          </p:cNvSpPr>
          <p:nvPr>
            <p:ph type="title"/>
          </p:nvPr>
        </p:nvSpPr>
        <p:spPr/>
        <p:txBody>
          <a:bodyPr/>
          <a:lstStyle/>
          <a:p>
            <a:r>
              <a:rPr lang="en-US" sz="3200" dirty="0"/>
              <a:t>Login.gov Registration</a:t>
            </a:r>
          </a:p>
        </p:txBody>
      </p:sp>
      <p:cxnSp>
        <p:nvCxnSpPr>
          <p:cNvPr id="7" name="Straight Arrow Connector 6">
            <a:extLst>
              <a:ext uri="{FF2B5EF4-FFF2-40B4-BE49-F238E27FC236}">
                <a16:creationId xmlns:a16="http://schemas.microsoft.com/office/drawing/2014/main" id="{AFA41C7D-04CC-434D-A3C9-3DB5A08D564F}"/>
              </a:ext>
            </a:extLst>
          </p:cNvPr>
          <p:cNvCxnSpPr/>
          <p:nvPr/>
        </p:nvCxnSpPr>
        <p:spPr>
          <a:xfrm>
            <a:off x="5147734" y="3982669"/>
            <a:ext cx="1682044"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2C598E-3FF5-4415-9FF0-65E4AAF811A4}"/>
              </a:ext>
            </a:extLst>
          </p:cNvPr>
          <p:cNvSpPr txBox="1"/>
          <p:nvPr/>
        </p:nvSpPr>
        <p:spPr>
          <a:xfrm>
            <a:off x="951410" y="1569967"/>
            <a:ext cx="6068584" cy="646331"/>
          </a:xfrm>
          <a:prstGeom prst="rect">
            <a:avLst/>
          </a:prstGeom>
          <a:noFill/>
        </p:spPr>
        <p:txBody>
          <a:bodyPr wrap="none" rtlCol="0">
            <a:spAutoFit/>
          </a:bodyPr>
          <a:lstStyle/>
          <a:p>
            <a:pPr marL="342900" indent="-342900">
              <a:buAutoNum type="arabicPeriod"/>
            </a:pPr>
            <a:r>
              <a:rPr lang="en-US" dirty="0"/>
              <a:t>Go to </a:t>
            </a:r>
            <a:r>
              <a:rPr lang="en-US" u="sng" dirty="0">
                <a:solidFill>
                  <a:srgbClr val="0000FF"/>
                </a:solidFill>
                <a:latin typeface="Calibri" panose="020F0502020204030204" pitchFamily="34" charset="0"/>
              </a:rPr>
              <a:t>https://faces.fta.dot.gov/</a:t>
            </a:r>
            <a:r>
              <a:rPr lang="en-US" sz="1800" b="0" i="0" u="sng" strike="noStrike" dirty="0">
                <a:solidFill>
                  <a:srgbClr val="0000FF"/>
                </a:solidFill>
                <a:effectLst/>
                <a:latin typeface="Calibri" panose="020F0502020204030204" pitchFamily="34" charset="0"/>
              </a:rPr>
              <a:t> </a:t>
            </a:r>
          </a:p>
          <a:p>
            <a:pPr marL="342900" indent="-342900">
              <a:buAutoNum type="arabicPeriod"/>
            </a:pPr>
            <a:r>
              <a:rPr lang="en-US" dirty="0">
                <a:latin typeface="Calibri" panose="020F0502020204030204" pitchFamily="34" charset="0"/>
              </a:rPr>
              <a:t>Click on “If you are an External User, Click This Link to Login</a:t>
            </a:r>
            <a:endParaRPr lang="en-US" sz="1800" b="0" i="0" strike="noStrike" dirty="0">
              <a:effectLst/>
              <a:latin typeface="Calibri" panose="020F0502020204030204" pitchFamily="34" charset="0"/>
            </a:endParaRPr>
          </a:p>
        </p:txBody>
      </p:sp>
      <p:pic>
        <p:nvPicPr>
          <p:cNvPr id="20" name="Picture 19">
            <a:extLst>
              <a:ext uri="{FF2B5EF4-FFF2-40B4-BE49-F238E27FC236}">
                <a16:creationId xmlns:a16="http://schemas.microsoft.com/office/drawing/2014/main" id="{7366722A-A004-4F21-97C5-39E5FC963B25}"/>
              </a:ext>
            </a:extLst>
          </p:cNvPr>
          <p:cNvPicPr>
            <a:picLocks noChangeAspect="1"/>
          </p:cNvPicPr>
          <p:nvPr/>
        </p:nvPicPr>
        <p:blipFill>
          <a:blip r:embed="rId2"/>
          <a:stretch>
            <a:fillRect/>
          </a:stretch>
        </p:blipFill>
        <p:spPr>
          <a:xfrm>
            <a:off x="7629795" y="2368624"/>
            <a:ext cx="3207716" cy="3848051"/>
          </a:xfrm>
          <a:prstGeom prst="rect">
            <a:avLst/>
          </a:prstGeom>
        </p:spPr>
      </p:pic>
      <p:sp>
        <p:nvSpPr>
          <p:cNvPr id="21" name="TextBox 20">
            <a:extLst>
              <a:ext uri="{FF2B5EF4-FFF2-40B4-BE49-F238E27FC236}">
                <a16:creationId xmlns:a16="http://schemas.microsoft.com/office/drawing/2014/main" id="{9F81C524-ACEF-4054-BE24-0527D18B782D}"/>
              </a:ext>
            </a:extLst>
          </p:cNvPr>
          <p:cNvSpPr txBox="1"/>
          <p:nvPr/>
        </p:nvSpPr>
        <p:spPr>
          <a:xfrm>
            <a:off x="7788609" y="1582067"/>
            <a:ext cx="2890087" cy="369332"/>
          </a:xfrm>
          <a:prstGeom prst="rect">
            <a:avLst/>
          </a:prstGeom>
          <a:noFill/>
        </p:spPr>
        <p:txBody>
          <a:bodyPr wrap="none" rtlCol="0">
            <a:spAutoFit/>
          </a:bodyPr>
          <a:lstStyle/>
          <a:p>
            <a:r>
              <a:rPr lang="en-US" dirty="0">
                <a:latin typeface="Calibri" panose="020F0502020204030204" pitchFamily="34" charset="0"/>
              </a:rPr>
              <a:t>3. </a:t>
            </a:r>
            <a:r>
              <a:rPr lang="en-US" dirty="0"/>
              <a:t>Click on Create an account</a:t>
            </a:r>
          </a:p>
        </p:txBody>
      </p:sp>
      <p:pic>
        <p:nvPicPr>
          <p:cNvPr id="6" name="Picture 5" descr="Graphical user interface, application&#10;&#10;Description automatically generated">
            <a:extLst>
              <a:ext uri="{FF2B5EF4-FFF2-40B4-BE49-F238E27FC236}">
                <a16:creationId xmlns:a16="http://schemas.microsoft.com/office/drawing/2014/main" id="{9728EEF3-C8B9-44F7-8945-70403A91DBE0}"/>
              </a:ext>
            </a:extLst>
          </p:cNvPr>
          <p:cNvPicPr>
            <a:picLocks noChangeAspect="1"/>
          </p:cNvPicPr>
          <p:nvPr/>
        </p:nvPicPr>
        <p:blipFill>
          <a:blip r:embed="rId3"/>
          <a:stretch>
            <a:fillRect/>
          </a:stretch>
        </p:blipFill>
        <p:spPr>
          <a:xfrm>
            <a:off x="642450" y="2291981"/>
            <a:ext cx="4105275" cy="3381375"/>
          </a:xfrm>
          <a:prstGeom prst="rect">
            <a:avLst/>
          </a:prstGeom>
        </p:spPr>
      </p:pic>
    </p:spTree>
    <p:extLst>
      <p:ext uri="{BB962C8B-B14F-4D97-AF65-F5344CB8AC3E}">
        <p14:creationId xmlns:p14="http://schemas.microsoft.com/office/powerpoint/2010/main" val="160572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8EC-C20D-49ED-AAC4-0162F55169EC}"/>
              </a:ext>
            </a:extLst>
          </p:cNvPr>
          <p:cNvSpPr>
            <a:spLocks noGrp="1"/>
          </p:cNvSpPr>
          <p:nvPr>
            <p:ph type="title"/>
          </p:nvPr>
        </p:nvSpPr>
        <p:spPr>
          <a:xfrm>
            <a:off x="519910" y="151533"/>
            <a:ext cx="10972800" cy="981075"/>
          </a:xfrm>
        </p:spPr>
        <p:txBody>
          <a:bodyPr/>
          <a:lstStyle/>
          <a:p>
            <a:r>
              <a:rPr lang="en-US" sz="3200" dirty="0"/>
              <a:t>Creating Login.gov Account</a:t>
            </a:r>
          </a:p>
        </p:txBody>
      </p:sp>
      <p:pic>
        <p:nvPicPr>
          <p:cNvPr id="11" name="Picture 10">
            <a:extLst>
              <a:ext uri="{FF2B5EF4-FFF2-40B4-BE49-F238E27FC236}">
                <a16:creationId xmlns:a16="http://schemas.microsoft.com/office/drawing/2014/main" id="{AE7E8681-8B2E-4D0C-B8A8-A7B34B4B02B0}"/>
              </a:ext>
            </a:extLst>
          </p:cNvPr>
          <p:cNvPicPr>
            <a:picLocks noChangeAspect="1"/>
          </p:cNvPicPr>
          <p:nvPr/>
        </p:nvPicPr>
        <p:blipFill>
          <a:blip r:embed="rId2"/>
          <a:stretch>
            <a:fillRect/>
          </a:stretch>
        </p:blipFill>
        <p:spPr>
          <a:xfrm>
            <a:off x="7540977" y="2348999"/>
            <a:ext cx="3672063" cy="3456456"/>
          </a:xfrm>
          <a:prstGeom prst="rect">
            <a:avLst/>
          </a:prstGeom>
        </p:spPr>
      </p:pic>
      <p:sp>
        <p:nvSpPr>
          <p:cNvPr id="15" name="TextBox 14">
            <a:extLst>
              <a:ext uri="{FF2B5EF4-FFF2-40B4-BE49-F238E27FC236}">
                <a16:creationId xmlns:a16="http://schemas.microsoft.com/office/drawing/2014/main" id="{DF712879-A77F-4814-8872-504F3219A662}"/>
              </a:ext>
            </a:extLst>
          </p:cNvPr>
          <p:cNvSpPr txBox="1"/>
          <p:nvPr/>
        </p:nvSpPr>
        <p:spPr>
          <a:xfrm>
            <a:off x="6847332" y="1417638"/>
            <a:ext cx="4503477" cy="646331"/>
          </a:xfrm>
          <a:prstGeom prst="rect">
            <a:avLst/>
          </a:prstGeom>
          <a:noFill/>
        </p:spPr>
        <p:txBody>
          <a:bodyPr wrap="none" rtlCol="0">
            <a:spAutoFit/>
          </a:bodyPr>
          <a:lstStyle/>
          <a:p>
            <a:r>
              <a:rPr lang="en-US">
                <a:latin typeface="Calibri" panose="020F0502020204030204" pitchFamily="34" charset="0"/>
              </a:rPr>
              <a:t>5. Look for “Confirm Your Email” email from</a:t>
            </a:r>
          </a:p>
          <a:p>
            <a:r>
              <a:rPr lang="en-US">
                <a:latin typeface="Calibri" panose="020F0502020204030204" pitchFamily="34" charset="0"/>
              </a:rPr>
              <a:t> Login.gov  and click on Confirm email address</a:t>
            </a:r>
          </a:p>
        </p:txBody>
      </p:sp>
      <p:sp>
        <p:nvSpPr>
          <p:cNvPr id="16" name="TextBox 15">
            <a:extLst>
              <a:ext uri="{FF2B5EF4-FFF2-40B4-BE49-F238E27FC236}">
                <a16:creationId xmlns:a16="http://schemas.microsoft.com/office/drawing/2014/main" id="{8A643DFA-6F69-47FB-9AE2-AFC7FDFE475F}"/>
              </a:ext>
            </a:extLst>
          </p:cNvPr>
          <p:cNvSpPr txBox="1"/>
          <p:nvPr/>
        </p:nvSpPr>
        <p:spPr>
          <a:xfrm>
            <a:off x="1555385" y="1482583"/>
            <a:ext cx="3820148" cy="646331"/>
          </a:xfrm>
          <a:prstGeom prst="rect">
            <a:avLst/>
          </a:prstGeom>
          <a:noFill/>
        </p:spPr>
        <p:txBody>
          <a:bodyPr wrap="none" rtlCol="0">
            <a:spAutoFit/>
          </a:bodyPr>
          <a:lstStyle/>
          <a:p>
            <a:r>
              <a:rPr lang="en-US" dirty="0">
                <a:latin typeface="Calibri" panose="020F0502020204030204" pitchFamily="34" charset="0"/>
              </a:rPr>
              <a:t>4. Enter your email address and accept</a:t>
            </a:r>
          </a:p>
          <a:p>
            <a:r>
              <a:rPr lang="en-US" dirty="0">
                <a:latin typeface="Calibri" panose="020F0502020204030204" pitchFamily="34" charset="0"/>
              </a:rPr>
              <a:t> the Rules of Use box</a:t>
            </a:r>
          </a:p>
        </p:txBody>
      </p:sp>
      <p:cxnSp>
        <p:nvCxnSpPr>
          <p:cNvPr id="17" name="Straight Arrow Connector 16">
            <a:extLst>
              <a:ext uri="{FF2B5EF4-FFF2-40B4-BE49-F238E27FC236}">
                <a16:creationId xmlns:a16="http://schemas.microsoft.com/office/drawing/2014/main" id="{370F91CC-5534-4567-9D54-1889F27CA6CF}"/>
              </a:ext>
            </a:extLst>
          </p:cNvPr>
          <p:cNvCxnSpPr/>
          <p:nvPr/>
        </p:nvCxnSpPr>
        <p:spPr>
          <a:xfrm>
            <a:off x="5165288" y="3982669"/>
            <a:ext cx="1682044"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application&#10;&#10;Description automatically generated">
            <a:extLst>
              <a:ext uri="{FF2B5EF4-FFF2-40B4-BE49-F238E27FC236}">
                <a16:creationId xmlns:a16="http://schemas.microsoft.com/office/drawing/2014/main" id="{DFEEBB2D-473C-4ED0-B03A-E4B6377A3F1F}"/>
              </a:ext>
            </a:extLst>
          </p:cNvPr>
          <p:cNvPicPr>
            <a:picLocks noChangeAspect="1"/>
          </p:cNvPicPr>
          <p:nvPr/>
        </p:nvPicPr>
        <p:blipFill>
          <a:blip r:embed="rId3"/>
          <a:stretch>
            <a:fillRect/>
          </a:stretch>
        </p:blipFill>
        <p:spPr>
          <a:xfrm>
            <a:off x="1351921" y="2236340"/>
            <a:ext cx="3299103" cy="3938155"/>
          </a:xfrm>
          <a:prstGeom prst="rect">
            <a:avLst/>
          </a:prstGeom>
        </p:spPr>
      </p:pic>
    </p:spTree>
    <p:extLst>
      <p:ext uri="{BB962C8B-B14F-4D97-AF65-F5344CB8AC3E}">
        <p14:creationId xmlns:p14="http://schemas.microsoft.com/office/powerpoint/2010/main" val="7628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60F1AAE-90EB-488B-AF83-2E838A415C89}"/>
              </a:ext>
            </a:extLst>
          </p:cNvPr>
          <p:cNvSpPr>
            <a:spLocks noGrp="1"/>
          </p:cNvSpPr>
          <p:nvPr>
            <p:ph type="title"/>
          </p:nvPr>
        </p:nvSpPr>
        <p:spPr/>
        <p:txBody>
          <a:bodyPr/>
          <a:lstStyle/>
          <a:p>
            <a:r>
              <a:rPr lang="en-US" sz="3200"/>
              <a:t>Setting up Login.gov Account</a:t>
            </a:r>
          </a:p>
        </p:txBody>
      </p:sp>
      <p:pic>
        <p:nvPicPr>
          <p:cNvPr id="5" name="Content Placeholder 4" descr="Graphical user interface, application&#10;&#10;Description automatically generated">
            <a:extLst>
              <a:ext uri="{FF2B5EF4-FFF2-40B4-BE49-F238E27FC236}">
                <a16:creationId xmlns:a16="http://schemas.microsoft.com/office/drawing/2014/main" id="{1D4AAA05-B98C-43A6-8665-B3D9725EF6DC}"/>
              </a:ext>
            </a:extLst>
          </p:cNvPr>
          <p:cNvPicPr>
            <a:picLocks noGrp="1" noChangeAspect="1"/>
          </p:cNvPicPr>
          <p:nvPr>
            <p:ph sz="half" idx="1"/>
          </p:nvPr>
        </p:nvPicPr>
        <p:blipFill>
          <a:blip r:embed="rId2"/>
          <a:stretch>
            <a:fillRect/>
          </a:stretch>
        </p:blipFill>
        <p:spPr>
          <a:xfrm>
            <a:off x="1314450" y="2225802"/>
            <a:ext cx="3348991" cy="4084137"/>
          </a:xfrm>
          <a:noFill/>
        </p:spPr>
      </p:pic>
      <p:pic>
        <p:nvPicPr>
          <p:cNvPr id="13" name="Picture 12">
            <a:extLst>
              <a:ext uri="{FF2B5EF4-FFF2-40B4-BE49-F238E27FC236}">
                <a16:creationId xmlns:a16="http://schemas.microsoft.com/office/drawing/2014/main" id="{E14B05F9-4B9A-430A-B0A2-716590819A17}"/>
              </a:ext>
            </a:extLst>
          </p:cNvPr>
          <p:cNvPicPr>
            <a:picLocks noChangeAspect="1"/>
          </p:cNvPicPr>
          <p:nvPr/>
        </p:nvPicPr>
        <p:blipFill>
          <a:blip r:embed="rId3"/>
          <a:stretch>
            <a:fillRect/>
          </a:stretch>
        </p:blipFill>
        <p:spPr>
          <a:xfrm>
            <a:off x="7604283" y="2470853"/>
            <a:ext cx="3508281" cy="3754084"/>
          </a:xfrm>
          <a:prstGeom prst="rect">
            <a:avLst/>
          </a:prstGeom>
        </p:spPr>
      </p:pic>
      <p:sp>
        <p:nvSpPr>
          <p:cNvPr id="23" name="TextBox 22">
            <a:extLst>
              <a:ext uri="{FF2B5EF4-FFF2-40B4-BE49-F238E27FC236}">
                <a16:creationId xmlns:a16="http://schemas.microsoft.com/office/drawing/2014/main" id="{815EA645-538E-4EFF-B560-AEC247DA6512}"/>
              </a:ext>
            </a:extLst>
          </p:cNvPr>
          <p:cNvSpPr txBox="1"/>
          <p:nvPr/>
        </p:nvSpPr>
        <p:spPr>
          <a:xfrm>
            <a:off x="1555385" y="1482583"/>
            <a:ext cx="2783647" cy="369332"/>
          </a:xfrm>
          <a:prstGeom prst="rect">
            <a:avLst/>
          </a:prstGeom>
          <a:noFill/>
        </p:spPr>
        <p:txBody>
          <a:bodyPr wrap="none" rtlCol="0">
            <a:spAutoFit/>
          </a:bodyPr>
          <a:lstStyle/>
          <a:p>
            <a:r>
              <a:rPr lang="en-US">
                <a:latin typeface="Calibri" panose="020F0502020204030204" pitchFamily="34" charset="0"/>
              </a:rPr>
              <a:t>6. Create a strong password</a:t>
            </a:r>
            <a:endParaRPr lang="en-US"/>
          </a:p>
        </p:txBody>
      </p:sp>
      <p:sp>
        <p:nvSpPr>
          <p:cNvPr id="24" name="TextBox 23">
            <a:extLst>
              <a:ext uri="{FF2B5EF4-FFF2-40B4-BE49-F238E27FC236}">
                <a16:creationId xmlns:a16="http://schemas.microsoft.com/office/drawing/2014/main" id="{9E990395-9847-4694-B173-AB37A4B7E070}"/>
              </a:ext>
            </a:extLst>
          </p:cNvPr>
          <p:cNvSpPr txBox="1"/>
          <p:nvPr/>
        </p:nvSpPr>
        <p:spPr>
          <a:xfrm>
            <a:off x="7081346" y="1205584"/>
            <a:ext cx="4905061" cy="1138773"/>
          </a:xfrm>
          <a:prstGeom prst="rect">
            <a:avLst/>
          </a:prstGeom>
          <a:noFill/>
        </p:spPr>
        <p:txBody>
          <a:bodyPr wrap="none" rtlCol="0">
            <a:spAutoFit/>
          </a:bodyPr>
          <a:lstStyle/>
          <a:p>
            <a:r>
              <a:rPr lang="en-US" dirty="0">
                <a:latin typeface="Calibri" panose="020F0502020204030204" pitchFamily="34" charset="0"/>
              </a:rPr>
              <a:t>7. Select an Authentication method setup </a:t>
            </a:r>
          </a:p>
          <a:p>
            <a:r>
              <a:rPr lang="en-US" dirty="0">
                <a:latin typeface="Calibri" panose="020F0502020204030204" pitchFamily="34" charset="0"/>
              </a:rPr>
              <a:t>and follow setup instructions. Slides </a:t>
            </a:r>
            <a:r>
              <a:rPr lang="en-US">
                <a:latin typeface="Calibri" panose="020F0502020204030204" pitchFamily="34" charset="0"/>
              </a:rPr>
              <a:t>7-11</a:t>
            </a:r>
            <a:r>
              <a:rPr lang="en-US" dirty="0">
                <a:latin typeface="Calibri" panose="020F0502020204030204" pitchFamily="34" charset="0"/>
              </a:rPr>
              <a:t> </a:t>
            </a:r>
          </a:p>
          <a:p>
            <a:r>
              <a:rPr lang="en-US" dirty="0">
                <a:latin typeface="Calibri" panose="020F0502020204030204" pitchFamily="34" charset="0"/>
              </a:rPr>
              <a:t>provide additional information for each method.</a:t>
            </a:r>
          </a:p>
          <a:p>
            <a:r>
              <a:rPr lang="en-US" sz="1400" dirty="0">
                <a:latin typeface="Calibri" panose="020F0502020204030204" pitchFamily="34" charset="0"/>
              </a:rPr>
              <a:t>https://www.login.gov/help/get-started/authentication-options/</a:t>
            </a:r>
          </a:p>
        </p:txBody>
      </p:sp>
      <p:cxnSp>
        <p:nvCxnSpPr>
          <p:cNvPr id="25" name="Straight Arrow Connector 24">
            <a:extLst>
              <a:ext uri="{FF2B5EF4-FFF2-40B4-BE49-F238E27FC236}">
                <a16:creationId xmlns:a16="http://schemas.microsoft.com/office/drawing/2014/main" id="{4F68494B-D7F2-4C20-81EC-E01809B85710}"/>
              </a:ext>
            </a:extLst>
          </p:cNvPr>
          <p:cNvCxnSpPr/>
          <p:nvPr/>
        </p:nvCxnSpPr>
        <p:spPr>
          <a:xfrm>
            <a:off x="5166490" y="3992501"/>
            <a:ext cx="1682044"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37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DC05-66E6-4DC5-BC0D-142C9B68D337}"/>
              </a:ext>
            </a:extLst>
          </p:cNvPr>
          <p:cNvSpPr>
            <a:spLocks noGrp="1"/>
          </p:cNvSpPr>
          <p:nvPr>
            <p:ph type="title"/>
          </p:nvPr>
        </p:nvSpPr>
        <p:spPr/>
        <p:txBody>
          <a:bodyPr/>
          <a:lstStyle/>
          <a:p>
            <a:r>
              <a:rPr lang="en-US" sz="3200" dirty="0"/>
              <a:t>Authentication Methods – Security Key</a:t>
            </a:r>
          </a:p>
        </p:txBody>
      </p:sp>
      <p:sp>
        <p:nvSpPr>
          <p:cNvPr id="22" name="Content Placeholder 2">
            <a:extLst>
              <a:ext uri="{FF2B5EF4-FFF2-40B4-BE49-F238E27FC236}">
                <a16:creationId xmlns:a16="http://schemas.microsoft.com/office/drawing/2014/main" id="{28DAF6F7-53CF-4777-B3E4-480396BF20DB}"/>
              </a:ext>
            </a:extLst>
          </p:cNvPr>
          <p:cNvSpPr>
            <a:spLocks noGrp="1"/>
          </p:cNvSpPr>
          <p:nvPr>
            <p:ph sz="half" idx="1"/>
          </p:nvPr>
        </p:nvSpPr>
        <p:spPr>
          <a:xfrm>
            <a:off x="6057900" y="1606223"/>
            <a:ext cx="5384800" cy="4525963"/>
          </a:xfrm>
        </p:spPr>
        <p:txBody>
          <a:bodyPr>
            <a:normAutofit fontScale="77500" lnSpcReduction="20000"/>
          </a:bodyPr>
          <a:lstStyle/>
          <a:p>
            <a:pPr algn="l">
              <a:lnSpc>
                <a:spcPct val="120000"/>
              </a:lnSpc>
            </a:pPr>
            <a:r>
              <a:rPr lang="en-US" b="0" i="0">
                <a:solidFill>
                  <a:srgbClr val="454545"/>
                </a:solidFill>
                <a:effectLst/>
                <a:latin typeface="+mn-lt"/>
              </a:rPr>
              <a:t>A security key is typically an external physical device, like a USB, that you plug into your computer. The key is linked to your accounts and will only grant access to those accounts once the key is plugged in and activated.</a:t>
            </a:r>
          </a:p>
          <a:p>
            <a:pPr algn="l">
              <a:lnSpc>
                <a:spcPct val="120000"/>
              </a:lnSpc>
              <a:spcBef>
                <a:spcPts val="1200"/>
              </a:spcBef>
            </a:pPr>
            <a:r>
              <a:rPr lang="en-US" b="0" i="0">
                <a:solidFill>
                  <a:srgbClr val="454545"/>
                </a:solidFill>
                <a:effectLst/>
                <a:latin typeface="+mn-lt"/>
              </a:rPr>
              <a:t>Login.gov requires security keys that meet the </a:t>
            </a:r>
            <a:r>
              <a:rPr lang="en-US" b="0" i="0" u="sng">
                <a:solidFill>
                  <a:srgbClr val="0071BB"/>
                </a:solidFill>
                <a:effectLst/>
                <a:latin typeface="+mn-lt"/>
                <a:hlinkClick r:id="rId2"/>
              </a:rPr>
              <a:t>FIDO (Fast Identity Online) standards</a:t>
            </a:r>
            <a:r>
              <a:rPr lang="en-US" b="0" i="0">
                <a:solidFill>
                  <a:srgbClr val="454545"/>
                </a:solidFill>
                <a:effectLst/>
                <a:latin typeface="+mn-lt"/>
              </a:rPr>
              <a:t>. </a:t>
            </a:r>
          </a:p>
          <a:p>
            <a:pPr algn="l">
              <a:lnSpc>
                <a:spcPct val="120000"/>
              </a:lnSpc>
              <a:spcBef>
                <a:spcPts val="1200"/>
              </a:spcBef>
            </a:pPr>
            <a:r>
              <a:rPr lang="en-US" b="0" i="0">
                <a:solidFill>
                  <a:srgbClr val="454545"/>
                </a:solidFill>
                <a:effectLst/>
                <a:latin typeface="+mn-lt"/>
              </a:rPr>
              <a:t>To use this secure option for login.gov authentication, plug the key into a USB port and assign the key a name to identify it with your login.gov account. The next step will ask you to activate your key. This is generally done by pressing a button on the key itself.</a:t>
            </a:r>
          </a:p>
          <a:p>
            <a:endParaRPr lang="en-US"/>
          </a:p>
        </p:txBody>
      </p:sp>
      <p:pic>
        <p:nvPicPr>
          <p:cNvPr id="19" name="Picture 18">
            <a:extLst>
              <a:ext uri="{FF2B5EF4-FFF2-40B4-BE49-F238E27FC236}">
                <a16:creationId xmlns:a16="http://schemas.microsoft.com/office/drawing/2014/main" id="{76513326-D461-4148-99BB-4CD3C20BB102}"/>
              </a:ext>
            </a:extLst>
          </p:cNvPr>
          <p:cNvPicPr>
            <a:picLocks noChangeAspect="1"/>
          </p:cNvPicPr>
          <p:nvPr/>
        </p:nvPicPr>
        <p:blipFill>
          <a:blip r:embed="rId3"/>
          <a:stretch>
            <a:fillRect/>
          </a:stretch>
        </p:blipFill>
        <p:spPr>
          <a:xfrm>
            <a:off x="472093" y="2278308"/>
            <a:ext cx="3382107" cy="3779592"/>
          </a:xfrm>
          <a:prstGeom prst="rect">
            <a:avLst/>
          </a:prstGeom>
        </p:spPr>
      </p:pic>
      <p:pic>
        <p:nvPicPr>
          <p:cNvPr id="13" name="Picture 12">
            <a:extLst>
              <a:ext uri="{FF2B5EF4-FFF2-40B4-BE49-F238E27FC236}">
                <a16:creationId xmlns:a16="http://schemas.microsoft.com/office/drawing/2014/main" id="{D29B26AB-0450-48B7-9923-A6C96CBA9736}"/>
              </a:ext>
            </a:extLst>
          </p:cNvPr>
          <p:cNvPicPr>
            <a:picLocks noChangeAspect="1"/>
          </p:cNvPicPr>
          <p:nvPr/>
        </p:nvPicPr>
        <p:blipFill>
          <a:blip r:embed="rId4"/>
          <a:stretch>
            <a:fillRect/>
          </a:stretch>
        </p:blipFill>
        <p:spPr>
          <a:xfrm>
            <a:off x="2116664" y="1675178"/>
            <a:ext cx="3556001" cy="1358661"/>
          </a:xfrm>
          <a:prstGeom prst="rect">
            <a:avLst/>
          </a:prstGeom>
        </p:spPr>
      </p:pic>
    </p:spTree>
    <p:extLst>
      <p:ext uri="{BB962C8B-B14F-4D97-AF65-F5344CB8AC3E}">
        <p14:creationId xmlns:p14="http://schemas.microsoft.com/office/powerpoint/2010/main" val="421337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17BE-8203-40FE-A69F-318687DFAABC}"/>
              </a:ext>
            </a:extLst>
          </p:cNvPr>
          <p:cNvSpPr>
            <a:spLocks noGrp="1"/>
          </p:cNvSpPr>
          <p:nvPr>
            <p:ph type="title"/>
          </p:nvPr>
        </p:nvSpPr>
        <p:spPr/>
        <p:txBody>
          <a:bodyPr/>
          <a:lstStyle/>
          <a:p>
            <a:r>
              <a:rPr lang="en-US" sz="3200" dirty="0"/>
              <a:t>Authentication Methods – Gov’t Employee ID</a:t>
            </a:r>
          </a:p>
        </p:txBody>
      </p:sp>
      <p:sp>
        <p:nvSpPr>
          <p:cNvPr id="4" name="Content Placeholder 3">
            <a:extLst>
              <a:ext uri="{FF2B5EF4-FFF2-40B4-BE49-F238E27FC236}">
                <a16:creationId xmlns:a16="http://schemas.microsoft.com/office/drawing/2014/main" id="{13B8D849-E690-4BA6-A7B2-B0D4933BABBF}"/>
              </a:ext>
            </a:extLst>
          </p:cNvPr>
          <p:cNvSpPr>
            <a:spLocks noGrp="1"/>
          </p:cNvSpPr>
          <p:nvPr>
            <p:ph sz="half" idx="1"/>
          </p:nvPr>
        </p:nvSpPr>
        <p:spPr>
          <a:xfrm>
            <a:off x="6508957" y="1494499"/>
            <a:ext cx="5367045" cy="4923373"/>
          </a:xfrm>
        </p:spPr>
        <p:txBody>
          <a:bodyPr/>
          <a:lstStyle/>
          <a:p>
            <a:r>
              <a:rPr lang="en-US" sz="2000" b="0" i="0" dirty="0">
                <a:solidFill>
                  <a:srgbClr val="454545"/>
                </a:solidFill>
                <a:effectLst/>
                <a:latin typeface="Public Sans"/>
              </a:rPr>
              <a:t>Physical PIV (personal identity verification) cards or CACs (common access cards) are secure options for federal government employees and military personnel. These cards, with encrypted chip technology, are resistant to phishing and difficult to hack if stolen</a:t>
            </a:r>
            <a:r>
              <a:rPr lang="en-US" b="0" i="0" dirty="0">
                <a:solidFill>
                  <a:srgbClr val="454545"/>
                </a:solidFill>
                <a:effectLst/>
                <a:latin typeface="Public Sans"/>
              </a:rPr>
              <a:t>.</a:t>
            </a:r>
            <a:endParaRPr lang="en-US" dirty="0"/>
          </a:p>
        </p:txBody>
      </p:sp>
      <p:pic>
        <p:nvPicPr>
          <p:cNvPr id="6" name="Picture 5">
            <a:extLst>
              <a:ext uri="{FF2B5EF4-FFF2-40B4-BE49-F238E27FC236}">
                <a16:creationId xmlns:a16="http://schemas.microsoft.com/office/drawing/2014/main" id="{E595733C-1ACD-48AF-835D-FEC50AD38C02}"/>
              </a:ext>
            </a:extLst>
          </p:cNvPr>
          <p:cNvPicPr>
            <a:picLocks noChangeAspect="1"/>
          </p:cNvPicPr>
          <p:nvPr/>
        </p:nvPicPr>
        <p:blipFill>
          <a:blip r:embed="rId2"/>
          <a:stretch>
            <a:fillRect/>
          </a:stretch>
        </p:blipFill>
        <p:spPr>
          <a:xfrm>
            <a:off x="431799" y="2500360"/>
            <a:ext cx="2858028" cy="3556528"/>
          </a:xfrm>
          <a:prstGeom prst="rect">
            <a:avLst/>
          </a:prstGeom>
        </p:spPr>
      </p:pic>
      <p:pic>
        <p:nvPicPr>
          <p:cNvPr id="7" name="Picture 6">
            <a:extLst>
              <a:ext uri="{FF2B5EF4-FFF2-40B4-BE49-F238E27FC236}">
                <a16:creationId xmlns:a16="http://schemas.microsoft.com/office/drawing/2014/main" id="{7183C69F-65A1-4949-BA5E-456C5BACB02E}"/>
              </a:ext>
            </a:extLst>
          </p:cNvPr>
          <p:cNvPicPr>
            <a:picLocks noChangeAspect="1"/>
          </p:cNvPicPr>
          <p:nvPr/>
        </p:nvPicPr>
        <p:blipFill rotWithShape="1">
          <a:blip r:embed="rId3"/>
          <a:srcRect l="2942" t="6655" r="1332" b="8378"/>
          <a:stretch/>
        </p:blipFill>
        <p:spPr>
          <a:xfrm>
            <a:off x="2000045" y="1494499"/>
            <a:ext cx="3683000" cy="1005861"/>
          </a:xfrm>
          <a:prstGeom prst="rect">
            <a:avLst/>
          </a:prstGeom>
        </p:spPr>
      </p:pic>
    </p:spTree>
    <p:extLst>
      <p:ext uri="{BB962C8B-B14F-4D97-AF65-F5344CB8AC3E}">
        <p14:creationId xmlns:p14="http://schemas.microsoft.com/office/powerpoint/2010/main" val="188443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42DC-2AAB-425E-808F-E371271127D1}"/>
              </a:ext>
            </a:extLst>
          </p:cNvPr>
          <p:cNvSpPr>
            <a:spLocks noGrp="1"/>
          </p:cNvSpPr>
          <p:nvPr>
            <p:ph type="title"/>
          </p:nvPr>
        </p:nvSpPr>
        <p:spPr/>
        <p:txBody>
          <a:bodyPr/>
          <a:lstStyle/>
          <a:p>
            <a:r>
              <a:rPr lang="en-US" sz="3200" dirty="0"/>
              <a:t>Authentication Methods – Authentication App</a:t>
            </a:r>
          </a:p>
        </p:txBody>
      </p:sp>
      <p:sp>
        <p:nvSpPr>
          <p:cNvPr id="4" name="Content Placeholder 3">
            <a:extLst>
              <a:ext uri="{FF2B5EF4-FFF2-40B4-BE49-F238E27FC236}">
                <a16:creationId xmlns:a16="http://schemas.microsoft.com/office/drawing/2014/main" id="{77970010-CADB-4FC3-8AAB-EC46D22A21E8}"/>
              </a:ext>
            </a:extLst>
          </p:cNvPr>
          <p:cNvSpPr>
            <a:spLocks noGrp="1"/>
          </p:cNvSpPr>
          <p:nvPr>
            <p:ph sz="half" idx="1"/>
          </p:nvPr>
        </p:nvSpPr>
        <p:spPr>
          <a:xfrm>
            <a:off x="6536105" y="1079500"/>
            <a:ext cx="5384800" cy="4678369"/>
          </a:xfrm>
        </p:spPr>
        <p:txBody>
          <a:bodyPr>
            <a:normAutofit fontScale="92500" lnSpcReduction="10000"/>
          </a:bodyPr>
          <a:lstStyle/>
          <a:p>
            <a:r>
              <a:rPr lang="en-US" b="0" i="0" dirty="0">
                <a:solidFill>
                  <a:srgbClr val="454545"/>
                </a:solidFill>
                <a:effectLst/>
                <a:latin typeface="Public Sans"/>
              </a:rPr>
              <a:t>Authentication applications are downloaded to your device and generate secure, six-digit codes you use to sign into your accounts. </a:t>
            </a:r>
          </a:p>
          <a:p>
            <a:pPr lvl="3">
              <a:buFont typeface="Arial" panose="020B0604020202020204" pitchFamily="34" charset="0"/>
              <a:buChar char="•"/>
            </a:pPr>
            <a:r>
              <a:rPr lang="en-US" sz="1900" b="0" i="0" dirty="0">
                <a:solidFill>
                  <a:srgbClr val="454545"/>
                </a:solidFill>
                <a:effectLst/>
                <a:latin typeface="Public Sans"/>
              </a:rPr>
              <a:t>Google Authenticator</a:t>
            </a:r>
          </a:p>
          <a:p>
            <a:pPr lvl="3">
              <a:buFont typeface="Arial" panose="020B0604020202020204" pitchFamily="34" charset="0"/>
              <a:buChar char="•"/>
            </a:pPr>
            <a:r>
              <a:rPr lang="en-US" sz="1900" b="0" i="0" dirty="0" err="1">
                <a:solidFill>
                  <a:srgbClr val="454545"/>
                </a:solidFill>
                <a:effectLst/>
                <a:latin typeface="Public Sans"/>
              </a:rPr>
              <a:t>Authy</a:t>
            </a:r>
            <a:endParaRPr lang="en-US" sz="1900" b="0" i="0" dirty="0">
              <a:solidFill>
                <a:srgbClr val="454545"/>
              </a:solidFill>
              <a:effectLst/>
              <a:latin typeface="Public Sans"/>
            </a:endParaRPr>
          </a:p>
          <a:p>
            <a:pPr lvl="3">
              <a:buFont typeface="Arial" panose="020B0604020202020204" pitchFamily="34" charset="0"/>
              <a:buChar char="•"/>
            </a:pPr>
            <a:r>
              <a:rPr lang="en-US" sz="1900" b="0" i="0" dirty="0">
                <a:solidFill>
                  <a:srgbClr val="454545"/>
                </a:solidFill>
                <a:effectLst/>
                <a:latin typeface="Public Sans"/>
              </a:rPr>
              <a:t>LastPass</a:t>
            </a:r>
          </a:p>
          <a:p>
            <a:pPr lvl="3">
              <a:buFont typeface="Arial" panose="020B0604020202020204" pitchFamily="34" charset="0"/>
              <a:buChar char="•"/>
            </a:pPr>
            <a:r>
              <a:rPr lang="en-US" sz="1900" dirty="0">
                <a:solidFill>
                  <a:srgbClr val="454545"/>
                </a:solidFill>
                <a:latin typeface="Public Sans"/>
              </a:rPr>
              <a:t>1Password</a:t>
            </a:r>
          </a:p>
          <a:p>
            <a:pPr lvl="3">
              <a:buFont typeface="Arial" panose="020B0604020202020204" pitchFamily="34" charset="0"/>
              <a:buChar char="•"/>
            </a:pPr>
            <a:r>
              <a:rPr lang="en-US" sz="1900" b="0" i="0" dirty="0">
                <a:solidFill>
                  <a:srgbClr val="454545"/>
                </a:solidFill>
                <a:effectLst/>
                <a:latin typeface="Public Sans"/>
              </a:rPr>
              <a:t>OTP Manager</a:t>
            </a:r>
          </a:p>
          <a:p>
            <a:pPr lvl="3">
              <a:buFont typeface="Arial" panose="020B0604020202020204" pitchFamily="34" charset="0"/>
              <a:buChar char="•"/>
            </a:pPr>
            <a:r>
              <a:rPr lang="en-US" sz="1900" b="0" i="0" dirty="0">
                <a:solidFill>
                  <a:srgbClr val="454545"/>
                </a:solidFill>
                <a:effectLst/>
                <a:latin typeface="Public Sans"/>
              </a:rPr>
              <a:t>Authenticator</a:t>
            </a:r>
          </a:p>
          <a:p>
            <a:r>
              <a:rPr lang="en-US" dirty="0">
                <a:solidFill>
                  <a:srgbClr val="454545"/>
                </a:solidFill>
                <a:latin typeface="Public Sans"/>
              </a:rPr>
              <a:t>T</a:t>
            </a:r>
            <a:r>
              <a:rPr lang="en-US" b="0" i="0" dirty="0">
                <a:solidFill>
                  <a:srgbClr val="454545"/>
                </a:solidFill>
                <a:effectLst/>
                <a:latin typeface="Public Sans"/>
              </a:rPr>
              <a:t>his method offers more security than phone calls or text messaging against phishing, hacking, or interception.</a:t>
            </a:r>
          </a:p>
          <a:p>
            <a:r>
              <a:rPr lang="en-US" b="0" i="0" dirty="0">
                <a:solidFill>
                  <a:srgbClr val="454545"/>
                </a:solidFill>
                <a:effectLst/>
                <a:latin typeface="Public Sans"/>
              </a:rPr>
              <a:t>A one-time passcode generated by the application each time you sign in to login.gov.</a:t>
            </a:r>
            <a:endParaRPr lang="en-US" dirty="0"/>
          </a:p>
        </p:txBody>
      </p:sp>
      <p:pic>
        <p:nvPicPr>
          <p:cNvPr id="10" name="Picture 9">
            <a:extLst>
              <a:ext uri="{FF2B5EF4-FFF2-40B4-BE49-F238E27FC236}">
                <a16:creationId xmlns:a16="http://schemas.microsoft.com/office/drawing/2014/main" id="{598A5348-7DFF-4DB1-8558-1967F3A5228F}"/>
              </a:ext>
            </a:extLst>
          </p:cNvPr>
          <p:cNvPicPr>
            <a:picLocks noChangeAspect="1"/>
          </p:cNvPicPr>
          <p:nvPr/>
        </p:nvPicPr>
        <p:blipFill>
          <a:blip r:embed="rId2"/>
          <a:stretch>
            <a:fillRect/>
          </a:stretch>
        </p:blipFill>
        <p:spPr>
          <a:xfrm>
            <a:off x="609603" y="1162050"/>
            <a:ext cx="2941472" cy="4533900"/>
          </a:xfrm>
          <a:prstGeom prst="rect">
            <a:avLst/>
          </a:prstGeom>
        </p:spPr>
      </p:pic>
      <p:pic>
        <p:nvPicPr>
          <p:cNvPr id="6" name="Picture 5">
            <a:extLst>
              <a:ext uri="{FF2B5EF4-FFF2-40B4-BE49-F238E27FC236}">
                <a16:creationId xmlns:a16="http://schemas.microsoft.com/office/drawing/2014/main" id="{71E1B587-C63B-4EBC-AAB2-EC41A8CB1A89}"/>
              </a:ext>
            </a:extLst>
          </p:cNvPr>
          <p:cNvPicPr>
            <a:picLocks noChangeAspect="1"/>
          </p:cNvPicPr>
          <p:nvPr/>
        </p:nvPicPr>
        <p:blipFill>
          <a:blip r:embed="rId3"/>
          <a:stretch>
            <a:fillRect/>
          </a:stretch>
        </p:blipFill>
        <p:spPr>
          <a:xfrm>
            <a:off x="2451995" y="2144183"/>
            <a:ext cx="4005068" cy="1390649"/>
          </a:xfrm>
          <a:prstGeom prst="rect">
            <a:avLst/>
          </a:prstGeom>
        </p:spPr>
      </p:pic>
    </p:spTree>
    <p:extLst>
      <p:ext uri="{BB962C8B-B14F-4D97-AF65-F5344CB8AC3E}">
        <p14:creationId xmlns:p14="http://schemas.microsoft.com/office/powerpoint/2010/main" val="883685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A PPT Template" id="{8DC5E2F7-97AA-4724-8E15-152C5C8B42FA}" vid="{C0EB444C-5514-488A-B15E-8FFBE1216B41}"/>
    </a:ext>
  </a:extLst>
</a:theme>
</file>

<file path=ppt/theme/theme2.xml><?xml version="1.0" encoding="utf-8"?>
<a:theme xmlns:a="http://schemas.openxmlformats.org/drawingml/2006/main" name="3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A Slide Template July 2021- Standard" id="{CEF44E75-857E-4180-B8E8-96C43642E375}" vid="{EE0D9A55-3673-4090-9FF0-884452D527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200746ED6E694C8A5109667E2BD271" ma:contentTypeVersion="12" ma:contentTypeDescription="Create a new document." ma:contentTypeScope="" ma:versionID="71c6757dfcf58ca86178a6e5e91e18cd">
  <xsd:schema xmlns:xsd="http://www.w3.org/2001/XMLSchema" xmlns:xs="http://www.w3.org/2001/XMLSchema" xmlns:p="http://schemas.microsoft.com/office/2006/metadata/properties" xmlns:ns2="a7c3d07b-b87b-47e0-bfba-f9a9041f7577" xmlns:ns3="edc30a6b-aa94-4182-ba32-b23015bdda2f" targetNamespace="http://schemas.microsoft.com/office/2006/metadata/properties" ma:root="true" ma:fieldsID="9ba43d91bca9d5a93988b237fcb9dbe5" ns2:_="" ns3:_="">
    <xsd:import namespace="a7c3d07b-b87b-47e0-bfba-f9a9041f7577"/>
    <xsd:import namespace="edc30a6b-aa94-4182-ba32-b23015bdda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c3d07b-b87b-47e0-bfba-f9a9041f75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c30a6b-aa94-4182-ba32-b23015bdda2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70B62A-ECE3-4EAE-A260-B3456636D377}">
  <ds:schemaRefs>
    <ds:schemaRef ds:uri="a7c3d07b-b87b-47e0-bfba-f9a9041f7577"/>
    <ds:schemaRef ds:uri="edc30a6b-aa94-4182-ba32-b23015bdda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02A366-B381-4DA5-BACE-0A4608A1C5D4}">
  <ds:schemaRefs>
    <ds:schemaRef ds:uri="http://schemas.microsoft.com/sharepoint/v3/contenttype/forms"/>
  </ds:schemaRefs>
</ds:datastoreItem>
</file>

<file path=customXml/itemProps3.xml><?xml version="1.0" encoding="utf-8"?>
<ds:datastoreItem xmlns:ds="http://schemas.openxmlformats.org/officeDocument/2006/customXml" ds:itemID="{00243183-7A9A-4390-ADED-F936DCE1BC2B}">
  <ds:schemaRefs>
    <ds:schemaRef ds:uri="http://purl.org/dc/terms/"/>
    <ds:schemaRef ds:uri="a7c3d07b-b87b-47e0-bfba-f9a9041f7577"/>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edc30a6b-aa94-4182-ba32-b23015bdda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3681</TotalTime>
  <Words>1478</Words>
  <Application>Microsoft Office PowerPoint</Application>
  <PresentationFormat>Widescreen</PresentationFormat>
  <Paragraphs>112</Paragraphs>
  <Slides>22</Slides>
  <Notes>3</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Arial Black</vt:lpstr>
      <vt:lpstr>Arial Unicode MS</vt:lpstr>
      <vt:lpstr>Calibri</vt:lpstr>
      <vt:lpstr>Calibri Light</vt:lpstr>
      <vt:lpstr>Gill Sans MT</vt:lpstr>
      <vt:lpstr>Public Sans</vt:lpstr>
      <vt:lpstr>SegoeUI</vt:lpstr>
      <vt:lpstr>Source Sans Pro</vt:lpstr>
      <vt:lpstr>FTA3 (2)</vt:lpstr>
      <vt:lpstr>3_FTA3 (2)</vt:lpstr>
      <vt:lpstr>How to use Login.gov Authentication  FACES 6.3.0  Prepared for: FTA   08/16/2021 </vt:lpstr>
      <vt:lpstr>How to Register an account with Login.gov</vt:lpstr>
      <vt:lpstr>Click below image to play video</vt:lpstr>
      <vt:lpstr>Login.gov Registration</vt:lpstr>
      <vt:lpstr>Creating Login.gov Account</vt:lpstr>
      <vt:lpstr>Setting up Login.gov Account</vt:lpstr>
      <vt:lpstr>Authentication Methods – Security Key</vt:lpstr>
      <vt:lpstr>Authentication Methods – Gov’t Employee ID</vt:lpstr>
      <vt:lpstr>Authentication Methods – Authentication App</vt:lpstr>
      <vt:lpstr>Authentication Methods – Phone</vt:lpstr>
      <vt:lpstr>Authentication Methods – Backup Codes</vt:lpstr>
      <vt:lpstr>Authentication Setup Complete</vt:lpstr>
      <vt:lpstr>How to Sign-in through Login.gov</vt:lpstr>
      <vt:lpstr>Click below image to play video </vt:lpstr>
      <vt:lpstr>Sign In to Login.gov</vt:lpstr>
      <vt:lpstr>Sign In to Login.gov</vt:lpstr>
      <vt:lpstr>Login.gov Troubleshooting</vt:lpstr>
      <vt:lpstr>Forgot password</vt:lpstr>
      <vt:lpstr>How to reset my account?</vt:lpstr>
      <vt:lpstr>Frequently Asked Questions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TrIAD Platform Health Check Report,  Q1 2021   Prepared for: FTA   12/21/2020</dc:title>
  <dc:creator>ramesh konathala</dc:creator>
  <cp:lastModifiedBy>Kannan, Balasubramani CTR (FTA)</cp:lastModifiedBy>
  <cp:revision>8</cp:revision>
  <dcterms:created xsi:type="dcterms:W3CDTF">2020-12-29T16:28:02Z</dcterms:created>
  <dcterms:modified xsi:type="dcterms:W3CDTF">2021-08-12T20:21:34Z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0x0101004A200746ED6E694C8A5109667E2BD271</vt:lpwstr>
  </property>
</Properties>
</file>