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E6E8A-302B-4004-BFBA-1313A4A345CB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01D3A-7DB3-42C2-9F2C-27F2004BB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1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dirty="0"/>
              <a:t>This chart maps out what</a:t>
            </a:r>
            <a:r>
              <a:rPr lang="en-US" sz="1100" baseline="0" dirty="0"/>
              <a:t> is in and what is outside of the required 120 days.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dirty="0"/>
              <a:t>Once the </a:t>
            </a:r>
            <a:r>
              <a:rPr lang="en-US" sz="1100" dirty="0">
                <a:solidFill>
                  <a:srgbClr val="000000"/>
                </a:solidFill>
              </a:rPr>
              <a:t>project sponsor submits their application, they will be notified by FTA</a:t>
            </a:r>
            <a:r>
              <a:rPr lang="en-US" sz="1100" baseline="0" dirty="0">
                <a:solidFill>
                  <a:srgbClr val="000000"/>
                </a:solidFill>
              </a:rPr>
              <a:t> </a:t>
            </a:r>
            <a:r>
              <a:rPr lang="en-US" sz="1100" dirty="0">
                <a:solidFill>
                  <a:srgbClr val="000000"/>
                </a:solidFill>
              </a:rPr>
              <a:t>within 15 business days if any items are missing/incomplete.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dirty="0">
                <a:solidFill>
                  <a:srgbClr val="000000"/>
                </a:solidFill>
              </a:rPr>
              <a:t>To</a:t>
            </a:r>
            <a:r>
              <a:rPr lang="en-US" sz="1100" baseline="0" dirty="0">
                <a:solidFill>
                  <a:srgbClr val="000000"/>
                </a:solidFill>
              </a:rPr>
              <a:t> achieve this, FTA will do a high level review during these 15 business days to make this determination.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dirty="0">
                <a:solidFill>
                  <a:srgbClr val="000000"/>
                </a:solidFill>
              </a:rPr>
              <a:t>If the submitted application</a:t>
            </a:r>
            <a:r>
              <a:rPr lang="en-US" sz="1100" baseline="0" dirty="0">
                <a:solidFill>
                  <a:srgbClr val="000000"/>
                </a:solidFill>
              </a:rPr>
              <a:t> is missing requirements, or requirements are not complete, then the application will be denied, and therefore not progress to the next step.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aseline="0" dirty="0">
                <a:solidFill>
                  <a:srgbClr val="000000"/>
                </a:solidFill>
              </a:rPr>
              <a:t>Please listen carefully to the following sections of this webinar for more information on the requirements of the EPD Pilot Program.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dirty="0">
                <a:solidFill>
                  <a:srgbClr val="000000"/>
                </a:solidFill>
              </a:rPr>
              <a:t>The</a:t>
            </a:r>
            <a:r>
              <a:rPr lang="en-US" sz="1100" baseline="0" dirty="0">
                <a:solidFill>
                  <a:srgbClr val="000000"/>
                </a:solidFill>
              </a:rPr>
              <a:t> 120 day c</a:t>
            </a:r>
            <a:r>
              <a:rPr lang="en-US" sz="1100" dirty="0">
                <a:solidFill>
                  <a:srgbClr val="000000"/>
                </a:solidFill>
              </a:rPr>
              <a:t>lock begins once the application is deemed “complete”.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dirty="0">
                <a:solidFill>
                  <a:srgbClr val="000000"/>
                </a:solidFill>
              </a:rPr>
              <a:t>Once deemed “complete”, FTA</a:t>
            </a:r>
            <a:r>
              <a:rPr lang="en-US" sz="1100" baseline="0" dirty="0">
                <a:solidFill>
                  <a:srgbClr val="000000"/>
                </a:solidFill>
              </a:rPr>
              <a:t> will do a more detailed evaluation of the application and review of the submitted materials.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aseline="0" dirty="0">
                <a:solidFill>
                  <a:srgbClr val="000000"/>
                </a:solidFill>
              </a:rPr>
              <a:t>This 120 days also includes coordination with the Office of the Secretary of Transportation and their approval on the recommended action. </a:t>
            </a:r>
            <a:endParaRPr lang="en-US" sz="1100" dirty="0">
              <a:solidFill>
                <a:srgbClr val="000000"/>
              </a:solidFill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i="0" kern="1200" baseline="0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By 120 days, if not before, FTA will notify the project sponsor as to whether their grant request has been: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i="0" kern="1200" baseline="0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US" sz="1100" b="0" i="0" kern="1200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pproved, or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i="0" kern="1200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Disapproved, if the request does not meet the requirements of the NOFO.</a:t>
            </a:r>
            <a:r>
              <a:rPr lang="en-US" sz="1100" b="0" i="0" kern="1200" baseline="0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 This would </a:t>
            </a:r>
            <a:r>
              <a:rPr lang="en-US" sz="1100" b="0" i="0" kern="1200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include a detailed explanation of the reasons for the disapproval.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dirty="0">
                <a:solidFill>
                  <a:srgbClr val="000000"/>
                </a:solidFill>
              </a:rPr>
              <a:t>The law also requires FTA to notify Congress of</a:t>
            </a:r>
            <a:r>
              <a:rPr lang="en-US" sz="1100" baseline="0" dirty="0">
                <a:solidFill>
                  <a:srgbClr val="000000"/>
                </a:solidFill>
              </a:rPr>
              <a:t> the decision that is made within this 120 day period.</a:t>
            </a:r>
            <a:endParaRPr lang="en-US" sz="1100" dirty="0">
              <a:solidFill>
                <a:srgbClr val="000000"/>
              </a:solidFill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aseline="0" dirty="0">
                <a:solidFill>
                  <a:srgbClr val="000000"/>
                </a:solidFill>
              </a:rPr>
              <a:t>Once the application is approved, FTA will work with the sponsor on the grant agreement, typically a Full Funding Grant Agreement (FFGA), and will also work with the sponsor to get into FTA’s Transit Award Management System (</a:t>
            </a:r>
            <a:r>
              <a:rPr lang="en-US" sz="1100" baseline="0" dirty="0" err="1">
                <a:solidFill>
                  <a:srgbClr val="000000"/>
                </a:solidFill>
              </a:rPr>
              <a:t>TrAMS</a:t>
            </a:r>
            <a:r>
              <a:rPr lang="en-US" sz="1100" baseline="0" dirty="0">
                <a:solidFill>
                  <a:srgbClr val="000000"/>
                </a:solidFill>
              </a:rPr>
              <a:t>).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dirty="0">
                <a:solidFill>
                  <a:srgbClr val="000000"/>
                </a:solidFill>
              </a:rPr>
              <a:t>Congress must be notified again, 30 days before the grant agreement is signed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100" baseline="0" dirty="0">
              <a:solidFill>
                <a:srgbClr val="00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baseline="0" dirty="0">
                <a:solidFill>
                  <a:srgbClr val="000000"/>
                </a:solidFill>
              </a:rPr>
              <a:t>I will not turn it over to Susan Eddy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93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DF8-A4A5-4431-9D4E-431EE9B048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2497-D730-4772-86C7-8AD6CBDE3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DF8-A4A5-4431-9D4E-431EE9B048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2497-D730-4772-86C7-8AD6CBDE3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8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DF8-A4A5-4431-9D4E-431EE9B048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2497-D730-4772-86C7-8AD6CBDE3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0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DF8-A4A5-4431-9D4E-431EE9B048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2497-D730-4772-86C7-8AD6CBDE3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1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DF8-A4A5-4431-9D4E-431EE9B048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2497-D730-4772-86C7-8AD6CBDE3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DF8-A4A5-4431-9D4E-431EE9B048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2497-D730-4772-86C7-8AD6CBDE3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7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DF8-A4A5-4431-9D4E-431EE9B048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2497-D730-4772-86C7-8AD6CBDE3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3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DF8-A4A5-4431-9D4E-431EE9B048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2497-D730-4772-86C7-8AD6CBDE3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3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DF8-A4A5-4431-9D4E-431EE9B048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2497-D730-4772-86C7-8AD6CBDE3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61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DF8-A4A5-4431-9D4E-431EE9B048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2497-D730-4772-86C7-8AD6CBDE3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4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DF8-A4A5-4431-9D4E-431EE9B048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2497-D730-4772-86C7-8AD6CBDE3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8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C1DF8-A4A5-4431-9D4E-431EE9B048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D2497-D730-4772-86C7-8AD6CBDE3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5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93630" y="1288061"/>
            <a:ext cx="9833963" cy="6262117"/>
            <a:chOff x="1986503" y="118049"/>
            <a:chExt cx="7680357" cy="4646143"/>
          </a:xfrm>
        </p:grpSpPr>
        <p:sp>
          <p:nvSpPr>
            <p:cNvPr id="7" name="Arrow: Bent-Up 6"/>
            <p:cNvSpPr/>
            <p:nvPr/>
          </p:nvSpPr>
          <p:spPr>
            <a:xfrm rot="5400000">
              <a:off x="2096953" y="751062"/>
              <a:ext cx="411943" cy="468983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: Shape 7"/>
            <p:cNvSpPr/>
            <p:nvPr/>
          </p:nvSpPr>
          <p:spPr>
            <a:xfrm>
              <a:off x="1986503" y="118049"/>
              <a:ext cx="693470" cy="485406"/>
            </a:xfrm>
            <a:custGeom>
              <a:avLst/>
              <a:gdLst>
                <a:gd name="connsiteX0" fmla="*/ 0 w 693470"/>
                <a:gd name="connsiteY0" fmla="*/ 80917 h 485406"/>
                <a:gd name="connsiteX1" fmla="*/ 80917 w 693470"/>
                <a:gd name="connsiteY1" fmla="*/ 0 h 485406"/>
                <a:gd name="connsiteX2" fmla="*/ 612553 w 693470"/>
                <a:gd name="connsiteY2" fmla="*/ 0 h 485406"/>
                <a:gd name="connsiteX3" fmla="*/ 693470 w 693470"/>
                <a:gd name="connsiteY3" fmla="*/ 80917 h 485406"/>
                <a:gd name="connsiteX4" fmla="*/ 693470 w 693470"/>
                <a:gd name="connsiteY4" fmla="*/ 404489 h 485406"/>
                <a:gd name="connsiteX5" fmla="*/ 612553 w 693470"/>
                <a:gd name="connsiteY5" fmla="*/ 485406 h 485406"/>
                <a:gd name="connsiteX6" fmla="*/ 80917 w 693470"/>
                <a:gd name="connsiteY6" fmla="*/ 485406 h 485406"/>
                <a:gd name="connsiteX7" fmla="*/ 0 w 693470"/>
                <a:gd name="connsiteY7" fmla="*/ 404489 h 485406"/>
                <a:gd name="connsiteX8" fmla="*/ 0 w 693470"/>
                <a:gd name="connsiteY8" fmla="*/ 80917 h 48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3470" h="485406">
                  <a:moveTo>
                    <a:pt x="0" y="80917"/>
                  </a:moveTo>
                  <a:cubicBezTo>
                    <a:pt x="0" y="36228"/>
                    <a:pt x="36228" y="0"/>
                    <a:pt x="80917" y="0"/>
                  </a:cubicBezTo>
                  <a:lnTo>
                    <a:pt x="612553" y="0"/>
                  </a:lnTo>
                  <a:cubicBezTo>
                    <a:pt x="657242" y="0"/>
                    <a:pt x="693470" y="36228"/>
                    <a:pt x="693470" y="80917"/>
                  </a:cubicBezTo>
                  <a:lnTo>
                    <a:pt x="693470" y="404489"/>
                  </a:lnTo>
                  <a:cubicBezTo>
                    <a:pt x="693470" y="449178"/>
                    <a:pt x="657242" y="485406"/>
                    <a:pt x="612553" y="485406"/>
                  </a:cubicBezTo>
                  <a:lnTo>
                    <a:pt x="80917" y="485406"/>
                  </a:lnTo>
                  <a:cubicBezTo>
                    <a:pt x="36228" y="485406"/>
                    <a:pt x="0" y="449178"/>
                    <a:pt x="0" y="404489"/>
                  </a:cubicBezTo>
                  <a:lnTo>
                    <a:pt x="0" y="8091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750" tIns="42750" rIns="42750" bIns="4275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Application Submitted to FTA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81283" y="236463"/>
              <a:ext cx="504364" cy="39232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Arrow: Bent-Up 12"/>
            <p:cNvSpPr/>
            <p:nvPr/>
          </p:nvSpPr>
          <p:spPr>
            <a:xfrm rot="5400000">
              <a:off x="2658503" y="1268846"/>
              <a:ext cx="411943" cy="468983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eform: Shape 16"/>
            <p:cNvSpPr/>
            <p:nvPr/>
          </p:nvSpPr>
          <p:spPr>
            <a:xfrm>
              <a:off x="2562773" y="735440"/>
              <a:ext cx="693470" cy="485406"/>
            </a:xfrm>
            <a:custGeom>
              <a:avLst/>
              <a:gdLst>
                <a:gd name="connsiteX0" fmla="*/ 0 w 693470"/>
                <a:gd name="connsiteY0" fmla="*/ 80917 h 485406"/>
                <a:gd name="connsiteX1" fmla="*/ 80917 w 693470"/>
                <a:gd name="connsiteY1" fmla="*/ 0 h 485406"/>
                <a:gd name="connsiteX2" fmla="*/ 612553 w 693470"/>
                <a:gd name="connsiteY2" fmla="*/ 0 h 485406"/>
                <a:gd name="connsiteX3" fmla="*/ 693470 w 693470"/>
                <a:gd name="connsiteY3" fmla="*/ 80917 h 485406"/>
                <a:gd name="connsiteX4" fmla="*/ 693470 w 693470"/>
                <a:gd name="connsiteY4" fmla="*/ 404489 h 485406"/>
                <a:gd name="connsiteX5" fmla="*/ 612553 w 693470"/>
                <a:gd name="connsiteY5" fmla="*/ 485406 h 485406"/>
                <a:gd name="connsiteX6" fmla="*/ 80917 w 693470"/>
                <a:gd name="connsiteY6" fmla="*/ 485406 h 485406"/>
                <a:gd name="connsiteX7" fmla="*/ 0 w 693470"/>
                <a:gd name="connsiteY7" fmla="*/ 404489 h 485406"/>
                <a:gd name="connsiteX8" fmla="*/ 0 w 693470"/>
                <a:gd name="connsiteY8" fmla="*/ 80917 h 48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3470" h="485406">
                  <a:moveTo>
                    <a:pt x="0" y="80917"/>
                  </a:moveTo>
                  <a:cubicBezTo>
                    <a:pt x="0" y="36228"/>
                    <a:pt x="36228" y="0"/>
                    <a:pt x="80917" y="0"/>
                  </a:cubicBezTo>
                  <a:lnTo>
                    <a:pt x="612553" y="0"/>
                  </a:lnTo>
                  <a:cubicBezTo>
                    <a:pt x="657242" y="0"/>
                    <a:pt x="693470" y="36228"/>
                    <a:pt x="693470" y="80917"/>
                  </a:cubicBezTo>
                  <a:lnTo>
                    <a:pt x="693470" y="404489"/>
                  </a:lnTo>
                  <a:cubicBezTo>
                    <a:pt x="693470" y="449178"/>
                    <a:pt x="657242" y="485406"/>
                    <a:pt x="612553" y="485406"/>
                  </a:cubicBezTo>
                  <a:lnTo>
                    <a:pt x="80917" y="485406"/>
                  </a:lnTo>
                  <a:cubicBezTo>
                    <a:pt x="36228" y="485406"/>
                    <a:pt x="0" y="449178"/>
                    <a:pt x="0" y="404489"/>
                  </a:cubicBezTo>
                  <a:lnTo>
                    <a:pt x="0" y="8091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750" tIns="42750" rIns="42750" bIns="4275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FTA Evaluation and Reviews</a:t>
              </a:r>
            </a:p>
          </p:txBody>
        </p:sp>
        <p:sp>
          <p:nvSpPr>
            <p:cNvPr id="20" name="Freeform: Shape 19"/>
            <p:cNvSpPr/>
            <p:nvPr/>
          </p:nvSpPr>
          <p:spPr>
            <a:xfrm>
              <a:off x="3256244" y="781735"/>
              <a:ext cx="504364" cy="392327"/>
            </a:xfrm>
            <a:custGeom>
              <a:avLst/>
              <a:gdLst>
                <a:gd name="connsiteX0" fmla="*/ 0 w 504364"/>
                <a:gd name="connsiteY0" fmla="*/ 0 h 392327"/>
                <a:gd name="connsiteX1" fmla="*/ 504364 w 504364"/>
                <a:gd name="connsiteY1" fmla="*/ 0 h 392327"/>
                <a:gd name="connsiteX2" fmla="*/ 504364 w 504364"/>
                <a:gd name="connsiteY2" fmla="*/ 392327 h 392327"/>
                <a:gd name="connsiteX3" fmla="*/ 0 w 504364"/>
                <a:gd name="connsiteY3" fmla="*/ 392327 h 392327"/>
                <a:gd name="connsiteX4" fmla="*/ 0 w 504364"/>
                <a:gd name="connsiteY4" fmla="*/ 0 h 392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364" h="392327">
                  <a:moveTo>
                    <a:pt x="0" y="0"/>
                  </a:moveTo>
                  <a:lnTo>
                    <a:pt x="504364" y="0"/>
                  </a:lnTo>
                  <a:lnTo>
                    <a:pt x="504364" y="392327"/>
                  </a:lnTo>
                  <a:lnTo>
                    <a:pt x="0" y="3923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marL="57150" lvl="1" indent="-57150" algn="l" defTabSz="177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400" kern="1200" dirty="0"/>
            </a:p>
          </p:txBody>
        </p:sp>
        <p:sp>
          <p:nvSpPr>
            <p:cNvPr id="22" name="Arrow: Bent-Up 21"/>
            <p:cNvSpPr/>
            <p:nvPr/>
          </p:nvSpPr>
          <p:spPr>
            <a:xfrm rot="5400000">
              <a:off x="3259197" y="1789293"/>
              <a:ext cx="411943" cy="468983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Freeform: Shape 22"/>
            <p:cNvSpPr/>
            <p:nvPr/>
          </p:nvSpPr>
          <p:spPr>
            <a:xfrm>
              <a:off x="3151124" y="1231702"/>
              <a:ext cx="693470" cy="485406"/>
            </a:xfrm>
            <a:custGeom>
              <a:avLst/>
              <a:gdLst>
                <a:gd name="connsiteX0" fmla="*/ 0 w 693470"/>
                <a:gd name="connsiteY0" fmla="*/ 80917 h 485406"/>
                <a:gd name="connsiteX1" fmla="*/ 80917 w 693470"/>
                <a:gd name="connsiteY1" fmla="*/ 0 h 485406"/>
                <a:gd name="connsiteX2" fmla="*/ 612553 w 693470"/>
                <a:gd name="connsiteY2" fmla="*/ 0 h 485406"/>
                <a:gd name="connsiteX3" fmla="*/ 693470 w 693470"/>
                <a:gd name="connsiteY3" fmla="*/ 80917 h 485406"/>
                <a:gd name="connsiteX4" fmla="*/ 693470 w 693470"/>
                <a:gd name="connsiteY4" fmla="*/ 404489 h 485406"/>
                <a:gd name="connsiteX5" fmla="*/ 612553 w 693470"/>
                <a:gd name="connsiteY5" fmla="*/ 485406 h 485406"/>
                <a:gd name="connsiteX6" fmla="*/ 80917 w 693470"/>
                <a:gd name="connsiteY6" fmla="*/ 485406 h 485406"/>
                <a:gd name="connsiteX7" fmla="*/ 0 w 693470"/>
                <a:gd name="connsiteY7" fmla="*/ 404489 h 485406"/>
                <a:gd name="connsiteX8" fmla="*/ 0 w 693470"/>
                <a:gd name="connsiteY8" fmla="*/ 80917 h 48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3470" h="485406">
                  <a:moveTo>
                    <a:pt x="0" y="80917"/>
                  </a:moveTo>
                  <a:cubicBezTo>
                    <a:pt x="0" y="36228"/>
                    <a:pt x="36228" y="0"/>
                    <a:pt x="80917" y="0"/>
                  </a:cubicBezTo>
                  <a:lnTo>
                    <a:pt x="612553" y="0"/>
                  </a:lnTo>
                  <a:cubicBezTo>
                    <a:pt x="657242" y="0"/>
                    <a:pt x="693470" y="36228"/>
                    <a:pt x="693470" y="80917"/>
                  </a:cubicBezTo>
                  <a:lnTo>
                    <a:pt x="693470" y="404489"/>
                  </a:lnTo>
                  <a:cubicBezTo>
                    <a:pt x="693470" y="449178"/>
                    <a:pt x="657242" y="485406"/>
                    <a:pt x="612553" y="485406"/>
                  </a:cubicBezTo>
                  <a:lnTo>
                    <a:pt x="80917" y="485406"/>
                  </a:lnTo>
                  <a:cubicBezTo>
                    <a:pt x="36228" y="485406"/>
                    <a:pt x="0" y="449178"/>
                    <a:pt x="0" y="404489"/>
                  </a:cubicBezTo>
                  <a:lnTo>
                    <a:pt x="0" y="8091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750" tIns="42750" rIns="42750" bIns="4275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Selection/Denial of Application</a:t>
              </a:r>
            </a:p>
          </p:txBody>
        </p:sp>
        <p:sp>
          <p:nvSpPr>
            <p:cNvPr id="24" name="Freeform: Shape 23"/>
            <p:cNvSpPr/>
            <p:nvPr/>
          </p:nvSpPr>
          <p:spPr>
            <a:xfrm>
              <a:off x="3831204" y="1327006"/>
              <a:ext cx="504364" cy="392327"/>
            </a:xfrm>
            <a:custGeom>
              <a:avLst/>
              <a:gdLst>
                <a:gd name="connsiteX0" fmla="*/ 0 w 504364"/>
                <a:gd name="connsiteY0" fmla="*/ 0 h 392327"/>
                <a:gd name="connsiteX1" fmla="*/ 504364 w 504364"/>
                <a:gd name="connsiteY1" fmla="*/ 0 h 392327"/>
                <a:gd name="connsiteX2" fmla="*/ 504364 w 504364"/>
                <a:gd name="connsiteY2" fmla="*/ 392327 h 392327"/>
                <a:gd name="connsiteX3" fmla="*/ 0 w 504364"/>
                <a:gd name="connsiteY3" fmla="*/ 392327 h 392327"/>
                <a:gd name="connsiteX4" fmla="*/ 0 w 504364"/>
                <a:gd name="connsiteY4" fmla="*/ 0 h 392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364" h="392327">
                  <a:moveTo>
                    <a:pt x="0" y="0"/>
                  </a:moveTo>
                  <a:lnTo>
                    <a:pt x="504364" y="0"/>
                  </a:lnTo>
                  <a:lnTo>
                    <a:pt x="504364" y="392327"/>
                  </a:lnTo>
                  <a:lnTo>
                    <a:pt x="0" y="3923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marL="57150" lvl="1" indent="-57150" algn="l" defTabSz="177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400" kern="1200" dirty="0"/>
            </a:p>
          </p:txBody>
        </p:sp>
        <p:sp>
          <p:nvSpPr>
            <p:cNvPr id="25" name="Arrow: Bent-Up 24"/>
            <p:cNvSpPr/>
            <p:nvPr/>
          </p:nvSpPr>
          <p:spPr>
            <a:xfrm rot="5400000">
              <a:off x="3790245" y="2326844"/>
              <a:ext cx="411943" cy="468983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Freeform: Shape 25"/>
            <p:cNvSpPr/>
            <p:nvPr/>
          </p:nvSpPr>
          <p:spPr>
            <a:xfrm>
              <a:off x="3736651" y="1768326"/>
              <a:ext cx="693470" cy="485406"/>
            </a:xfrm>
            <a:custGeom>
              <a:avLst/>
              <a:gdLst>
                <a:gd name="connsiteX0" fmla="*/ 0 w 693470"/>
                <a:gd name="connsiteY0" fmla="*/ 80917 h 485406"/>
                <a:gd name="connsiteX1" fmla="*/ 80917 w 693470"/>
                <a:gd name="connsiteY1" fmla="*/ 0 h 485406"/>
                <a:gd name="connsiteX2" fmla="*/ 612553 w 693470"/>
                <a:gd name="connsiteY2" fmla="*/ 0 h 485406"/>
                <a:gd name="connsiteX3" fmla="*/ 693470 w 693470"/>
                <a:gd name="connsiteY3" fmla="*/ 80917 h 485406"/>
                <a:gd name="connsiteX4" fmla="*/ 693470 w 693470"/>
                <a:gd name="connsiteY4" fmla="*/ 404489 h 485406"/>
                <a:gd name="connsiteX5" fmla="*/ 612553 w 693470"/>
                <a:gd name="connsiteY5" fmla="*/ 485406 h 485406"/>
                <a:gd name="connsiteX6" fmla="*/ 80917 w 693470"/>
                <a:gd name="connsiteY6" fmla="*/ 485406 h 485406"/>
                <a:gd name="connsiteX7" fmla="*/ 0 w 693470"/>
                <a:gd name="connsiteY7" fmla="*/ 404489 h 485406"/>
                <a:gd name="connsiteX8" fmla="*/ 0 w 693470"/>
                <a:gd name="connsiteY8" fmla="*/ 80917 h 48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3470" h="485406">
                  <a:moveTo>
                    <a:pt x="0" y="80917"/>
                  </a:moveTo>
                  <a:cubicBezTo>
                    <a:pt x="0" y="36228"/>
                    <a:pt x="36228" y="0"/>
                    <a:pt x="80917" y="0"/>
                  </a:cubicBezTo>
                  <a:lnTo>
                    <a:pt x="612553" y="0"/>
                  </a:lnTo>
                  <a:cubicBezTo>
                    <a:pt x="657242" y="0"/>
                    <a:pt x="693470" y="36228"/>
                    <a:pt x="693470" y="80917"/>
                  </a:cubicBezTo>
                  <a:lnTo>
                    <a:pt x="693470" y="404489"/>
                  </a:lnTo>
                  <a:cubicBezTo>
                    <a:pt x="693470" y="449178"/>
                    <a:pt x="657242" y="485406"/>
                    <a:pt x="612553" y="485406"/>
                  </a:cubicBezTo>
                  <a:lnTo>
                    <a:pt x="80917" y="485406"/>
                  </a:lnTo>
                  <a:cubicBezTo>
                    <a:pt x="36228" y="485406"/>
                    <a:pt x="0" y="449178"/>
                    <a:pt x="0" y="404489"/>
                  </a:cubicBezTo>
                  <a:lnTo>
                    <a:pt x="0" y="8091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750" tIns="42750" rIns="42750" bIns="4275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00" kern="12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Selection Options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00" kern="12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06165" y="1872278"/>
              <a:ext cx="504364" cy="39232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Arrow: Bent-Up 27"/>
            <p:cNvSpPr/>
            <p:nvPr/>
          </p:nvSpPr>
          <p:spPr>
            <a:xfrm rot="5400000">
              <a:off x="3820329" y="2941375"/>
              <a:ext cx="411943" cy="468983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Freeform: Shape 28"/>
            <p:cNvSpPr/>
            <p:nvPr/>
          </p:nvSpPr>
          <p:spPr>
            <a:xfrm>
              <a:off x="4300272" y="2896432"/>
              <a:ext cx="693470" cy="485406"/>
            </a:xfrm>
            <a:custGeom>
              <a:avLst/>
              <a:gdLst>
                <a:gd name="connsiteX0" fmla="*/ 0 w 693470"/>
                <a:gd name="connsiteY0" fmla="*/ 80917 h 485406"/>
                <a:gd name="connsiteX1" fmla="*/ 80917 w 693470"/>
                <a:gd name="connsiteY1" fmla="*/ 0 h 485406"/>
                <a:gd name="connsiteX2" fmla="*/ 612553 w 693470"/>
                <a:gd name="connsiteY2" fmla="*/ 0 h 485406"/>
                <a:gd name="connsiteX3" fmla="*/ 693470 w 693470"/>
                <a:gd name="connsiteY3" fmla="*/ 80917 h 485406"/>
                <a:gd name="connsiteX4" fmla="*/ 693470 w 693470"/>
                <a:gd name="connsiteY4" fmla="*/ 404489 h 485406"/>
                <a:gd name="connsiteX5" fmla="*/ 612553 w 693470"/>
                <a:gd name="connsiteY5" fmla="*/ 485406 h 485406"/>
                <a:gd name="connsiteX6" fmla="*/ 80917 w 693470"/>
                <a:gd name="connsiteY6" fmla="*/ 485406 h 485406"/>
                <a:gd name="connsiteX7" fmla="*/ 0 w 693470"/>
                <a:gd name="connsiteY7" fmla="*/ 404489 h 485406"/>
                <a:gd name="connsiteX8" fmla="*/ 0 w 693470"/>
                <a:gd name="connsiteY8" fmla="*/ 80917 h 48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3470" h="485406">
                  <a:moveTo>
                    <a:pt x="0" y="80917"/>
                  </a:moveTo>
                  <a:cubicBezTo>
                    <a:pt x="0" y="36228"/>
                    <a:pt x="36228" y="0"/>
                    <a:pt x="80917" y="0"/>
                  </a:cubicBezTo>
                  <a:lnTo>
                    <a:pt x="612553" y="0"/>
                  </a:lnTo>
                  <a:cubicBezTo>
                    <a:pt x="657242" y="0"/>
                    <a:pt x="693470" y="36228"/>
                    <a:pt x="693470" y="80917"/>
                  </a:cubicBezTo>
                  <a:lnTo>
                    <a:pt x="693470" y="404489"/>
                  </a:lnTo>
                  <a:cubicBezTo>
                    <a:pt x="693470" y="449178"/>
                    <a:pt x="657242" y="485406"/>
                    <a:pt x="612553" y="485406"/>
                  </a:cubicBezTo>
                  <a:lnTo>
                    <a:pt x="80917" y="485406"/>
                  </a:lnTo>
                  <a:cubicBezTo>
                    <a:pt x="36228" y="485406"/>
                    <a:pt x="0" y="449178"/>
                    <a:pt x="0" y="404489"/>
                  </a:cubicBezTo>
                  <a:lnTo>
                    <a:pt x="0" y="8091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750" tIns="42750" rIns="42750" bIns="4275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00" kern="12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Development of Letter of Intent (LOI)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00" kern="12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981125" y="2417550"/>
              <a:ext cx="504364" cy="39232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Arrow: Up 30"/>
            <p:cNvSpPr/>
            <p:nvPr/>
          </p:nvSpPr>
          <p:spPr>
            <a:xfrm rot="5400000">
              <a:off x="5637239" y="2384519"/>
              <a:ext cx="203289" cy="393861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Freeform: Shape 31"/>
            <p:cNvSpPr/>
            <p:nvPr/>
          </p:nvSpPr>
          <p:spPr>
            <a:xfrm>
              <a:off x="4279965" y="2281901"/>
              <a:ext cx="693470" cy="485406"/>
            </a:xfrm>
            <a:custGeom>
              <a:avLst/>
              <a:gdLst>
                <a:gd name="connsiteX0" fmla="*/ 0 w 693470"/>
                <a:gd name="connsiteY0" fmla="*/ 80917 h 485406"/>
                <a:gd name="connsiteX1" fmla="*/ 80917 w 693470"/>
                <a:gd name="connsiteY1" fmla="*/ 0 h 485406"/>
                <a:gd name="connsiteX2" fmla="*/ 612553 w 693470"/>
                <a:gd name="connsiteY2" fmla="*/ 0 h 485406"/>
                <a:gd name="connsiteX3" fmla="*/ 693470 w 693470"/>
                <a:gd name="connsiteY3" fmla="*/ 80917 h 485406"/>
                <a:gd name="connsiteX4" fmla="*/ 693470 w 693470"/>
                <a:gd name="connsiteY4" fmla="*/ 404489 h 485406"/>
                <a:gd name="connsiteX5" fmla="*/ 612553 w 693470"/>
                <a:gd name="connsiteY5" fmla="*/ 485406 h 485406"/>
                <a:gd name="connsiteX6" fmla="*/ 80917 w 693470"/>
                <a:gd name="connsiteY6" fmla="*/ 485406 h 485406"/>
                <a:gd name="connsiteX7" fmla="*/ 0 w 693470"/>
                <a:gd name="connsiteY7" fmla="*/ 404489 h 485406"/>
                <a:gd name="connsiteX8" fmla="*/ 0 w 693470"/>
                <a:gd name="connsiteY8" fmla="*/ 80917 h 48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3470" h="485406">
                  <a:moveTo>
                    <a:pt x="0" y="80917"/>
                  </a:moveTo>
                  <a:cubicBezTo>
                    <a:pt x="0" y="36228"/>
                    <a:pt x="36228" y="0"/>
                    <a:pt x="80917" y="0"/>
                  </a:cubicBezTo>
                  <a:lnTo>
                    <a:pt x="612553" y="0"/>
                  </a:lnTo>
                  <a:cubicBezTo>
                    <a:pt x="657242" y="0"/>
                    <a:pt x="693470" y="36228"/>
                    <a:pt x="693470" y="80917"/>
                  </a:cubicBezTo>
                  <a:lnTo>
                    <a:pt x="693470" y="404489"/>
                  </a:lnTo>
                  <a:cubicBezTo>
                    <a:pt x="693470" y="449178"/>
                    <a:pt x="657242" y="485406"/>
                    <a:pt x="612553" y="485406"/>
                  </a:cubicBezTo>
                  <a:lnTo>
                    <a:pt x="80917" y="485406"/>
                  </a:lnTo>
                  <a:cubicBezTo>
                    <a:pt x="36228" y="485406"/>
                    <a:pt x="0" y="449178"/>
                    <a:pt x="0" y="404489"/>
                  </a:cubicBezTo>
                  <a:lnTo>
                    <a:pt x="0" y="8091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750" tIns="42750" rIns="42750" bIns="4275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00" kern="12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Development of FFGA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00" kern="12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556086" y="2962822"/>
              <a:ext cx="504364" cy="39232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Freeform: Shape 34"/>
            <p:cNvSpPr/>
            <p:nvPr/>
          </p:nvSpPr>
          <p:spPr>
            <a:xfrm>
              <a:off x="6014853" y="2899974"/>
              <a:ext cx="693470" cy="485406"/>
            </a:xfrm>
            <a:custGeom>
              <a:avLst/>
              <a:gdLst>
                <a:gd name="connsiteX0" fmla="*/ 0 w 693470"/>
                <a:gd name="connsiteY0" fmla="*/ 80917 h 485406"/>
                <a:gd name="connsiteX1" fmla="*/ 80917 w 693470"/>
                <a:gd name="connsiteY1" fmla="*/ 0 h 485406"/>
                <a:gd name="connsiteX2" fmla="*/ 612553 w 693470"/>
                <a:gd name="connsiteY2" fmla="*/ 0 h 485406"/>
                <a:gd name="connsiteX3" fmla="*/ 693470 w 693470"/>
                <a:gd name="connsiteY3" fmla="*/ 80917 h 485406"/>
                <a:gd name="connsiteX4" fmla="*/ 693470 w 693470"/>
                <a:gd name="connsiteY4" fmla="*/ 404489 h 485406"/>
                <a:gd name="connsiteX5" fmla="*/ 612553 w 693470"/>
                <a:gd name="connsiteY5" fmla="*/ 485406 h 485406"/>
                <a:gd name="connsiteX6" fmla="*/ 80917 w 693470"/>
                <a:gd name="connsiteY6" fmla="*/ 485406 h 485406"/>
                <a:gd name="connsiteX7" fmla="*/ 0 w 693470"/>
                <a:gd name="connsiteY7" fmla="*/ 404489 h 485406"/>
                <a:gd name="connsiteX8" fmla="*/ 0 w 693470"/>
                <a:gd name="connsiteY8" fmla="*/ 80917 h 48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3470" h="485406">
                  <a:moveTo>
                    <a:pt x="0" y="80917"/>
                  </a:moveTo>
                  <a:cubicBezTo>
                    <a:pt x="0" y="36228"/>
                    <a:pt x="36228" y="0"/>
                    <a:pt x="80917" y="0"/>
                  </a:cubicBezTo>
                  <a:lnTo>
                    <a:pt x="612553" y="0"/>
                  </a:lnTo>
                  <a:cubicBezTo>
                    <a:pt x="657242" y="0"/>
                    <a:pt x="693470" y="36228"/>
                    <a:pt x="693470" y="80917"/>
                  </a:cubicBezTo>
                  <a:lnTo>
                    <a:pt x="693470" y="404489"/>
                  </a:lnTo>
                  <a:cubicBezTo>
                    <a:pt x="693470" y="449178"/>
                    <a:pt x="657242" y="485406"/>
                    <a:pt x="612553" y="485406"/>
                  </a:cubicBezTo>
                  <a:lnTo>
                    <a:pt x="80917" y="485406"/>
                  </a:lnTo>
                  <a:cubicBezTo>
                    <a:pt x="36228" y="485406"/>
                    <a:pt x="0" y="449178"/>
                    <a:pt x="0" y="404489"/>
                  </a:cubicBezTo>
                  <a:lnTo>
                    <a:pt x="0" y="8091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750" tIns="42750" rIns="42750" bIns="4275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900" kern="12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Sponsor Meets</a:t>
              </a:r>
              <a:r>
                <a:rPr lang="en-US" sz="900" kern="1200" dirty="0"/>
                <a:t> the Requirements of the LOI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00" kern="12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131046" y="3403767"/>
              <a:ext cx="504364" cy="39232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Freeform: Shape 37"/>
            <p:cNvSpPr/>
            <p:nvPr/>
          </p:nvSpPr>
          <p:spPr>
            <a:xfrm>
              <a:off x="8973390" y="2916280"/>
              <a:ext cx="693470" cy="485406"/>
            </a:xfrm>
            <a:custGeom>
              <a:avLst/>
              <a:gdLst>
                <a:gd name="connsiteX0" fmla="*/ 0 w 693470"/>
                <a:gd name="connsiteY0" fmla="*/ 80917 h 485406"/>
                <a:gd name="connsiteX1" fmla="*/ 80917 w 693470"/>
                <a:gd name="connsiteY1" fmla="*/ 0 h 485406"/>
                <a:gd name="connsiteX2" fmla="*/ 612553 w 693470"/>
                <a:gd name="connsiteY2" fmla="*/ 0 h 485406"/>
                <a:gd name="connsiteX3" fmla="*/ 693470 w 693470"/>
                <a:gd name="connsiteY3" fmla="*/ 80917 h 485406"/>
                <a:gd name="connsiteX4" fmla="*/ 693470 w 693470"/>
                <a:gd name="connsiteY4" fmla="*/ 404489 h 485406"/>
                <a:gd name="connsiteX5" fmla="*/ 612553 w 693470"/>
                <a:gd name="connsiteY5" fmla="*/ 485406 h 485406"/>
                <a:gd name="connsiteX6" fmla="*/ 80917 w 693470"/>
                <a:gd name="connsiteY6" fmla="*/ 485406 h 485406"/>
                <a:gd name="connsiteX7" fmla="*/ 0 w 693470"/>
                <a:gd name="connsiteY7" fmla="*/ 404489 h 485406"/>
                <a:gd name="connsiteX8" fmla="*/ 0 w 693470"/>
                <a:gd name="connsiteY8" fmla="*/ 80917 h 48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3470" h="485406">
                  <a:moveTo>
                    <a:pt x="0" y="80917"/>
                  </a:moveTo>
                  <a:cubicBezTo>
                    <a:pt x="0" y="36228"/>
                    <a:pt x="36228" y="0"/>
                    <a:pt x="80917" y="0"/>
                  </a:cubicBezTo>
                  <a:lnTo>
                    <a:pt x="612553" y="0"/>
                  </a:lnTo>
                  <a:cubicBezTo>
                    <a:pt x="657242" y="0"/>
                    <a:pt x="693470" y="36228"/>
                    <a:pt x="693470" y="80917"/>
                  </a:cubicBezTo>
                  <a:lnTo>
                    <a:pt x="693470" y="404489"/>
                  </a:lnTo>
                  <a:cubicBezTo>
                    <a:pt x="693470" y="449178"/>
                    <a:pt x="657242" y="485406"/>
                    <a:pt x="612553" y="485406"/>
                  </a:cubicBezTo>
                  <a:lnTo>
                    <a:pt x="80917" y="485406"/>
                  </a:lnTo>
                  <a:cubicBezTo>
                    <a:pt x="36228" y="485406"/>
                    <a:pt x="0" y="449178"/>
                    <a:pt x="0" y="404489"/>
                  </a:cubicBezTo>
                  <a:lnTo>
                    <a:pt x="0" y="8091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750" tIns="42750" rIns="42750" bIns="4275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00" kern="12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Grant Award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00" kern="12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706007" y="3826593"/>
              <a:ext cx="504364" cy="39232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Freeform: Shape 40"/>
            <p:cNvSpPr/>
            <p:nvPr/>
          </p:nvSpPr>
          <p:spPr>
            <a:xfrm>
              <a:off x="5979555" y="2281900"/>
              <a:ext cx="693470" cy="485406"/>
            </a:xfrm>
            <a:custGeom>
              <a:avLst/>
              <a:gdLst>
                <a:gd name="connsiteX0" fmla="*/ 0 w 693470"/>
                <a:gd name="connsiteY0" fmla="*/ 80917 h 485406"/>
                <a:gd name="connsiteX1" fmla="*/ 80917 w 693470"/>
                <a:gd name="connsiteY1" fmla="*/ 0 h 485406"/>
                <a:gd name="connsiteX2" fmla="*/ 612553 w 693470"/>
                <a:gd name="connsiteY2" fmla="*/ 0 h 485406"/>
                <a:gd name="connsiteX3" fmla="*/ 693470 w 693470"/>
                <a:gd name="connsiteY3" fmla="*/ 80917 h 485406"/>
                <a:gd name="connsiteX4" fmla="*/ 693470 w 693470"/>
                <a:gd name="connsiteY4" fmla="*/ 404489 h 485406"/>
                <a:gd name="connsiteX5" fmla="*/ 612553 w 693470"/>
                <a:gd name="connsiteY5" fmla="*/ 485406 h 485406"/>
                <a:gd name="connsiteX6" fmla="*/ 80917 w 693470"/>
                <a:gd name="connsiteY6" fmla="*/ 485406 h 485406"/>
                <a:gd name="connsiteX7" fmla="*/ 0 w 693470"/>
                <a:gd name="connsiteY7" fmla="*/ 404489 h 485406"/>
                <a:gd name="connsiteX8" fmla="*/ 0 w 693470"/>
                <a:gd name="connsiteY8" fmla="*/ 80917 h 48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3470" h="485406">
                  <a:moveTo>
                    <a:pt x="0" y="80917"/>
                  </a:moveTo>
                  <a:cubicBezTo>
                    <a:pt x="0" y="36228"/>
                    <a:pt x="36228" y="0"/>
                    <a:pt x="80917" y="0"/>
                  </a:cubicBezTo>
                  <a:lnTo>
                    <a:pt x="612553" y="0"/>
                  </a:lnTo>
                  <a:cubicBezTo>
                    <a:pt x="657242" y="0"/>
                    <a:pt x="693470" y="36228"/>
                    <a:pt x="693470" y="80917"/>
                  </a:cubicBezTo>
                  <a:lnTo>
                    <a:pt x="693470" y="404489"/>
                  </a:lnTo>
                  <a:cubicBezTo>
                    <a:pt x="693470" y="449178"/>
                    <a:pt x="657242" y="485406"/>
                    <a:pt x="612553" y="485406"/>
                  </a:cubicBezTo>
                  <a:lnTo>
                    <a:pt x="80917" y="485406"/>
                  </a:lnTo>
                  <a:cubicBezTo>
                    <a:pt x="36228" y="485406"/>
                    <a:pt x="0" y="449178"/>
                    <a:pt x="0" y="404489"/>
                  </a:cubicBezTo>
                  <a:lnTo>
                    <a:pt x="0" y="8091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750" tIns="42750" rIns="42750" bIns="4275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00" kern="12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Grant Award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00" kern="12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280968" y="4371865"/>
              <a:ext cx="504364" cy="39232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Freeform: Shape 42"/>
            <p:cNvSpPr/>
            <p:nvPr/>
          </p:nvSpPr>
          <p:spPr>
            <a:xfrm>
              <a:off x="7214448" y="2896432"/>
              <a:ext cx="693470" cy="485406"/>
            </a:xfrm>
            <a:custGeom>
              <a:avLst/>
              <a:gdLst>
                <a:gd name="connsiteX0" fmla="*/ 0 w 693470"/>
                <a:gd name="connsiteY0" fmla="*/ 80917 h 485406"/>
                <a:gd name="connsiteX1" fmla="*/ 80917 w 693470"/>
                <a:gd name="connsiteY1" fmla="*/ 0 h 485406"/>
                <a:gd name="connsiteX2" fmla="*/ 612553 w 693470"/>
                <a:gd name="connsiteY2" fmla="*/ 0 h 485406"/>
                <a:gd name="connsiteX3" fmla="*/ 693470 w 693470"/>
                <a:gd name="connsiteY3" fmla="*/ 80917 h 485406"/>
                <a:gd name="connsiteX4" fmla="*/ 693470 w 693470"/>
                <a:gd name="connsiteY4" fmla="*/ 404489 h 485406"/>
                <a:gd name="connsiteX5" fmla="*/ 612553 w 693470"/>
                <a:gd name="connsiteY5" fmla="*/ 485406 h 485406"/>
                <a:gd name="connsiteX6" fmla="*/ 80917 w 693470"/>
                <a:gd name="connsiteY6" fmla="*/ 485406 h 485406"/>
                <a:gd name="connsiteX7" fmla="*/ 0 w 693470"/>
                <a:gd name="connsiteY7" fmla="*/ 404489 h 485406"/>
                <a:gd name="connsiteX8" fmla="*/ 0 w 693470"/>
                <a:gd name="connsiteY8" fmla="*/ 80917 h 48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3470" h="485406">
                  <a:moveTo>
                    <a:pt x="0" y="80917"/>
                  </a:moveTo>
                  <a:cubicBezTo>
                    <a:pt x="0" y="36228"/>
                    <a:pt x="36228" y="0"/>
                    <a:pt x="80917" y="0"/>
                  </a:cubicBezTo>
                  <a:lnTo>
                    <a:pt x="612553" y="0"/>
                  </a:lnTo>
                  <a:cubicBezTo>
                    <a:pt x="657242" y="0"/>
                    <a:pt x="693470" y="36228"/>
                    <a:pt x="693470" y="80917"/>
                  </a:cubicBezTo>
                  <a:lnTo>
                    <a:pt x="693470" y="404489"/>
                  </a:lnTo>
                  <a:cubicBezTo>
                    <a:pt x="693470" y="449178"/>
                    <a:pt x="657242" y="485406"/>
                    <a:pt x="612553" y="485406"/>
                  </a:cubicBezTo>
                  <a:lnTo>
                    <a:pt x="80917" y="485406"/>
                  </a:lnTo>
                  <a:cubicBezTo>
                    <a:pt x="36228" y="485406"/>
                    <a:pt x="0" y="449178"/>
                    <a:pt x="0" y="404489"/>
                  </a:cubicBezTo>
                  <a:lnTo>
                    <a:pt x="0" y="8091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750" tIns="42750" rIns="42750" bIns="4275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00" kern="12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Development of FFGA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00" kern="1200" dirty="0"/>
            </a:p>
          </p:txBody>
        </p:sp>
      </p:grpSp>
      <p:sp>
        <p:nvSpPr>
          <p:cNvPr id="5" name="Left Brace 4"/>
          <p:cNvSpPr/>
          <p:nvPr/>
        </p:nvSpPr>
        <p:spPr>
          <a:xfrm>
            <a:off x="1171973" y="1938601"/>
            <a:ext cx="105550" cy="1570744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220429" y="2439984"/>
            <a:ext cx="1680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Statutorily Required 120 Days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05899" y="2986876"/>
            <a:ext cx="1390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Concurrent notification to Congress and applicant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2137" y="4357410"/>
            <a:ext cx="8415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30 day Congressional Notice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8F5612F-4C2B-47FA-B780-591BE563775F}"/>
              </a:ext>
            </a:extLst>
          </p:cNvPr>
          <p:cNvCxnSpPr>
            <a:cxnSpLocks/>
          </p:cNvCxnSpPr>
          <p:nvPr/>
        </p:nvCxnSpPr>
        <p:spPr>
          <a:xfrm flipV="1">
            <a:off x="1284217" y="1927932"/>
            <a:ext cx="10063375" cy="1116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B423BF3-441A-4525-9279-D127CD10CB7D}"/>
              </a:ext>
            </a:extLst>
          </p:cNvPr>
          <p:cNvCxnSpPr>
            <a:cxnSpLocks/>
          </p:cNvCxnSpPr>
          <p:nvPr/>
        </p:nvCxnSpPr>
        <p:spPr>
          <a:xfrm>
            <a:off x="1284217" y="3509345"/>
            <a:ext cx="10025566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835222" y="5105994"/>
            <a:ext cx="87112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30 day Congressional Notice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11732" y="5143225"/>
            <a:ext cx="8530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30 day Congressional Notice</a:t>
            </a:r>
          </a:p>
        </p:txBody>
      </p:sp>
      <p:sp>
        <p:nvSpPr>
          <p:cNvPr id="70" name="Arrow: Up 69"/>
          <p:cNvSpPr/>
          <p:nvPr/>
        </p:nvSpPr>
        <p:spPr>
          <a:xfrm rot="5400000">
            <a:off x="6017204" y="5134513"/>
            <a:ext cx="273995" cy="504301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1" name="Arrow: Up 70"/>
          <p:cNvSpPr/>
          <p:nvPr/>
        </p:nvSpPr>
        <p:spPr>
          <a:xfrm rot="5400000">
            <a:off x="9811160" y="5107758"/>
            <a:ext cx="239121" cy="504301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2" name="Arrow: Up 71"/>
          <p:cNvSpPr/>
          <p:nvPr/>
        </p:nvSpPr>
        <p:spPr>
          <a:xfrm rot="5400000">
            <a:off x="7534354" y="5134512"/>
            <a:ext cx="273995" cy="504301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2680" y="5891778"/>
            <a:ext cx="1767940" cy="707176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3311330" y="4880891"/>
            <a:ext cx="8530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Or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0" y="347497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0000"/>
                </a:solidFill>
              </a:rPr>
              <a:t>Expedited Project Delivery Pilot Program </a:t>
            </a:r>
          </a:p>
        </p:txBody>
      </p:sp>
    </p:spTree>
    <p:extLst>
      <p:ext uri="{BB962C8B-B14F-4D97-AF65-F5344CB8AC3E}">
        <p14:creationId xmlns:p14="http://schemas.microsoft.com/office/powerpoint/2010/main" val="2142213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382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Expedited Project Delivery (EPD) Pilot Program Process May 3, 2021</dc:title>
  <dc:subject>Commitment to Accessibility: DOT is committed to ensuring that information is available in appropriate alternative formats to meet the requirements of persons who have a disability. If you require an alternative version of this file, please contact FTAWebAccessibility@dot.gov.</dc:subject>
  <dc:creator>TPE</dc:creator>
  <cp:lastModifiedBy>Ullah, Waseem CTR (FTA)</cp:lastModifiedBy>
  <cp:revision>31</cp:revision>
  <dcterms:created xsi:type="dcterms:W3CDTF">2020-11-20T11:48:28Z</dcterms:created>
  <dcterms:modified xsi:type="dcterms:W3CDTF">2021-05-03T20:46:48Z</dcterms:modified>
</cp:coreProperties>
</file>